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UDnOyxu48Q0tCTaOPRvNHZtef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8"/>
    <p:restoredTop sz="94660"/>
  </p:normalViewPr>
  <p:slideViewPr>
    <p:cSldViewPr snapToGrid="0">
      <p:cViewPr varScale="1">
        <p:scale>
          <a:sx n="105" d="100"/>
          <a:sy n="105" d="100"/>
        </p:scale>
        <p:origin x="22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79F32-422E-F971-100C-DFB19F780864}"/>
              </a:ext>
            </a:extLst>
          </p:cNvPr>
          <p:cNvSpPr txBox="1"/>
          <p:nvPr/>
        </p:nvSpPr>
        <p:spPr>
          <a:xfrm>
            <a:off x="7494928" y="5430916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Подготовили студенты группы ПИ 3-1: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9DF07-AD7D-E095-6325-58ADB5FA7F1C}"/>
              </a:ext>
            </a:extLst>
          </p:cNvPr>
          <p:cNvSpPr txBox="1"/>
          <p:nvPr/>
        </p:nvSpPr>
        <p:spPr>
          <a:xfrm>
            <a:off x="10731597" y="5402243"/>
            <a:ext cx="14542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Беляев А. Д.</a:t>
            </a:r>
          </a:p>
          <a:p>
            <a:r>
              <a:rPr lang="ru-RU" dirty="0"/>
              <a:t>Нестеров Ф. О.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58FCC-29AE-3CC9-6CA3-BD98F62958C7}"/>
              </a:ext>
            </a:extLst>
          </p:cNvPr>
          <p:cNvSpPr txBox="1"/>
          <p:nvPr/>
        </p:nvSpPr>
        <p:spPr>
          <a:xfrm>
            <a:off x="7516390" y="5123139"/>
            <a:ext cx="3086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Куратор проекта : Белоусова М. Н.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B9659-6826-5416-24A2-F542AC34551A}"/>
              </a:ext>
            </a:extLst>
          </p:cNvPr>
          <p:cNvSpPr txBox="1"/>
          <p:nvPr/>
        </p:nvSpPr>
        <p:spPr>
          <a:xfrm>
            <a:off x="2588494" y="544606"/>
            <a:ext cx="8228535" cy="1437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/>
              <a:t>Министерство Науки и высшего образования Российской Федерации</a:t>
            </a:r>
          </a:p>
          <a:p>
            <a:pPr algn="ctr">
              <a:lnSpc>
                <a:spcPct val="150000"/>
              </a:lnSpc>
            </a:pPr>
            <a:r>
              <a:rPr lang="ru-RU" dirty="0"/>
              <a:t>Федеральное государственное бюджетное образовательное учреждение высшего образования</a:t>
            </a:r>
          </a:p>
          <a:p>
            <a:pPr algn="ctr">
              <a:lnSpc>
                <a:spcPct val="150000"/>
              </a:lnSpc>
            </a:pPr>
            <a:r>
              <a:rPr lang="ru-RU" sz="1800" b="1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«ГОСУДАРСТВЕННЫЙ УНИВЕРСИТЕТ УПРАВЛЕНИЯ»</a:t>
            </a:r>
            <a:endParaRPr lang="ru-RU" sz="1800" b="1" cap="all" dirty="0">
              <a:solidFill>
                <a:srgbClr val="00000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2B097B1-429D-28EE-745E-42CEB3514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5239"/>
            <a:ext cx="1213521" cy="959978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CB2C0FE-D5CE-8645-82EE-F4C12FBAFB18}"/>
              </a:ext>
            </a:extLst>
          </p:cNvPr>
          <p:cNvSpPr txBox="1"/>
          <p:nvPr/>
        </p:nvSpPr>
        <p:spPr>
          <a:xfrm>
            <a:off x="5120435" y="3121522"/>
            <a:ext cx="3212739" cy="698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Институт информационных систем </a:t>
            </a:r>
          </a:p>
          <a:p>
            <a:pPr>
              <a:lnSpc>
                <a:spcPct val="150000"/>
              </a:lnSpc>
            </a:pPr>
            <a:r>
              <a:rPr lang="ru-RU" dirty="0"/>
              <a:t> Кафедра информационных систем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258C0D-D958-07C2-09B2-04401AB187F2}"/>
              </a:ext>
            </a:extLst>
          </p:cNvPr>
          <p:cNvSpPr txBox="1"/>
          <p:nvPr/>
        </p:nvSpPr>
        <p:spPr>
          <a:xfrm>
            <a:off x="3288274" y="3990005"/>
            <a:ext cx="6197600" cy="35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ctr">
              <a:lnSpc>
                <a:spcPct val="115000"/>
              </a:lnSpc>
              <a:spcAft>
                <a:spcPts val="800"/>
              </a:spcAft>
            </a:pPr>
            <a:r>
              <a:rPr lang="ru-RU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по проектной работе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7BE0EB-42EA-5AC7-9B29-9E87E79BA2F9}"/>
              </a:ext>
            </a:extLst>
          </p:cNvPr>
          <p:cNvSpPr txBox="1"/>
          <p:nvPr/>
        </p:nvSpPr>
        <p:spPr>
          <a:xfrm>
            <a:off x="3288274" y="4463094"/>
            <a:ext cx="7059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проектной работы: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инвентаризации на базе </a:t>
            </a:r>
            <a:r>
              <a:rPr lang="e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кодов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tx1"/>
                </a:solidFill>
              </a:rPr>
              <a:t>2</a:t>
            </a:fld>
            <a:endParaRPr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57FC3-9FC6-B6B7-BC80-063018BF1D8C}"/>
              </a:ext>
            </a:extLst>
          </p:cNvPr>
          <p:cNvSpPr txBox="1"/>
          <p:nvPr/>
        </p:nvSpPr>
        <p:spPr>
          <a:xfrm>
            <a:off x="1342422" y="4877217"/>
            <a:ext cx="9991725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будет посвящен исследованию динамики киберпреступности в контексте актуальной экономической обстановки. Основное внимание будет уделено анализу того, как изменения в экономических условиях — такие как экономические кризисы, рост безработицы и изменения в законодательстве — влияют на уровень и характер </a:t>
            </a:r>
            <a:r>
              <a:rPr lang="ru-RU" sz="1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киберпреступной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активности. Исследование будет включать сбор и анализ статистических данных, выявление закономерностей и трендов, а также оценку взаимосвязей между экономическими показателями и киберпреступлениями. Результаты проекта помогут лучше понять текущие угрозы и выработать эффективные меры по противодействию киберпреступности.</a:t>
            </a:r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A5D23-BD71-B3D9-264A-EDD764632D2D}"/>
              </a:ext>
            </a:extLst>
          </p:cNvPr>
          <p:cNvSpPr txBox="1"/>
          <p:nvPr/>
        </p:nvSpPr>
        <p:spPr>
          <a:xfrm>
            <a:off x="4330506" y="337256"/>
            <a:ext cx="4015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О чем проект?</a:t>
            </a:r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C6062F82-19AC-8617-A0F7-1212D966B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706" y="1714949"/>
            <a:ext cx="26416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0C662A4-BFE9-B935-0974-F17EDB6A1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248" y="166414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Picture background">
            <a:extLst>
              <a:ext uri="{FF2B5EF4-FFF2-40B4-BE49-F238E27FC236}">
                <a16:creationId xmlns:a16="http://schemas.microsoft.com/office/drawing/2014/main" id="{F8AFE51D-90B1-80CA-CB2C-C3DC7CF92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3" r="2360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C63E513F-5770-6B1E-1F32-0A1D2FA9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Для кого проект?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73C9D-E98B-BE49-B99F-9EE4C82779D9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статья может быть предназначена для широкой аудитории, включая простых читателей и специалистов в области кибербезопасности, а также для работающих в сфере информационной безопасности и специализированных структурах по борьбе с киберпреступностью. Кроме того, материалы могут быть полезны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для студентов</a:t>
            </a: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изучающие информационную безопасность. Также, статья будет интересна менеджерам и руководителям бизнеса, стремящимся понять риски киберпреступности в условиях экономических изменений.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Aft>
                <a:spcPts val="600"/>
              </a:spcAft>
              <a:buClrTx/>
              <a:defRPr/>
            </a:pPr>
            <a:fld id="{00000000-1234-1234-1234-123412341234}" type="slidenum">
              <a:rPr lang="en-US" kern="1200">
                <a:solidFill>
                  <a:srgbClr val="FFFFFF"/>
                </a:solidFill>
                <a:ea typeface="+mn-ea"/>
                <a:cs typeface="+mn-cs"/>
              </a:rPr>
              <a:pPr>
                <a:spcAft>
                  <a:spcPts val="600"/>
                </a:spcAft>
                <a:buClrTx/>
                <a:defRPr/>
              </a:pPr>
              <a:t>3</a:t>
            </a:fld>
            <a:endParaRPr lang="en-US" kern="1200">
              <a:solidFill>
                <a:srgbClr val="FFFFFF"/>
              </a:solidFill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ctrTitle"/>
          </p:nvPr>
        </p:nvSpPr>
        <p:spPr>
          <a:xfrm>
            <a:off x="1389888" y="136525"/>
            <a:ext cx="9820656" cy="81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Статья</a:t>
            </a:r>
            <a:endParaRPr sz="32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ctrTitle"/>
          </p:nvPr>
        </p:nvSpPr>
        <p:spPr>
          <a:xfrm>
            <a:off x="1039477" y="615820"/>
            <a:ext cx="10417125" cy="85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Что сделано по проекту на данный момент</a:t>
            </a:r>
            <a:b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000" b="1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8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6"/>
          <p:cNvSpPr txBox="1">
            <a:spLocks noGrp="1"/>
          </p:cNvSpPr>
          <p:nvPr>
            <p:ph type="ctrTitle"/>
          </p:nvPr>
        </p:nvSpPr>
        <p:spPr>
          <a:xfrm>
            <a:off x="841249" y="539578"/>
            <a:ext cx="5981278" cy="16846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37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Результаты проведенной экспертизы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40FB8-851B-86ED-0FA7-C304E29D9F7D}"/>
              </a:ext>
            </a:extLst>
          </p:cNvPr>
          <p:cNvSpPr txBox="1"/>
          <p:nvPr/>
        </p:nvSpPr>
        <p:spPr>
          <a:xfrm>
            <a:off x="838201" y="2409568"/>
            <a:ext cx="5981278" cy="3690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 было структурировать более конкретный план коммуникаций, описать его и добавить больше информации.</a:t>
            </a: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Указать программное обеспечение и технические средства, с помощью которых выполнялся проект, то есть: 1) написание статейных черновиков, 2) редактирование материала, 3)конференции с куратором проекта и общение между участниками команды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84" name="Picture 12" descr="Picture background">
            <a:extLst>
              <a:ext uri="{FF2B5EF4-FFF2-40B4-BE49-F238E27FC236}">
                <a16:creationId xmlns:a16="http://schemas.microsoft.com/office/drawing/2014/main" id="{0A40FBAA-29B6-0D85-1D3F-2BDEB075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6966" y="168876"/>
            <a:ext cx="2631989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35C7F5BC-BC37-EBEB-6C79-7968B17CB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3648" y="2961503"/>
            <a:ext cx="3138616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6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8761208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400"/>
              <a:t>7</a:t>
            </a:fld>
            <a:endParaRPr sz="1800" dirty="0"/>
          </a:p>
        </p:txBody>
      </p:sp>
      <p:pic>
        <p:nvPicPr>
          <p:cNvPr id="8" name="Рисунок 7" descr="Изображение выглядит как Человеческое лицо, человек, стена, улыбка&#10;&#10;Автоматически созданное описание">
            <a:extLst>
              <a:ext uri="{FF2B5EF4-FFF2-40B4-BE49-F238E27FC236}">
                <a16:creationId xmlns:a16="http://schemas.microsoft.com/office/drawing/2014/main" id="{7343EE8C-4341-7080-A135-068C242AF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260" y="2154911"/>
            <a:ext cx="2354014" cy="22011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2BF97B-79CC-E581-0948-12A0CD7DD39E}"/>
              </a:ext>
            </a:extLst>
          </p:cNvPr>
          <p:cNvSpPr txBox="1"/>
          <p:nvPr/>
        </p:nvSpPr>
        <p:spPr>
          <a:xfrm>
            <a:off x="7330952" y="4919394"/>
            <a:ext cx="2906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0" i="0" dirty="0">
                <a:effectLst/>
                <a:latin typeface="Manrope"/>
              </a:rPr>
              <a:t>Нестеров Филипп Олегович</a:t>
            </a:r>
            <a:endParaRPr lang="ru-RU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40480-BC23-99EF-0254-0B0B50D54FED}"/>
              </a:ext>
            </a:extLst>
          </p:cNvPr>
          <p:cNvSpPr txBox="1"/>
          <p:nvPr/>
        </p:nvSpPr>
        <p:spPr>
          <a:xfrm>
            <a:off x="4452600" y="654861"/>
            <a:ext cx="4028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0" dirty="0">
                <a:effectLst/>
                <a:latin typeface="+mj-lt"/>
              </a:rPr>
              <a:t>Состав команды</a:t>
            </a:r>
          </a:p>
          <a:p>
            <a:endParaRPr lang="ru-RU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D10D6-7F6F-6B19-67F0-BB62A5599038}"/>
              </a:ext>
            </a:extLst>
          </p:cNvPr>
          <p:cNvSpPr txBox="1"/>
          <p:nvPr/>
        </p:nvSpPr>
        <p:spPr>
          <a:xfrm>
            <a:off x="7774399" y="5288726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effectLst/>
                <a:latin typeface="Manrope"/>
              </a:rPr>
              <a:t>Редактирование статьи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C24DE-9408-2E67-9CA4-390E65060AD4}"/>
              </a:ext>
            </a:extLst>
          </p:cNvPr>
          <p:cNvSpPr txBox="1"/>
          <p:nvPr/>
        </p:nvSpPr>
        <p:spPr>
          <a:xfrm>
            <a:off x="1954483" y="4922543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b="0" i="0" dirty="0">
                <a:effectLst/>
                <a:latin typeface="Manrope"/>
              </a:rPr>
              <a:t>Беляев Антон Дмитриевич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55834-F3AE-3B40-4F2E-852E5613A500}"/>
              </a:ext>
            </a:extLst>
          </p:cNvPr>
          <p:cNvSpPr txBox="1"/>
          <p:nvPr/>
        </p:nvSpPr>
        <p:spPr>
          <a:xfrm>
            <a:off x="2753958" y="5288725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i="0" dirty="0">
                <a:effectLst/>
                <a:latin typeface="Manrope"/>
              </a:rPr>
              <a:t>Написание статьи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B330D-2C36-3D4E-BF11-ED1F889FFD14}"/>
              </a:ext>
            </a:extLst>
          </p:cNvPr>
          <p:cNvSpPr txBox="1"/>
          <p:nvPr/>
        </p:nvSpPr>
        <p:spPr>
          <a:xfrm>
            <a:off x="2947595" y="2926080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фото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6" name="Rectangle 410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Google Shape;130;p8"/>
          <p:cNvSpPr txBox="1">
            <a:spLocks noGrp="1"/>
          </p:cNvSpPr>
          <p:nvPr>
            <p:ph type="ctrTitle"/>
          </p:nvPr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l">
              <a:spcBef>
                <a:spcPct val="0"/>
              </a:spcBef>
              <a:spcAft>
                <a:spcPts val="0"/>
              </a:spcAft>
              <a:buClr>
                <a:schemeClr val="lt1"/>
              </a:buClr>
              <a:buSzPct val="100000"/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Дальнейшие шаги по проекту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565AF-F084-E355-4080-AA92CB7DA0BD}"/>
              </a:ext>
            </a:extLst>
          </p:cNvPr>
          <p:cNvSpPr txBox="1"/>
          <p:nvPr/>
        </p:nvSpPr>
        <p:spPr>
          <a:xfrm>
            <a:off x="1411073" y="2552198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Данная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вак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статья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будет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выпущена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журнале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«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Сибирский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институт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управления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филиал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ФГБОУ ВО «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Российская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академия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народного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хозяйства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государственной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службы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Президенте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Российской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0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Федерации</a:t>
            </a:r>
            <a:r>
              <a:rPr lang="en-US" sz="20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3DE539A9-11B4-F52F-0964-BAF8FFAB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59905" y="1146048"/>
            <a:ext cx="2798422" cy="43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31;p8"/>
          <p:cNvSpPr txBox="1">
            <a:spLocks noGrp="1"/>
          </p:cNvSpPr>
          <p:nvPr>
            <p:ph type="sldNum" idx="12"/>
          </p:nvPr>
        </p:nvSpPr>
        <p:spPr>
          <a:xfrm>
            <a:off x="11704320" y="6459378"/>
            <a:ext cx="448056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sz="11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345</Words>
  <Application>Microsoft Macintosh PowerPoint</Application>
  <PresentationFormat>Широкоэкранный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Manrope</vt:lpstr>
      <vt:lpstr>Times New Roman</vt:lpstr>
      <vt:lpstr>Office Theme</vt:lpstr>
      <vt:lpstr>Презентация PowerPoint</vt:lpstr>
      <vt:lpstr>Презентация PowerPoint</vt:lpstr>
      <vt:lpstr>Для кого проект?</vt:lpstr>
      <vt:lpstr>Статья</vt:lpstr>
      <vt:lpstr>Что сделано по проекту на данный момент  </vt:lpstr>
      <vt:lpstr>Результаты проведенной экспертизы</vt:lpstr>
      <vt:lpstr>Презентация PowerPoint</vt:lpstr>
      <vt:lpstr>Дальнейшие шаги по проекту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лист</dc:title>
  <dc:creator>Deloitte AP</dc:creator>
  <cp:lastModifiedBy>Нестеров Филипп Олегович</cp:lastModifiedBy>
  <cp:revision>3</cp:revision>
  <dcterms:created xsi:type="dcterms:W3CDTF">2018-04-14T15:18:24Z</dcterms:created>
  <dcterms:modified xsi:type="dcterms:W3CDTF">2025-01-02T10:17:50Z</dcterms:modified>
</cp:coreProperties>
</file>