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notesMasterIdLst>
    <p:notesMasterId r:id="rId5"/>
  </p:notesMasterIdLst>
  <p:sldIdLst>
    <p:sldId id="256" r:id="rId4"/>
  </p:sldIdLst>
  <p:sldSz cx="21383625" cy="30275213"/>
  <p:notesSz cx="30275213" cy="21383625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51" d="100"/>
          <a:sy n="51" d="100"/>
        </p:scale>
        <p:origin x="2400" y="-4600"/>
      </p:cViewPr>
      <p:guideLst>
        <p:guide pos="6735"/>
        <p:guide pos="9535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5427FEB-41D7-F2DD-84E6-0195F51921D1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userDrawn="1">
  <p:cSld name="Рисунок с подписью">
    <p:bg>
      <p:bgPr shadeToTitle="0">
        <a:blipFill>
          <a:blip r:embed="rId2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title"/>
          </p:nvPr>
        </p:nvSpPr>
        <p:spPr bwMode="auto">
          <a:xfrm>
            <a:off x="3875880" y="2976358"/>
            <a:ext cx="15532996" cy="1784554"/>
          </a:xfrm>
          <a:prstGeom prst="rect">
            <a:avLst/>
          </a:prstGeom>
        </p:spPr>
        <p:txBody>
          <a:bodyPr anchor="t">
            <a:normAutofit/>
          </a:bodyPr>
          <a:lstStyle>
            <a:defPPr/>
            <a:lvl1pPr lvl="0">
              <a:lnSpc>
                <a:spcPct val="150000"/>
              </a:lnSpc>
              <a:defRPr sz="3600" b="0">
                <a:latin typeface="Montserrat SemiBold"/>
                <a:ea typeface="Montserrat SemiBold"/>
                <a:cs typeface="Montserrat SemiBold"/>
              </a:defRPr>
            </a:lvl1pPr>
          </a:lstStyle>
          <a:p>
            <a:pPr>
              <a:defRPr/>
            </a:pPr>
            <a:r>
              <a:rPr/>
              <a:t>Название проекта</a:t>
            </a:r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 bwMode="auto">
          <a:xfrm>
            <a:off x="1805908" y="2976358"/>
            <a:ext cx="1763199" cy="1784555"/>
          </a:xfrm>
          <a:prstGeom prst="rect">
            <a:avLst/>
          </a:prstGeom>
        </p:spPr>
        <p:txBody>
          <a:bodyPr>
            <a:normAutofit/>
          </a:bodyPr>
          <a:lstStyle>
            <a:defPPr/>
            <a:lvl1pPr marL="0" lvl="0" indent="0" algn="ctr">
              <a:buNone/>
              <a:defRPr sz="16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pPr>
              <a:defRPr/>
            </a:pPr>
            <a:r>
              <a:rPr/>
              <a:t>Лого проекта</a:t>
            </a:r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2"/>
          </p:nvPr>
        </p:nvSpPr>
        <p:spPr bwMode="auto">
          <a:xfrm>
            <a:off x="1805908" y="6191403"/>
            <a:ext cx="11733108" cy="1271280"/>
          </a:xfrm>
          <a:prstGeom prst="rect">
            <a:avLst/>
          </a:prstGeom>
        </p:spPr>
        <p:txBody>
          <a:bodyPr>
            <a:normAutofit/>
          </a:bodyPr>
          <a:lstStyle>
            <a:defPPr/>
            <a:lvl1pPr marL="0" lvl="0" indent="0">
              <a:buNone/>
              <a:defRPr sz="20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>
              <a:defRPr/>
            </a:pPr>
            <a:r>
              <a:rPr/>
              <a:t>Опишите коротко проблему, которую решает проект</a:t>
            </a:r>
            <a:endParaRPr/>
          </a:p>
          <a:p>
            <a:pPr lvl="0">
              <a:defRPr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3"/>
          </p:nvPr>
        </p:nvSpPr>
        <p:spPr bwMode="auto">
          <a:xfrm>
            <a:off x="2076681" y="23493634"/>
            <a:ext cx="1763199" cy="1784554"/>
          </a:xfrm>
          <a:prstGeom prst="rect">
            <a:avLst/>
          </a:prstGeom>
        </p:spPr>
        <p:txBody>
          <a:bodyPr>
            <a:normAutofit/>
          </a:bodyPr>
          <a:lstStyle>
            <a:defPPr/>
            <a:lvl1pPr marL="0" lvl="0" indent="0" algn="ctr">
              <a:buNone/>
              <a:defRPr sz="16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pPr>
              <a:defRPr/>
            </a:pPr>
            <a:r>
              <a:rPr/>
              <a:t>Фото куратора</a:t>
            </a:r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4"/>
          </p:nvPr>
        </p:nvSpPr>
        <p:spPr bwMode="auto">
          <a:xfrm>
            <a:off x="1805908" y="11061289"/>
            <a:ext cx="18107692" cy="1828800"/>
          </a:xfrm>
          <a:prstGeom prst="rect">
            <a:avLst/>
          </a:prstGeom>
        </p:spPr>
        <p:txBody>
          <a:bodyPr>
            <a:normAutofit/>
          </a:bodyPr>
          <a:lstStyle>
            <a:defPPr/>
            <a:lvl1pPr marL="0" lvl="0" indent="0">
              <a:buNone/>
              <a:defRPr sz="20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>
              <a:defRPr/>
            </a:pPr>
            <a:r>
              <a:rPr/>
              <a:t>Опишите как ваш проект решает проблему, что конкретно вы предлагаете, в чем уникальность/ инновационность по сравнению с текущими решениями на рынке</a:t>
            </a:r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body" idx="5"/>
          </p:nvPr>
        </p:nvSpPr>
        <p:spPr bwMode="auto">
          <a:xfrm>
            <a:off x="14692695" y="6191403"/>
            <a:ext cx="5220904" cy="1271280"/>
          </a:xfrm>
          <a:prstGeom prst="rect">
            <a:avLst/>
          </a:prstGeom>
        </p:spPr>
        <p:txBody>
          <a:bodyPr>
            <a:normAutofit/>
          </a:bodyPr>
          <a:lstStyle>
            <a:defPPr/>
            <a:lvl1pPr marL="0" lvl="0" indent="0">
              <a:buNone/>
              <a:defRPr sz="20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>
              <a:defRPr/>
            </a:pPr>
            <a:r>
              <a:rPr/>
              <a:t>Опишите портрет аудитории, для которой работает проект</a:t>
            </a:r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6"/>
          </p:nvPr>
        </p:nvSpPr>
        <p:spPr bwMode="auto">
          <a:xfrm>
            <a:off x="1805908" y="17361668"/>
            <a:ext cx="11733110" cy="1250798"/>
          </a:xfrm>
          <a:prstGeom prst="rect">
            <a:avLst/>
          </a:prstGeom>
        </p:spPr>
        <p:txBody>
          <a:bodyPr>
            <a:normAutofit/>
          </a:bodyPr>
          <a:lstStyle>
            <a:defPPr/>
            <a:lvl1pPr marL="0" lvl="0" indent="0">
              <a:buNone/>
              <a:defRPr sz="20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>
              <a:defRPr/>
            </a:pPr>
            <a:r>
              <a:rPr/>
              <a:t>Расскажите о достижениях проекта на сегодняшний день, что сделано, какие конкретные шаги предстоят</a:t>
            </a: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7"/>
          </p:nvPr>
        </p:nvSpPr>
        <p:spPr bwMode="auto">
          <a:xfrm>
            <a:off x="1888484" y="25582374"/>
            <a:ext cx="2258168" cy="1323423"/>
          </a:xfrm>
          <a:prstGeom prst="rect">
            <a:avLst/>
          </a:prstGeom>
        </p:spPr>
        <p:txBody>
          <a:bodyPr>
            <a:noAutofit/>
          </a:bodyPr>
          <a:lstStyle>
            <a:defPPr/>
            <a:lvl1pPr marL="0" lvl="0" indent="0" algn="ctr">
              <a:spcBef>
                <a:spcPts val="600"/>
              </a:spcBef>
              <a:buNone/>
              <a:defRPr sz="18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>
              <a:defRPr/>
            </a:pPr>
            <a:r>
              <a:rPr/>
              <a:t>Фамилия </a:t>
            </a:r>
            <a:endParaRPr/>
          </a:p>
          <a:p>
            <a:pPr lvl="0">
              <a:defRPr/>
            </a:pPr>
            <a:r>
              <a:rPr/>
              <a:t>Имя </a:t>
            </a:r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8"/>
          </p:nvPr>
        </p:nvSpPr>
        <p:spPr bwMode="auto">
          <a:xfrm>
            <a:off x="5719877" y="25582372"/>
            <a:ext cx="2258168" cy="1323424"/>
          </a:xfrm>
          <a:prstGeom prst="rect">
            <a:avLst/>
          </a:prstGeom>
        </p:spPr>
        <p:txBody>
          <a:bodyPr>
            <a:noAutofit/>
          </a:bodyPr>
          <a:lstStyle>
            <a:defPPr/>
            <a:lvl1pPr marL="0" lvl="0" indent="0" algn="ctr">
              <a:spcBef>
                <a:spcPts val="600"/>
              </a:spcBef>
              <a:buNone/>
              <a:defRPr sz="18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>
              <a:defRPr/>
            </a:pPr>
            <a:r>
              <a:rPr/>
              <a:t>Фамилия </a:t>
            </a:r>
            <a:endParaRPr/>
          </a:p>
          <a:p>
            <a:pPr lvl="0">
              <a:defRPr/>
            </a:pPr>
            <a:r>
              <a:rPr/>
              <a:t>Имя </a:t>
            </a:r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9"/>
          </p:nvPr>
        </p:nvSpPr>
        <p:spPr bwMode="auto">
          <a:xfrm>
            <a:off x="9696232" y="25582372"/>
            <a:ext cx="2258168" cy="1323424"/>
          </a:xfrm>
          <a:prstGeom prst="rect">
            <a:avLst/>
          </a:prstGeom>
        </p:spPr>
        <p:txBody>
          <a:bodyPr>
            <a:noAutofit/>
          </a:bodyPr>
          <a:lstStyle>
            <a:defPPr/>
            <a:lvl1pPr marL="0" lvl="0" indent="0" algn="ctr">
              <a:spcBef>
                <a:spcPts val="600"/>
              </a:spcBef>
              <a:buNone/>
              <a:defRPr sz="18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>
              <a:defRPr/>
            </a:pPr>
            <a:r>
              <a:rPr/>
              <a:t>Фамилия </a:t>
            </a:r>
            <a:endParaRPr/>
          </a:p>
          <a:p>
            <a:pPr lvl="0">
              <a:defRPr/>
            </a:pPr>
            <a:r>
              <a:rPr/>
              <a:t>Имя </a:t>
            </a:r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0"/>
          </p:nvPr>
        </p:nvSpPr>
        <p:spPr bwMode="auto">
          <a:xfrm>
            <a:off x="13710551" y="25582372"/>
            <a:ext cx="2258167" cy="1323424"/>
          </a:xfrm>
          <a:prstGeom prst="rect">
            <a:avLst/>
          </a:prstGeom>
        </p:spPr>
        <p:txBody>
          <a:bodyPr>
            <a:noAutofit/>
          </a:bodyPr>
          <a:lstStyle>
            <a:defPPr/>
            <a:lvl1pPr marL="0" lvl="0" indent="0" algn="ctr">
              <a:spcBef>
                <a:spcPts val="600"/>
              </a:spcBef>
              <a:buNone/>
              <a:defRPr sz="18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>
              <a:defRPr/>
            </a:pPr>
            <a:r>
              <a:rPr/>
              <a:t>Фамилия </a:t>
            </a:r>
            <a:endParaRPr/>
          </a:p>
          <a:p>
            <a:pPr lvl="0">
              <a:defRPr/>
            </a:pPr>
            <a:r>
              <a:rPr/>
              <a:t>Имя </a:t>
            </a:r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1"/>
          </p:nvPr>
        </p:nvSpPr>
        <p:spPr bwMode="auto">
          <a:xfrm>
            <a:off x="17661544" y="25582372"/>
            <a:ext cx="2258167" cy="1323427"/>
          </a:xfrm>
          <a:prstGeom prst="rect">
            <a:avLst/>
          </a:prstGeom>
        </p:spPr>
        <p:txBody>
          <a:bodyPr>
            <a:noAutofit/>
          </a:bodyPr>
          <a:lstStyle>
            <a:defPPr/>
            <a:lvl1pPr marL="0" lvl="0" indent="0" algn="ctr">
              <a:spcBef>
                <a:spcPts val="600"/>
              </a:spcBef>
              <a:buNone/>
              <a:defRPr sz="18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>
              <a:defRPr/>
            </a:pPr>
            <a:r>
              <a:rPr/>
              <a:t>Фамилия </a:t>
            </a:r>
            <a:endParaRPr/>
          </a:p>
          <a:p>
            <a:pPr lvl="0">
              <a:defRPr/>
            </a:pPr>
            <a:r>
              <a:rPr/>
              <a:t>Имя </a:t>
            </a: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12"/>
          </p:nvPr>
        </p:nvSpPr>
        <p:spPr bwMode="auto">
          <a:xfrm>
            <a:off x="5979601" y="23493632"/>
            <a:ext cx="1763199" cy="1784554"/>
          </a:xfrm>
          <a:prstGeom prst="rect">
            <a:avLst/>
          </a:prstGeom>
        </p:spPr>
        <p:txBody>
          <a:bodyPr>
            <a:normAutofit/>
          </a:bodyPr>
          <a:lstStyle>
            <a:defPPr/>
            <a:lvl1pPr marL="0" lvl="0" indent="0" algn="ctr">
              <a:buNone/>
              <a:defRPr sz="16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pPr>
              <a:defRPr/>
            </a:pPr>
            <a:r>
              <a:rPr/>
              <a:t>Фото участника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3"/>
          </p:nvPr>
        </p:nvSpPr>
        <p:spPr bwMode="auto">
          <a:xfrm>
            <a:off x="9943716" y="23493632"/>
            <a:ext cx="1763199" cy="1784554"/>
          </a:xfrm>
          <a:prstGeom prst="rect">
            <a:avLst/>
          </a:prstGeom>
        </p:spPr>
        <p:txBody>
          <a:bodyPr>
            <a:normAutofit/>
          </a:bodyPr>
          <a:lstStyle>
            <a:defPPr/>
            <a:lvl1pPr marL="0" marR="0" lv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sz="16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pPr marL="0" marR="0" lv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/>
              <a:t>Фото участника</a:t>
            </a:r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4"/>
          </p:nvPr>
        </p:nvSpPr>
        <p:spPr bwMode="auto">
          <a:xfrm>
            <a:off x="13962735" y="23493632"/>
            <a:ext cx="1763199" cy="1784554"/>
          </a:xfrm>
          <a:prstGeom prst="rect">
            <a:avLst/>
          </a:prstGeom>
        </p:spPr>
        <p:txBody>
          <a:bodyPr>
            <a:normAutofit/>
          </a:bodyPr>
          <a:lstStyle>
            <a:defPPr/>
            <a:lvl1pPr marL="0" marR="0" lv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sz="16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pPr marL="0" marR="0" lv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/>
              <a:t>Фото участника</a:t>
            </a:r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5"/>
          </p:nvPr>
        </p:nvSpPr>
        <p:spPr bwMode="auto">
          <a:xfrm>
            <a:off x="17909028" y="23493632"/>
            <a:ext cx="1763199" cy="1784554"/>
          </a:xfrm>
          <a:prstGeom prst="rect">
            <a:avLst/>
          </a:prstGeom>
        </p:spPr>
        <p:txBody>
          <a:bodyPr>
            <a:normAutofit/>
          </a:bodyPr>
          <a:lstStyle>
            <a:defPPr/>
            <a:lvl1pPr marL="0" marR="0" lv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 sz="16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pPr marL="0" marR="0" lvl="0" indent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defRPr/>
            </a:pPr>
            <a:r>
              <a:rPr/>
              <a:t>Фото участника</a:t>
            </a:r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16"/>
          </p:nvPr>
        </p:nvSpPr>
        <p:spPr bwMode="auto">
          <a:xfrm>
            <a:off x="1888484" y="27886275"/>
            <a:ext cx="17847072" cy="1120620"/>
          </a:xfrm>
          <a:prstGeom prst="rect">
            <a:avLst/>
          </a:prstGeom>
        </p:spPr>
        <p:txBody>
          <a:bodyPr>
            <a:noAutofit/>
          </a:bodyPr>
          <a:lstStyle>
            <a:defPPr/>
            <a:lvl1pPr marL="0" lvl="0" indent="0" algn="l">
              <a:lnSpc>
                <a:spcPct val="140000"/>
              </a:lnSpc>
              <a:spcBef>
                <a:spcPts val="600"/>
              </a:spcBef>
              <a:buNone/>
              <a:defRPr sz="24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>
              <a:defRPr/>
            </a:pPr>
            <a:r>
              <a:rPr/>
              <a:t>Перечислите награды, премии, статусы конкурсов, грантов</a:t>
            </a:r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7"/>
          </p:nvPr>
        </p:nvSpPr>
        <p:spPr bwMode="auto">
          <a:xfrm>
            <a:off x="1805908" y="7889991"/>
            <a:ext cx="3616990" cy="2315892"/>
          </a:xfrm>
          <a:prstGeom prst="rect">
            <a:avLst/>
          </a:prstGeom>
        </p:spPr>
        <p:txBody>
          <a:bodyPr>
            <a:normAutofit/>
          </a:bodyPr>
          <a:lstStyle>
            <a:defPPr/>
            <a:lvl1pPr marL="0" lvl="0" indent="0" algn="ctr">
              <a:buNone/>
              <a:defRPr sz="16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pPr>
              <a:defRPr/>
            </a:pPr>
            <a:r>
              <a:rPr/>
              <a:t>фото</a:t>
            </a:r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8"/>
          </p:nvPr>
        </p:nvSpPr>
        <p:spPr bwMode="auto">
          <a:xfrm>
            <a:off x="14692695" y="7889991"/>
            <a:ext cx="5220904" cy="2315892"/>
          </a:xfrm>
          <a:prstGeom prst="rect">
            <a:avLst/>
          </a:prstGeom>
        </p:spPr>
        <p:txBody>
          <a:bodyPr>
            <a:normAutofit/>
          </a:bodyPr>
          <a:lstStyle>
            <a:defPPr/>
            <a:lvl1pPr marL="0" lvl="0" indent="0" algn="ctr">
              <a:buNone/>
              <a:defRPr sz="16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pPr>
              <a:defRPr/>
            </a:pPr>
            <a:r>
              <a:rPr/>
              <a:t>фото</a:t>
            </a:r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9"/>
          </p:nvPr>
        </p:nvSpPr>
        <p:spPr bwMode="auto">
          <a:xfrm>
            <a:off x="1809750" y="13384250"/>
            <a:ext cx="9015566" cy="2858856"/>
          </a:xfrm>
          <a:prstGeom prst="rect">
            <a:avLst/>
          </a:prstGeom>
        </p:spPr>
        <p:txBody>
          <a:bodyPr>
            <a:normAutofit/>
          </a:bodyPr>
          <a:lstStyle>
            <a:defPPr/>
            <a:lvl1pPr marL="0" lvl="0" indent="0" algn="ctr">
              <a:buNone/>
              <a:defRPr sz="16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pPr>
              <a:defRPr/>
            </a:pPr>
            <a:r>
              <a:rPr/>
              <a:t>фото</a:t>
            </a:r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0"/>
          </p:nvPr>
        </p:nvSpPr>
        <p:spPr bwMode="auto">
          <a:xfrm>
            <a:off x="11122048" y="13384250"/>
            <a:ext cx="8791552" cy="2858856"/>
          </a:xfrm>
          <a:prstGeom prst="rect">
            <a:avLst/>
          </a:prstGeom>
        </p:spPr>
        <p:txBody>
          <a:bodyPr>
            <a:normAutofit/>
          </a:bodyPr>
          <a:lstStyle>
            <a:defPPr/>
            <a:lvl1pPr marL="0" lvl="0" indent="0" algn="ctr">
              <a:buNone/>
              <a:defRPr sz="16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pPr>
              <a:defRPr/>
            </a:pPr>
            <a:r>
              <a:rPr/>
              <a:t>фото</a:t>
            </a:r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21"/>
          </p:nvPr>
        </p:nvSpPr>
        <p:spPr bwMode="auto">
          <a:xfrm>
            <a:off x="1805908" y="18900684"/>
            <a:ext cx="5866555" cy="2974998"/>
          </a:xfrm>
          <a:prstGeom prst="rect">
            <a:avLst/>
          </a:prstGeom>
        </p:spPr>
        <p:txBody>
          <a:bodyPr>
            <a:normAutofit/>
          </a:bodyPr>
          <a:lstStyle>
            <a:defPPr/>
            <a:lvl1pPr marL="0" lvl="0" indent="0" algn="ctr">
              <a:buNone/>
              <a:defRPr sz="16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pPr>
              <a:defRPr/>
            </a:pPr>
            <a:r>
              <a:rPr/>
              <a:t>фото</a:t>
            </a:r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22"/>
          </p:nvPr>
        </p:nvSpPr>
        <p:spPr bwMode="auto">
          <a:xfrm>
            <a:off x="7850674" y="18900684"/>
            <a:ext cx="5688344" cy="2974998"/>
          </a:xfrm>
          <a:prstGeom prst="rect">
            <a:avLst/>
          </a:prstGeom>
        </p:spPr>
        <p:txBody>
          <a:bodyPr>
            <a:normAutofit/>
          </a:bodyPr>
          <a:lstStyle>
            <a:defPPr/>
            <a:lvl1pPr marL="0" lvl="0" indent="0" algn="ctr">
              <a:buNone/>
              <a:defRPr sz="16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pPr>
              <a:defRPr/>
            </a:pPr>
            <a:r>
              <a:rPr/>
              <a:t>фото</a:t>
            </a:r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3"/>
          </p:nvPr>
        </p:nvSpPr>
        <p:spPr bwMode="auto">
          <a:xfrm>
            <a:off x="15133069" y="17361668"/>
            <a:ext cx="4780530" cy="4514016"/>
          </a:xfrm>
          <a:prstGeom prst="rect">
            <a:avLst/>
          </a:prstGeom>
        </p:spPr>
        <p:txBody>
          <a:bodyPr>
            <a:normAutofit/>
          </a:bodyPr>
          <a:lstStyle>
            <a:defPPr/>
            <a:lvl1pPr marL="0" lvl="0" indent="0" algn="ctr">
              <a:buNone/>
              <a:defRPr sz="18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pPr>
              <a:defRPr/>
            </a:pPr>
            <a:r>
              <a:rPr/>
              <a:t>QR код с ссылкой на профиль проекта в businesschain</a:t>
            </a:r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4"/>
          </p:nvPr>
        </p:nvSpPr>
        <p:spPr bwMode="auto">
          <a:xfrm>
            <a:off x="5815217" y="7889991"/>
            <a:ext cx="3616990" cy="2315892"/>
          </a:xfrm>
          <a:prstGeom prst="rect">
            <a:avLst/>
          </a:prstGeom>
        </p:spPr>
        <p:txBody>
          <a:bodyPr>
            <a:normAutofit/>
          </a:bodyPr>
          <a:lstStyle>
            <a:defPPr/>
            <a:lvl1pPr marL="0" lvl="0" indent="0" algn="ctr">
              <a:buNone/>
              <a:defRPr sz="16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pPr>
              <a:defRPr/>
            </a:pPr>
            <a:r>
              <a:rPr/>
              <a:t>фото</a:t>
            </a:r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5"/>
          </p:nvPr>
        </p:nvSpPr>
        <p:spPr bwMode="auto">
          <a:xfrm>
            <a:off x="9922029" y="7889991"/>
            <a:ext cx="3616989" cy="2315892"/>
          </a:xfrm>
          <a:prstGeom prst="rect">
            <a:avLst/>
          </a:prstGeom>
        </p:spPr>
        <p:txBody>
          <a:bodyPr>
            <a:normAutofit/>
          </a:bodyPr>
          <a:lstStyle>
            <a:defPPr/>
            <a:lvl1pPr marL="0" lvl="0" indent="0" algn="ctr">
              <a:buNone/>
              <a:defRPr sz="16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pPr>
              <a:defRPr/>
            </a:pPr>
            <a:r>
              <a:rPr/>
              <a:t>фото</a:t>
            </a:r>
            <a:endParaRPr/>
          </a:p>
        </p:txBody>
      </p:sp>
      <p:sp>
        <p:nvSpPr>
          <p:cNvPr id="34" name="Shape 34"/>
          <p:cNvSpPr txBox="1"/>
          <p:nvPr/>
        </p:nvSpPr>
        <p:spPr bwMode="auto">
          <a:xfrm>
            <a:off x="1843011" y="27198888"/>
            <a:ext cx="4801314" cy="5847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indent="0" algn="l">
              <a:defRPr/>
            </a:pPr>
            <a:r>
              <a:rPr sz="3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Достижения проекта</a:t>
            </a:r>
            <a:endParaRPr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" name="Shape 35"/>
          <p:cNvSpPr txBox="1"/>
          <p:nvPr/>
        </p:nvSpPr>
        <p:spPr bwMode="auto">
          <a:xfrm>
            <a:off x="1771471" y="22418620"/>
            <a:ext cx="398218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indent="0" algn="l">
              <a:defRPr/>
            </a:pPr>
            <a:r>
              <a:rPr sz="3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Команда проекта</a:t>
            </a:r>
            <a:endParaRPr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body" idx="26"/>
          </p:nvPr>
        </p:nvSpPr>
        <p:spPr bwMode="auto">
          <a:xfrm>
            <a:off x="9432208" y="22392270"/>
            <a:ext cx="10481392" cy="714936"/>
          </a:xfrm>
          <a:prstGeom prst="rect">
            <a:avLst/>
          </a:prstGeom>
        </p:spPr>
        <p:txBody>
          <a:bodyPr>
            <a:noAutofit/>
          </a:bodyPr>
          <a:lstStyle>
            <a:defPPr/>
            <a:lvl1pPr marL="0" lvl="0" indent="0" algn="r">
              <a:lnSpc>
                <a:spcPct val="140000"/>
              </a:lnSpc>
              <a:spcBef>
                <a:spcPts val="600"/>
              </a:spcBef>
              <a:buNone/>
              <a:defRPr sz="2400">
                <a:solidFill>
                  <a:srgbClr val="0A8B16"/>
                </a:solidFill>
              </a:defRPr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>
              <a:defRPr/>
            </a:pPr>
            <a:r>
              <a:rPr/>
              <a:t>Название института</a:t>
            </a:r>
            <a:endParaRPr/>
          </a:p>
        </p:txBody>
      </p:sp>
      <p:sp>
        <p:nvSpPr>
          <p:cNvPr id="37" name="Shape 37"/>
          <p:cNvSpPr txBox="1"/>
          <p:nvPr/>
        </p:nvSpPr>
        <p:spPr bwMode="auto">
          <a:xfrm>
            <a:off x="1771471" y="16637922"/>
            <a:ext cx="347402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indent="0" algn="l">
              <a:defRPr/>
            </a:pPr>
            <a:r>
              <a:rPr sz="3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Статус</a:t>
            </a:r>
            <a:r>
              <a:rPr sz="3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 проекта</a:t>
            </a:r>
            <a:endParaRPr sz="320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8" name="Shape 38"/>
          <p:cNvSpPr txBox="1"/>
          <p:nvPr/>
        </p:nvSpPr>
        <p:spPr bwMode="auto">
          <a:xfrm>
            <a:off x="1771471" y="10425208"/>
            <a:ext cx="260543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indent="0" algn="l">
              <a:defRPr/>
            </a:pPr>
            <a:r>
              <a:rPr sz="3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Решение</a:t>
            </a:r>
            <a:endParaRPr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9" name="Shape 39"/>
          <p:cNvSpPr txBox="1"/>
          <p:nvPr/>
        </p:nvSpPr>
        <p:spPr bwMode="auto">
          <a:xfrm>
            <a:off x="1771471" y="5391459"/>
            <a:ext cx="2605435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indent="0" algn="l">
              <a:defRPr/>
            </a:pPr>
            <a:r>
              <a:rPr sz="3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Проблема</a:t>
            </a:r>
            <a:endParaRPr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0" name="Shape 40"/>
          <p:cNvSpPr txBox="1"/>
          <p:nvPr/>
        </p:nvSpPr>
        <p:spPr bwMode="auto">
          <a:xfrm>
            <a:off x="14684711" y="5277499"/>
            <a:ext cx="529853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indent="0" algn="l">
              <a:defRPr/>
            </a:pPr>
            <a:r>
              <a:rPr sz="320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Целевая аудитория</a:t>
            </a:r>
            <a:endParaRPr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1" name="Shape 41"/>
          <p:cNvSpPr txBox="1">
            <a:spLocks noGrp="1"/>
          </p:cNvSpPr>
          <p:nvPr>
            <p:ph type="body" idx="27"/>
          </p:nvPr>
        </p:nvSpPr>
        <p:spPr bwMode="auto">
          <a:xfrm>
            <a:off x="15133069" y="16444919"/>
            <a:ext cx="4800322" cy="612565"/>
          </a:xfrm>
          <a:prstGeom prst="rect">
            <a:avLst/>
          </a:prstGeom>
        </p:spPr>
        <p:txBody>
          <a:bodyPr>
            <a:noAutofit/>
          </a:bodyPr>
          <a:lstStyle>
            <a:defPPr/>
            <a:lvl1pPr marL="0" lvl="0" indent="0" algn="ctr">
              <a:lnSpc>
                <a:spcPct val="140000"/>
              </a:lnSpc>
              <a:spcBef>
                <a:spcPts val="600"/>
              </a:spcBef>
              <a:buNone/>
              <a:defRPr sz="2000">
                <a:solidFill>
                  <a:srgbClr val="0A8B16"/>
                </a:solidFill>
              </a:defRPr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>
              <a:defRPr/>
            </a:pPr>
            <a:r>
              <a:rPr/>
              <a:t>Сайт если есть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title"/>
          </p:nvPr>
        </p:nvSpPr>
        <p:spPr bwMode="auto">
          <a:xfrm>
            <a:off x="1470025" y="1611313"/>
            <a:ext cx="18443576" cy="585311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 bwMode="auto">
          <a:xfrm>
            <a:off x="1470025" y="8059738"/>
            <a:ext cx="18443576" cy="1920875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2"/>
          </p:nvPr>
        </p:nvSpPr>
        <p:spPr bwMode="auto">
          <a:xfrm>
            <a:off x="1470025" y="28060650"/>
            <a:ext cx="4811713" cy="161131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/>
              <a:t>02.04.2023</a:t>
            </a:r>
            <a:endParaRPr/>
          </a:p>
        </p:txBody>
      </p:sp>
      <p:sp>
        <p:nvSpPr>
          <p:cNvPr id="5" name="Shape 5"/>
          <p:cNvSpPr txBox="1">
            <a:spLocks noGrp="1"/>
          </p:cNvSpPr>
          <p:nvPr>
            <p:ph type="ftr" idx="3"/>
          </p:nvPr>
        </p:nvSpPr>
        <p:spPr bwMode="auto">
          <a:xfrm>
            <a:off x="7083425" y="28060650"/>
            <a:ext cx="7216775" cy="161131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sldNum" idx="4"/>
          </p:nvPr>
        </p:nvSpPr>
        <p:spPr bwMode="auto">
          <a:xfrm>
            <a:off x="15101887" y="28060650"/>
            <a:ext cx="4811712" cy="1611312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/>
              <a:t>‹#›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defPPr/>
      <a:lvl1pPr lvl="0" algn="l">
        <a:lnSpc>
          <a:spcPct val="90000"/>
        </a:lnSpc>
        <a:buNone/>
        <a:defRPr sz="4400">
          <a:solidFill>
            <a:schemeClr val="tx1"/>
          </a:solidFill>
          <a:latin typeface="Montserrat SemiBold"/>
          <a:ea typeface="Montserrat SemiBold"/>
          <a:cs typeface="Montserrat SemiBold"/>
        </a:defRPr>
      </a:lvl1pPr>
    </p:titleStyle>
    <p:bodyStyle>
      <a:defPPr/>
      <a:lvl1pPr marL="0" lvl="0" indent="0" algn="l">
        <a:lnSpc>
          <a:spcPct val="90000"/>
        </a:lnSpc>
        <a:spcBef>
          <a:spcPts val="1000"/>
        </a:spcBef>
        <a:buFont typeface="Arial"/>
        <a:buNone/>
        <a:defRPr sz="3200">
          <a:solidFill>
            <a:schemeClr val="tx1"/>
          </a:solidFill>
          <a:latin typeface="Montserrat"/>
          <a:ea typeface="Montserrat"/>
          <a:cs typeface="Montserrat"/>
        </a:defRPr>
      </a:lvl1pPr>
      <a:lvl2pPr marL="457200" lvl="1" indent="0" algn="l">
        <a:lnSpc>
          <a:spcPct val="90000"/>
        </a:lnSpc>
        <a:spcBef>
          <a:spcPts val="500"/>
        </a:spcBef>
        <a:buFont typeface="Arial"/>
        <a:buNone/>
        <a:defRPr sz="2800">
          <a:solidFill>
            <a:schemeClr val="tx1"/>
          </a:solidFill>
          <a:latin typeface="Montserrat"/>
          <a:ea typeface="Montserrat"/>
          <a:cs typeface="Montserrat"/>
        </a:defRPr>
      </a:lvl2pPr>
      <a:lvl3pPr marL="914400" lvl="2" indent="0" algn="l">
        <a:lnSpc>
          <a:spcPct val="90000"/>
        </a:lnSpc>
        <a:spcBef>
          <a:spcPts val="500"/>
        </a:spcBef>
        <a:buFont typeface="Arial"/>
        <a:buNone/>
        <a:defRPr sz="2400">
          <a:solidFill>
            <a:schemeClr val="tx1"/>
          </a:solidFill>
          <a:latin typeface="Montserrat"/>
          <a:ea typeface="Montserrat"/>
          <a:cs typeface="Montserrat"/>
        </a:defRPr>
      </a:lvl3pPr>
      <a:lvl4pPr marL="1371600" lvl="3" indent="0" algn="l">
        <a:lnSpc>
          <a:spcPct val="90000"/>
        </a:lnSpc>
        <a:spcBef>
          <a:spcPts val="500"/>
        </a:spcBef>
        <a:buFont typeface="Arial"/>
        <a:buNone/>
        <a:defRPr sz="2000">
          <a:solidFill>
            <a:schemeClr val="tx1"/>
          </a:solidFill>
          <a:latin typeface="Montserrat"/>
          <a:ea typeface="Montserrat"/>
          <a:cs typeface="Montserrat"/>
        </a:defRPr>
      </a:lvl4pPr>
      <a:lvl5pPr marL="1828800" lvl="4" indent="0" algn="l">
        <a:lnSpc>
          <a:spcPct val="90000"/>
        </a:lnSpc>
        <a:spcBef>
          <a:spcPts val="500"/>
        </a:spcBef>
        <a:buFont typeface="Arial"/>
        <a:buNone/>
        <a:defRPr sz="2000">
          <a:solidFill>
            <a:schemeClr val="tx1"/>
          </a:solidFill>
          <a:latin typeface="Montserrat"/>
          <a:ea typeface="Montserrat"/>
          <a:cs typeface="Montserrat"/>
        </a:defRPr>
      </a:lvl5pPr>
      <a:lvl6pPr marL="2514600" lvl="5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/>
      <a:lvl1pPr marL="0" lvl="0" indent="0" algn="l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jpg"/><Relationship Id="rId7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 bwMode="auto">
          <a:xfrm>
            <a:off x="3835459" y="2976358"/>
            <a:ext cx="16664831" cy="1784554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algn="just">
              <a:defRPr/>
            </a:pPr>
            <a:r>
              <a:rPr lang="ru-RU" b="0" i="0">
                <a:latin typeface="Manrope"/>
              </a:rPr>
              <a:t>Статистическое исследование динамики киберпреступности в контексте актуальной экономической обстановки</a:t>
            </a:r>
            <a:endParaRPr b="1">
              <a:latin typeface="Montserrat Medium"/>
              <a:ea typeface="Montserrat Medium"/>
              <a:cs typeface="Montserrat Medium"/>
            </a:endParaRPr>
          </a:p>
        </p:txBody>
      </p:sp>
      <p:pic>
        <p:nvPicPr>
          <p:cNvPr id="45" name="Picture 45"/>
          <p:cNvPicPr>
            <a:picLocks noGrp="1"/>
          </p:cNvPicPr>
          <p:nvPr>
            <p:ph type="body" idx="1"/>
          </p:nvPr>
        </p:nvPicPr>
        <p:blipFill>
          <a:blip r:embed="rId3"/>
          <a:srcRect l="3671" t="0" r="3671" b="0"/>
          <a:stretch/>
        </p:blipFill>
        <p:spPr bwMode="auto">
          <a:prstGeom prst="rect">
            <a:avLst/>
          </a:prstGeom>
        </p:spPr>
      </p:pic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 bwMode="auto"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>
            <a:defPPr/>
            <a:lvl1pPr lvl="0"/>
          </a:lstStyle>
          <a:p>
            <a:pPr algn="just">
              <a:defRPr/>
            </a:pPr>
            <a:r>
              <a:rPr lang="ru-RU" sz="2400">
                <a:latin typeface="Montserrat"/>
                <a:ea typeface="Montserrat"/>
                <a:cs typeface="Montserrat"/>
              </a:rPr>
              <a:t>Существует недостато</a:t>
            </a:r>
            <a:r>
              <a:rPr lang="ru-RU" sz="2400"/>
              <a:t>к в распространении актуальной информации о динамике </a:t>
            </a:r>
            <a:r>
              <a:rPr lang="ru-RU" sz="2400"/>
              <a:t>киберпреступности</a:t>
            </a:r>
            <a:r>
              <a:rPr lang="ru-RU" sz="2400"/>
              <a:t>, что усложняет принятие эффективных мер по обеспечению безопасности в условиях изменяющейся экономики</a:t>
            </a:r>
            <a:endParaRPr sz="2400">
              <a:latin typeface="Montserrat"/>
              <a:ea typeface="Montserrat"/>
              <a:cs typeface="Montserrat"/>
            </a:endParaRPr>
          </a:p>
        </p:txBody>
      </p:sp>
      <p:sp>
        <p:nvSpPr>
          <p:cNvPr id="47" name="Shape 47"/>
          <p:cNvSpPr txBox="1">
            <a:spLocks noGrp="1"/>
          </p:cNvSpPr>
          <p:nvPr>
            <p:ph type="body" idx="3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фото</a:t>
            </a:r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4"/>
          </p:nvPr>
        </p:nvSpPr>
        <p:spPr bwMode="auto">
          <a:xfrm>
            <a:off x="1805908" y="11137537"/>
            <a:ext cx="18107692" cy="1828800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>
            <a:defPPr/>
            <a:lvl1pPr lvl="0"/>
          </a:lstStyle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r>
              <a:rPr lang="ru-RU" sz="2800" b="0" i="0">
                <a:latin typeface="Atkinson Hyperlegible"/>
              </a:rPr>
              <a:t>Решением данной статьи будет проведение комплексного анализа статистических данных о киберпреступности с целью выявления основных трендов и модулей, а также оценка преступной активности в киберпространстве с течением времени.</a:t>
            </a:r>
            <a:endParaRPr sz="3200"/>
          </a:p>
        </p:txBody>
      </p:sp>
      <p:sp>
        <p:nvSpPr>
          <p:cNvPr id="49" name="Shape 49"/>
          <p:cNvSpPr txBox="1">
            <a:spLocks noGrp="1"/>
          </p:cNvSpPr>
          <p:nvPr>
            <p:ph type="body" idx="5"/>
          </p:nvPr>
        </p:nvSpPr>
        <p:spPr bwMode="auto">
          <a:xfrm>
            <a:off x="14692695" y="6191402"/>
            <a:ext cx="5220904" cy="3348578"/>
          </a:xfrm>
          <a:prstGeom prst="rect">
            <a:avLst/>
          </a:prstGeom>
        </p:spPr>
        <p:txBody>
          <a:bodyPr vert="horz" lIns="91440" tIns="45720" rIns="91440" bIns="45720" anchor="t">
            <a:normAutofit fontScale="92500" lnSpcReduction="20000"/>
          </a:bodyPr>
          <a:lstStyle>
            <a:defPPr/>
            <a:lvl1pPr lvl="0"/>
          </a:lstStyle>
          <a:p>
            <a:pPr marL="342900" indent="-342900" algn="just">
              <a:lnSpc>
                <a:spcPct val="125000"/>
              </a:lnSpc>
              <a:spcBef>
                <a:spcPts val="0"/>
              </a:spcBef>
              <a:buChar char="•"/>
              <a:defRPr/>
            </a:pPr>
            <a:r>
              <a:rPr sz="2400">
                <a:latin typeface="Montserrat"/>
                <a:ea typeface="Montserrat"/>
                <a:cs typeface="Montserrat"/>
              </a:rPr>
              <a:t>научно-исследовательские</a:t>
            </a:r>
            <a:r>
              <a:rPr sz="2400">
                <a:latin typeface="Montserrat"/>
                <a:ea typeface="Montserrat"/>
                <a:cs typeface="Montserrat"/>
              </a:rPr>
              <a:t> </a:t>
            </a:r>
            <a:r>
              <a:rPr sz="2400">
                <a:latin typeface="Montserrat"/>
                <a:ea typeface="Montserrat"/>
                <a:cs typeface="Montserrat"/>
              </a:rPr>
              <a:t>компании</a:t>
            </a:r>
            <a:r>
              <a:rPr sz="2400">
                <a:latin typeface="Montserrat"/>
                <a:ea typeface="Montserrat"/>
                <a:cs typeface="Montserrat"/>
              </a:rPr>
              <a:t>, </a:t>
            </a:r>
            <a:endParaRPr/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buChar char="•"/>
              <a:defRPr/>
            </a:pPr>
            <a:r>
              <a:rPr sz="2400">
                <a:latin typeface="Montserrat"/>
                <a:ea typeface="Montserrat"/>
                <a:cs typeface="Montserrat"/>
              </a:rPr>
              <a:t>ученые</a:t>
            </a:r>
            <a:r>
              <a:rPr sz="2400">
                <a:latin typeface="Montserrat"/>
                <a:ea typeface="Montserrat"/>
                <a:cs typeface="Montserrat"/>
              </a:rPr>
              <a:t>, </a:t>
            </a:r>
            <a:endParaRPr/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buChar char="•"/>
              <a:defRPr/>
            </a:pPr>
            <a:r>
              <a:rPr sz="2400">
                <a:latin typeface="Montserrat"/>
                <a:ea typeface="Montserrat"/>
                <a:cs typeface="Montserrat"/>
              </a:rPr>
              <a:t>аспиранты</a:t>
            </a:r>
            <a:r>
              <a:rPr sz="2400">
                <a:latin typeface="Montserrat"/>
                <a:ea typeface="Montserrat"/>
                <a:cs typeface="Montserrat"/>
              </a:rPr>
              <a:t> </a:t>
            </a:r>
            <a:r>
              <a:rPr sz="2400">
                <a:latin typeface="Montserrat"/>
                <a:ea typeface="Montserrat"/>
                <a:cs typeface="Montserrat"/>
              </a:rPr>
              <a:t>и</a:t>
            </a:r>
            <a:r>
              <a:rPr sz="2400">
                <a:latin typeface="Montserrat"/>
                <a:ea typeface="Montserrat"/>
                <a:cs typeface="Montserrat"/>
              </a:rPr>
              <a:t> </a:t>
            </a:r>
            <a:r>
              <a:rPr sz="2400">
                <a:latin typeface="Montserrat"/>
                <a:ea typeface="Montserrat"/>
                <a:cs typeface="Montserrat"/>
              </a:rPr>
              <a:t>докторанты</a:t>
            </a:r>
            <a:r>
              <a:rPr sz="2400">
                <a:latin typeface="Montserrat"/>
                <a:ea typeface="Montserrat"/>
                <a:cs typeface="Montserrat"/>
              </a:rPr>
              <a:t>, </a:t>
            </a:r>
            <a:endParaRPr/>
          </a:p>
          <a:p>
            <a:pPr marL="342900" indent="-342900" algn="just">
              <a:lnSpc>
                <a:spcPct val="125000"/>
              </a:lnSpc>
              <a:spcBef>
                <a:spcPts val="0"/>
              </a:spcBef>
              <a:buChar char="•"/>
              <a:defRPr/>
            </a:pPr>
            <a:r>
              <a:rPr sz="2400">
                <a:latin typeface="Montserrat"/>
                <a:ea typeface="Montserrat"/>
                <a:cs typeface="Montserrat"/>
              </a:rPr>
              <a:t>профессиональные</a:t>
            </a:r>
            <a:r>
              <a:rPr sz="2400">
                <a:latin typeface="Montserrat"/>
                <a:ea typeface="Montserrat"/>
                <a:cs typeface="Montserrat"/>
              </a:rPr>
              <a:t> </a:t>
            </a:r>
            <a:r>
              <a:rPr sz="2400">
                <a:latin typeface="Montserrat"/>
                <a:ea typeface="Montserrat"/>
                <a:cs typeface="Montserrat"/>
              </a:rPr>
              <a:t>специалисты</a:t>
            </a:r>
            <a:r>
              <a:rPr sz="2400">
                <a:latin typeface="Montserrat"/>
                <a:ea typeface="Montserrat"/>
                <a:cs typeface="Montserrat"/>
              </a:rPr>
              <a:t>, </a:t>
            </a:r>
            <a:r>
              <a:rPr sz="2400">
                <a:latin typeface="Montserrat"/>
                <a:ea typeface="Montserrat"/>
                <a:cs typeface="Montserrat"/>
              </a:rPr>
              <a:t>стремящиеся</a:t>
            </a:r>
            <a:r>
              <a:rPr sz="2400">
                <a:latin typeface="Montserrat"/>
                <a:ea typeface="Montserrat"/>
                <a:cs typeface="Montserrat"/>
              </a:rPr>
              <a:t> </a:t>
            </a:r>
            <a:r>
              <a:rPr sz="2400">
                <a:latin typeface="Montserrat"/>
                <a:ea typeface="Montserrat"/>
                <a:cs typeface="Montserrat"/>
              </a:rPr>
              <a:t>к</a:t>
            </a:r>
            <a:r>
              <a:rPr sz="2400">
                <a:latin typeface="Montserrat"/>
                <a:ea typeface="Montserrat"/>
                <a:cs typeface="Montserrat"/>
              </a:rPr>
              <a:t> </a:t>
            </a:r>
            <a:r>
              <a:rPr sz="2400">
                <a:latin typeface="Montserrat"/>
                <a:ea typeface="Montserrat"/>
                <a:cs typeface="Montserrat"/>
              </a:rPr>
              <a:t>получению</a:t>
            </a:r>
            <a:r>
              <a:rPr sz="2400">
                <a:latin typeface="Montserrat"/>
                <a:ea typeface="Montserrat"/>
                <a:cs typeface="Montserrat"/>
              </a:rPr>
              <a:t> </a:t>
            </a:r>
            <a:r>
              <a:rPr sz="2400">
                <a:latin typeface="Montserrat"/>
                <a:ea typeface="Montserrat"/>
                <a:cs typeface="Montserrat"/>
              </a:rPr>
              <a:t>научной</a:t>
            </a:r>
            <a:r>
              <a:rPr sz="2400">
                <a:latin typeface="Montserrat"/>
                <a:ea typeface="Montserrat"/>
                <a:cs typeface="Montserrat"/>
              </a:rPr>
              <a:t> </a:t>
            </a:r>
            <a:r>
              <a:rPr sz="2400">
                <a:latin typeface="Montserrat"/>
                <a:ea typeface="Montserrat"/>
                <a:cs typeface="Montserrat"/>
              </a:rPr>
              <a:t>и</a:t>
            </a:r>
            <a:r>
              <a:rPr sz="2400">
                <a:latin typeface="Montserrat"/>
                <a:ea typeface="Montserrat"/>
                <a:cs typeface="Montserrat"/>
              </a:rPr>
              <a:t> </a:t>
            </a:r>
            <a:r>
              <a:rPr sz="2400">
                <a:latin typeface="Montserrat"/>
                <a:ea typeface="Montserrat"/>
                <a:cs typeface="Montserrat"/>
              </a:rPr>
              <a:t>профессиональной</a:t>
            </a:r>
            <a:r>
              <a:rPr sz="2400">
                <a:latin typeface="Montserrat"/>
                <a:ea typeface="Montserrat"/>
                <a:cs typeface="Montserrat"/>
              </a:rPr>
              <a:t> </a:t>
            </a:r>
            <a:r>
              <a:rPr sz="2400">
                <a:latin typeface="Montserrat"/>
                <a:ea typeface="Montserrat"/>
                <a:cs typeface="Montserrat"/>
              </a:rPr>
              <a:t>информации</a:t>
            </a:r>
            <a:endParaRPr sz="2400">
              <a:latin typeface="Montserrat"/>
              <a:ea typeface="Montserrat"/>
              <a:cs typeface="Montserrat"/>
            </a:endParaRPr>
          </a:p>
          <a:p>
            <a:pPr algn="just">
              <a:defRPr/>
            </a:pPr>
            <a:endParaRPr sz="2400"/>
          </a:p>
        </p:txBody>
      </p:sp>
      <p:sp>
        <p:nvSpPr>
          <p:cNvPr id="54" name="Shape 54"/>
          <p:cNvSpPr txBox="1">
            <a:spLocks noGrp="1"/>
          </p:cNvSpPr>
          <p:nvPr>
            <p:ph type="body" idx="1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ru-RU"/>
              <a:t>фото</a:t>
            </a:r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6"/>
          </p:nvPr>
        </p:nvSpPr>
        <p:spPr bwMode="auto">
          <a:xfrm>
            <a:off x="1756825" y="27886275"/>
            <a:ext cx="19626798" cy="178455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anchor="t">
            <a:noAutofit/>
          </a:bodyPr>
          <a:lstStyle>
            <a:defPPr/>
            <a:lvl1pPr lvl="0"/>
          </a:lstStyle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r>
              <a:rPr>
                <a:cs typeface="Times New Roman"/>
              </a:rPr>
              <a:t>С</a:t>
            </a:r>
            <a:r>
              <a:rPr lang="ru-RU">
                <a:cs typeface="Times New Roman"/>
              </a:rPr>
              <a:t>тат</a:t>
            </a:r>
            <a:r>
              <a:rPr>
                <a:cs typeface="Times New Roman"/>
              </a:rPr>
              <a:t>ья</a:t>
            </a:r>
            <a:r>
              <a:rPr>
                <a:cs typeface="Times New Roman"/>
              </a:rPr>
              <a:t> ВАК: </a:t>
            </a:r>
            <a:r>
              <a:rPr lang="ru-RU" b="0" i="0">
                <a:latin typeface="Manrope"/>
              </a:rPr>
              <a:t>Статистическое исследование динамики киберпреступности в контексте актуальной экономической обстановки. 2025</a:t>
            </a:r>
            <a:endParaRPr/>
          </a:p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r>
              <a:rPr lang="ru-RU">
                <a:cs typeface="Times New Roman"/>
              </a:rPr>
              <a:t>Где выкладывали статью </a:t>
            </a:r>
            <a:endParaRPr>
              <a:cs typeface="Times New Roman"/>
            </a:endParaRPr>
          </a:p>
          <a:p>
            <a:pPr>
              <a:defRPr/>
            </a:pPr>
            <a:endParaRPr>
              <a:latin typeface="Montserrat"/>
              <a:ea typeface="Montserrat"/>
              <a:cs typeface="Montserrat"/>
            </a:endParaRPr>
          </a:p>
        </p:txBody>
      </p:sp>
      <p:sp>
        <p:nvSpPr>
          <p:cNvPr id="59" name="Shape 59"/>
          <p:cNvSpPr txBox="1">
            <a:spLocks noGrp="1"/>
          </p:cNvSpPr>
          <p:nvPr>
            <p:ph type="body" idx="19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0" name="Shape 60"/>
          <p:cNvSpPr txBox="1">
            <a:spLocks noGrp="1"/>
          </p:cNvSpPr>
          <p:nvPr>
            <p:ph type="body" idx="20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5" name="Shape 65"/>
          <p:cNvSpPr txBox="1">
            <a:spLocks noGrp="1"/>
          </p:cNvSpPr>
          <p:nvPr>
            <p:ph type="body" idx="26"/>
          </p:nvPr>
        </p:nvSpPr>
        <p:spPr bwMode="auto"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>
            <a:defPPr/>
            <a:lvl1pPr lvl="0"/>
          </a:lstStyle>
          <a:p>
            <a:pPr>
              <a:defRPr/>
            </a:pPr>
            <a:r>
              <a:rPr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Институт</a:t>
            </a:r>
            <a:r>
              <a:rPr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информационных</a:t>
            </a:r>
            <a:r>
              <a:rPr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b="1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систем</a:t>
            </a:r>
            <a:endParaRPr b="1">
              <a:solidFill>
                <a:schemeClr val="tx1"/>
              </a:solidFill>
              <a:latin typeface="Montserrat"/>
              <a:ea typeface="Montserrat"/>
              <a:cs typeface="Montserrat"/>
            </a:endParaRPr>
          </a:p>
        </p:txBody>
      </p:sp>
      <p:sp>
        <p:nvSpPr>
          <p:cNvPr id="66" name="Shape 66"/>
          <p:cNvSpPr txBox="1">
            <a:spLocks noGrp="1"/>
          </p:cNvSpPr>
          <p:nvPr>
            <p:ph type="body" idx="6"/>
          </p:nvPr>
        </p:nvSpPr>
        <p:spPr bwMode="auto">
          <a:xfrm>
            <a:off x="1907732" y="17620448"/>
            <a:ext cx="13176662" cy="1783715"/>
          </a:xfrm>
          <a:prstGeom prst="rect">
            <a:avLst/>
          </a:prstGeom>
        </p:spPr>
        <p:txBody>
          <a:bodyPr vert="horz" lIns="91440" tIns="45720" rIns="91440" bIns="45720" anchor="t">
            <a:noAutofit/>
          </a:bodyPr>
          <a:lstStyle>
            <a:defPPr/>
            <a:lvl1pPr lvl="0"/>
          </a:lstStyle>
          <a:p>
            <a:pPr marL="342900" indent="-342900" algn="just">
              <a:lnSpc>
                <a:spcPct val="100000"/>
              </a:lnSpc>
              <a:spcBef>
                <a:spcPts val="0"/>
              </a:spcBef>
              <a:buChar char="•"/>
              <a:defRPr/>
            </a:pPr>
            <a:r>
              <a:rPr lang="ru-RU" sz="2400">
                <a:latin typeface="Montserrat"/>
                <a:ea typeface="Montserrat"/>
                <a:cs typeface="Montserrat"/>
              </a:rPr>
              <a:t>Проведён анализ киберпреступности в период с 2022 по третий квартал 2024 года</a:t>
            </a:r>
            <a:endParaRPr lang="ru-RU" sz="2400">
              <a:latin typeface="Montserrat"/>
              <a:ea typeface="Montserrat"/>
              <a:cs typeface="Montserrat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Char char="•"/>
              <a:defRPr/>
            </a:pPr>
            <a:r>
              <a:rPr lang="ru-RU" sz="2400">
                <a:latin typeface="Montserrat"/>
                <a:ea typeface="Montserrat"/>
                <a:cs typeface="Montserrat"/>
              </a:rPr>
              <a:t>Составлены графики и прогнозы методом скользящей средней</a:t>
            </a:r>
            <a:endParaRPr lang="ru-RU" sz="2400">
              <a:latin typeface="Montserrat"/>
              <a:ea typeface="Montserrat"/>
              <a:cs typeface="Montserrat"/>
            </a:endParaRPr>
          </a:p>
          <a:p>
            <a:pPr marL="342900" indent="-342900" algn="just">
              <a:lnSpc>
                <a:spcPct val="100000"/>
              </a:lnSpc>
              <a:spcBef>
                <a:spcPts val="0"/>
              </a:spcBef>
              <a:buChar char="•"/>
              <a:defRPr/>
            </a:pPr>
            <a:r>
              <a:rPr lang="ru-RU" sz="2400">
                <a:latin typeface="Montserrat"/>
                <a:ea typeface="Montserrat"/>
                <a:cs typeface="Montserrat"/>
              </a:rPr>
              <a:t>Акцентировано внимание на случаях, оказавшие, по нашему мнению, сильное влияние на преступную активность в киберпространстве</a:t>
            </a:r>
            <a:endParaRPr lang="ru-RU" sz="2400">
              <a:latin typeface="Montserrat"/>
              <a:ea typeface="Montserrat"/>
              <a:cs typeface="Montserrat"/>
            </a:endParaRPr>
          </a:p>
        </p:txBody>
      </p:sp>
      <p:pic>
        <p:nvPicPr>
          <p:cNvPr id="76" name="Picture 76"/>
          <p:cNvPicPr/>
          <p:nvPr/>
        </p:nvPicPr>
        <p:blipFill>
          <a:blip r:embed="rId4"/>
          <a:stretch/>
        </p:blipFill>
        <p:spPr bwMode="auto">
          <a:xfrm>
            <a:off x="15960804" y="17586588"/>
            <a:ext cx="3714750" cy="3781425"/>
          </a:xfrm>
          <a:prstGeom prst="rect">
            <a:avLst/>
          </a:prstGeom>
          <a:ln>
            <a:noFill/>
          </a:ln>
        </p:spPr>
      </p:pic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5"/>
          <a:srcRect l="0" t="12486" r="0" b="15155"/>
          <a:stretch/>
        </p:blipFill>
        <p:spPr bwMode="auto">
          <a:xfrm>
            <a:off x="3636254" y="7207142"/>
            <a:ext cx="7485794" cy="3262018"/>
          </a:xfrm>
          <a:prstGeom prst="rect">
            <a:avLst/>
          </a:prstGeom>
          <a:noFill/>
        </p:spPr>
      </p:pic>
      <p:sp>
        <p:nvSpPr>
          <p:cNvPr id="14" name="Текст 13"/>
          <p:cNvSpPr>
            <a:spLocks noGrp="1"/>
          </p:cNvSpPr>
          <p:nvPr>
            <p:ph type="body" idx="8"/>
          </p:nvPr>
        </p:nvSpPr>
        <p:spPr bwMode="auto">
          <a:xfrm>
            <a:off x="5849738" y="26189153"/>
            <a:ext cx="1998444" cy="647131"/>
          </a:xfrm>
        </p:spPr>
        <p:txBody>
          <a:bodyPr/>
          <a:lstStyle/>
          <a:p>
            <a:pPr>
              <a:defRPr/>
            </a:pPr>
            <a:endParaRPr lang="ru-RU"/>
          </a:p>
          <a:p>
            <a:pPr>
              <a:defRPr/>
            </a:pPr>
            <a:r>
              <a:rPr lang="ru-RU"/>
              <a:t>Нестеров Ф. О.</a:t>
            </a:r>
            <a:endParaRPr/>
          </a:p>
        </p:txBody>
      </p:sp>
      <p:sp>
        <p:nvSpPr>
          <p:cNvPr id="16" name="Текст 15"/>
          <p:cNvSpPr>
            <a:spLocks noGrp="1"/>
          </p:cNvSpPr>
          <p:nvPr>
            <p:ph type="body" idx="7"/>
          </p:nvPr>
        </p:nvSpPr>
        <p:spPr bwMode="auto">
          <a:xfrm>
            <a:off x="1805908" y="26512717"/>
            <a:ext cx="2258167" cy="1323423"/>
          </a:xfrm>
        </p:spPr>
        <p:txBody>
          <a:bodyPr/>
          <a:lstStyle/>
          <a:p>
            <a:pPr>
              <a:defRPr/>
            </a:pPr>
            <a:r>
              <a:rPr lang="ru-RU"/>
              <a:t>Беляев А. Д.</a:t>
            </a:r>
            <a:endParaRPr/>
          </a:p>
        </p:txBody>
      </p:sp>
      <p:pic>
        <p:nvPicPr>
          <p:cNvPr id="18" name="Рисунок 17" descr="Изображение выглядит как Человеческое лицо, человек, одежда, стена&#10;&#10;Автоматически созданное описание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5772847" y="23286880"/>
            <a:ext cx="2176705" cy="2902273"/>
          </a:xfrm>
          <a:prstGeom prst="rect">
            <a:avLst/>
          </a:prstGeom>
        </p:spPr>
      </p:pic>
      <p:pic>
        <p:nvPicPr>
          <p:cNvPr id="2113882360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1809749" y="23298841"/>
            <a:ext cx="2418733" cy="2890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Специальное оформление">
  <a:themeElements>
    <a:clrScheme name="Пользовательские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436B9"/>
      </a:accent1>
      <a:accent2>
        <a:srgbClr val="058811"/>
      </a:accent2>
      <a:accent3>
        <a:srgbClr val="6B0185"/>
      </a:accent3>
      <a:accent4>
        <a:srgbClr val="ED6E1A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Calibri Light"/>
        <a:ea typeface="Arial"/>
        <a:cs typeface="Arial"/>
      </a:majorFont>
      <a:minorFont>
        <a:latin typeface="Montserrat Medium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</a:gradFill>
      </a:fillStyleLst>
      <a:lnStyleLst>
        <a:ln w="635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1905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Специальное оформление">
  <a:themeElements>
    <a:clrScheme name="Пользовательские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436B9"/>
      </a:accent1>
      <a:accent2>
        <a:srgbClr val="058811"/>
      </a:accent2>
      <a:accent3>
        <a:srgbClr val="6B0185"/>
      </a:accent3>
      <a:accent4>
        <a:srgbClr val="ED6E1A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Arial"/>
        <a:cs typeface="Arial"/>
      </a:majorFont>
      <a:minorFont>
        <a:latin typeface="Montserrat Medium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</a:gradFill>
      </a:fillStyleLst>
      <a:lnStyleLst>
        <a:ln w="635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1905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Normal.dotm</Template>
  <TotalTime>0</TotalTime>
  <Words>0</Words>
  <Application>ONLYOFFICE/8.2.2.22</Application>
  <DocSecurity>0</DocSecurity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Статистическое исследование динамики киберпреступности в контексте актуальной экономической обстановки</dc:title>
  <cp:lastModifiedBy/>
  <cp:revision>3</cp:revision>
  <dcterms:created xsi:type="dcterms:W3CDTF">2022-12-07T17:39:29Z</dcterms:created>
  <dcterms:modified xsi:type="dcterms:W3CDTF">2025-01-03T10:41:52Z</dcterms:modified>
</cp:coreProperties>
</file>