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1" r:id="rId4"/>
    <p:sldId id="272" r:id="rId5"/>
    <p:sldId id="292" r:id="rId6"/>
    <p:sldId id="294" r:id="rId7"/>
    <p:sldId id="302" r:id="rId8"/>
    <p:sldId id="284" r:id="rId9"/>
    <p:sldId id="295" r:id="rId10"/>
    <p:sldId id="286" r:id="rId11"/>
    <p:sldId id="287" r:id="rId12"/>
    <p:sldId id="276" r:id="rId13"/>
    <p:sldId id="277" r:id="rId14"/>
    <p:sldId id="288" r:id="rId15"/>
    <p:sldId id="303" r:id="rId16"/>
    <p:sldId id="281" r:id="rId17"/>
    <p:sldId id="283" r:id="rId18"/>
    <p:sldId id="297" r:id="rId19"/>
    <p:sldId id="262" r:id="rId20"/>
    <p:sldId id="278" r:id="rId21"/>
    <p:sldId id="285" r:id="rId22"/>
    <p:sldId id="263" r:id="rId23"/>
    <p:sldId id="298" r:id="rId24"/>
    <p:sldId id="299" r:id="rId25"/>
    <p:sldId id="264" r:id="rId26"/>
    <p:sldId id="267" r:id="rId27"/>
    <p:sldId id="268" r:id="rId28"/>
    <p:sldId id="279" r:id="rId29"/>
    <p:sldId id="300" r:id="rId30"/>
    <p:sldId id="30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s Filippou" initials="FF" lastIdx="1" clrIdx="0">
    <p:extLst>
      <p:ext uri="{19B8F6BF-5375-455C-9EA6-DF929625EA0E}">
        <p15:presenceInfo xmlns:p15="http://schemas.microsoft.com/office/powerpoint/2012/main" userId="de2c64c6b85782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E20000"/>
    <a:srgbClr val="87CB3D"/>
    <a:srgbClr val="74B230"/>
    <a:srgbClr val="D60000"/>
    <a:srgbClr val="EA6B14"/>
    <a:srgbClr val="CC5D12"/>
    <a:srgbClr val="D46112"/>
    <a:srgbClr val="5C8E3A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74170" autoAdjust="0"/>
  </p:normalViewPr>
  <p:slideViewPr>
    <p:cSldViewPr snapToGrid="0">
      <p:cViewPr varScale="1">
        <p:scale>
          <a:sx n="69" d="100"/>
          <a:sy n="69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B839-7FC9-4884-AA47-8CA1E021D797}" type="datetimeFigureOut">
              <a:rPr lang="el-GR" smtClean="0"/>
              <a:pPr/>
              <a:t>23/6/2017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FCF3C-AFA0-4CFB-9312-BCF06F10811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3666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6EEA-5A8D-441A-B138-3BAD5B2B53C3}" type="datetimeFigureOut">
              <a:rPr lang="el-GR" smtClean="0"/>
              <a:pPr/>
              <a:t>23/6/2017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0A34-C76E-4D7A-9F0E-3B9BB64EEE6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2225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36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0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720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2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93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817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10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5258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1575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093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133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9520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4994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665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0511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3226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6792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5606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713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4715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409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584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0501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1164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239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62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775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424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515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564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0A34-C76E-4D7A-9F0E-3B9BB64EEE6B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35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2F2594D-DEC7-40C5-B9E7-A15F38FCE3F0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E85-3E73-4C23-9AA7-CEB39938815D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4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6C5A-71BF-4C4C-8C2D-61E8FC4F8773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C7BB-A29C-440F-AE12-3289562EEFDB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A5F-6AE3-4B62-BE7F-9CA2FFC42EC2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5503-3613-4B0E-85E4-3FEB92D7D0E3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C583-5DF8-463A-91C5-F4F539BD866F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16A5-356F-4308-BA26-4AA55B5186EB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0309-8EE8-443B-8677-BE12E5D31AD9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FDC3-64F3-4B7E-A206-1160B18B32E5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152172-D361-482B-876A-C428F9B0E34E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D6D469B-48FA-43D9-A278-71594DF78CB1}" type="datetime3">
              <a:rPr lang="en-US" smtClean="0"/>
              <a:pPr/>
              <a:t>23 June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01992" y="571546"/>
            <a:ext cx="8531524" cy="2225686"/>
          </a:xfrm>
        </p:spPr>
        <p:txBody>
          <a:bodyPr anchor="t"/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Fault Tolerance 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Techniques 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 the Branch Prediction Unit</a:t>
            </a:r>
            <a:endParaRPr lang="el-G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00634" y="2937163"/>
            <a:ext cx="8038719" cy="289802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Master Thesis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b="1" i="1" dirty="0">
                <a:solidFill>
                  <a:schemeClr val="tx1"/>
                </a:solidFill>
              </a:rPr>
              <a:t> Filippos Filippou</a:t>
            </a:r>
          </a:p>
          <a:p>
            <a:pPr algn="ctr"/>
            <a:endParaRPr lang="en-US" sz="1400" b="1" i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Supervisors: 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		Prof. Dimitris </a:t>
            </a:r>
            <a:r>
              <a:rPr lang="en-US" b="1" dirty="0" err="1">
                <a:solidFill>
                  <a:schemeClr val="tx1"/>
                </a:solidFill>
              </a:rPr>
              <a:t>Nikolos</a:t>
            </a: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		Dr. George Keramidas</a:t>
            </a:r>
          </a:p>
        </p:txBody>
      </p:sp>
      <p:sp>
        <p:nvSpPr>
          <p:cNvPr id="11" name="Textfeld 11"/>
          <p:cNvSpPr txBox="1"/>
          <p:nvPr/>
        </p:nvSpPr>
        <p:spPr>
          <a:xfrm>
            <a:off x="0" y="5835192"/>
            <a:ext cx="9144000" cy="10228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sz="2600" b="1" dirty="0">
                <a:solidFill>
                  <a:srgbClr val="E20000"/>
                </a:solidFill>
              </a:rPr>
              <a:t> </a:t>
            </a:r>
            <a:r>
              <a:rPr lang="en-US" sz="2400" b="1" dirty="0">
                <a:solidFill>
                  <a:srgbClr val="E20000"/>
                </a:solidFill>
              </a:rPr>
              <a:t>M.Sc. Hardware-Software Integrated Systems</a:t>
            </a:r>
            <a:endParaRPr lang="en-US" sz="2600" b="1" dirty="0">
              <a:solidFill>
                <a:srgbClr val="E2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85" y="5975119"/>
            <a:ext cx="1714500" cy="742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869" y="5916371"/>
            <a:ext cx="857647" cy="8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5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2442" y="923926"/>
            <a:ext cx="8559114" cy="555570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</a:rPr>
              <a:t> Is it worthwhile a more error resilience BTB?</a:t>
            </a: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5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Slowdown in </a:t>
            </a:r>
            <a:r>
              <a:rPr lang="en-US" sz="4000" b="1" i="1" dirty="0">
                <a:solidFill>
                  <a:schemeClr val="tx1"/>
                </a:solidFill>
                <a:sym typeface="Wingdings" panose="05000000000000000000" pitchFamily="2" charset="2"/>
              </a:rPr>
              <a:t>low</a:t>
            </a:r>
            <a:r>
              <a:rPr lang="en-US" sz="4000" b="1" i="1" dirty="0">
                <a:sym typeface="Wingdings" panose="05000000000000000000" pitchFamily="2" charset="2"/>
              </a:rPr>
              <a:t>  fault rate</a:t>
            </a:r>
            <a:r>
              <a:rPr lang="en-US" sz="4000" dirty="0">
                <a:sym typeface="Wingdings" panose="05000000000000000000" pitchFamily="2" charset="2"/>
              </a:rPr>
              <a:t>: </a:t>
            </a:r>
            <a:r>
              <a:rPr lang="en-US" sz="4000" b="1" dirty="0">
                <a:solidFill>
                  <a:srgbClr val="008A3E"/>
                </a:solidFill>
                <a:sym typeface="Wingdings" panose="05000000000000000000" pitchFamily="2" charset="2"/>
              </a:rPr>
              <a:t>1.2%</a:t>
            </a:r>
            <a:r>
              <a:rPr lang="en-US" sz="4000" dirty="0">
                <a:solidFill>
                  <a:srgbClr val="008A3E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/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8.6%</a:t>
            </a:r>
            <a:r>
              <a:rPr lang="en-US" sz="4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/ 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25%</a:t>
            </a:r>
            <a:r>
              <a:rPr lang="en-US" sz="4000" dirty="0">
                <a:sym typeface="Wingdings" panose="05000000000000000000" pitchFamily="2" charset="2"/>
              </a:rPr>
              <a:t> (min – </a:t>
            </a:r>
            <a:r>
              <a:rPr lang="en-US" sz="4000" dirty="0" err="1">
                <a:sym typeface="Wingdings" panose="05000000000000000000" pitchFamily="2" charset="2"/>
              </a:rPr>
              <a:t>avg</a:t>
            </a:r>
            <a:r>
              <a:rPr lang="en-US" sz="4000" dirty="0">
                <a:sym typeface="Wingdings" panose="05000000000000000000" pitchFamily="2" charset="2"/>
              </a:rPr>
              <a:t> – max)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ym typeface="Wingdings" panose="05000000000000000000" pitchFamily="2" charset="2"/>
              </a:rPr>
              <a:t> Slowdown in </a:t>
            </a:r>
            <a:r>
              <a:rPr lang="en-US" sz="4000" b="1" i="1" dirty="0">
                <a:solidFill>
                  <a:schemeClr val="tx1"/>
                </a:solidFill>
                <a:sym typeface="Wingdings" panose="05000000000000000000" pitchFamily="2" charset="2"/>
              </a:rPr>
              <a:t>high</a:t>
            </a:r>
            <a:r>
              <a:rPr lang="en-US" sz="4000" b="1" i="1" dirty="0">
                <a:sym typeface="Wingdings" panose="05000000000000000000" pitchFamily="2" charset="2"/>
              </a:rPr>
              <a:t> fault rate</a:t>
            </a:r>
            <a:r>
              <a:rPr lang="en-US" sz="4000" dirty="0">
                <a:sym typeface="Wingdings" panose="05000000000000000000" pitchFamily="2" charset="2"/>
              </a:rPr>
              <a:t>: </a:t>
            </a:r>
            <a:r>
              <a:rPr lang="en-US" sz="4000" b="1" dirty="0">
                <a:solidFill>
                  <a:srgbClr val="008A3E"/>
                </a:solidFill>
                <a:sym typeface="Wingdings" panose="05000000000000000000" pitchFamily="2" charset="2"/>
              </a:rPr>
              <a:t>7.5% </a:t>
            </a:r>
            <a:r>
              <a:rPr lang="en-US" sz="4000" dirty="0">
                <a:sym typeface="Wingdings" panose="05000000000000000000" pitchFamily="2" charset="2"/>
              </a:rPr>
              <a:t>/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26%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dirty="0">
                <a:sym typeface="Wingdings" panose="05000000000000000000" pitchFamily="2" charset="2"/>
              </a:rPr>
              <a:t>/ 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55%</a:t>
            </a:r>
            <a:r>
              <a:rPr lang="en-US" sz="4000" dirty="0">
                <a:solidFill>
                  <a:srgbClr val="0070C0"/>
                </a:solidFill>
                <a:sym typeface="Wingdings" panose="05000000000000000000" pitchFamily="2" charset="2"/>
              </a:rPr>
              <a:t>  </a:t>
            </a:r>
            <a:r>
              <a:rPr lang="en-US" sz="4000" dirty="0">
                <a:sym typeface="Wingdings" panose="05000000000000000000" pitchFamily="2" charset="2"/>
              </a:rPr>
              <a:t>(min – </a:t>
            </a:r>
            <a:r>
              <a:rPr lang="en-US" sz="4000" dirty="0" err="1">
                <a:sym typeface="Wingdings" panose="05000000000000000000" pitchFamily="2" charset="2"/>
              </a:rPr>
              <a:t>avg</a:t>
            </a:r>
            <a:r>
              <a:rPr lang="en-US" sz="4000" dirty="0">
                <a:sym typeface="Wingdings" panose="05000000000000000000" pitchFamily="2" charset="2"/>
              </a:rPr>
              <a:t> – max)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b="1" dirty="0">
                <a:sym typeface="Wingdings" panose="05000000000000000000" pitchFamily="2" charset="2"/>
              </a:rPr>
              <a:t>Yes, WE MUST build </a:t>
            </a:r>
            <a:r>
              <a:rPr lang="en-US" sz="4400" b="1" dirty="0">
                <a:solidFill>
                  <a:schemeClr val="tx1"/>
                </a:solidFill>
              </a:rPr>
              <a:t>more fault resilient BTBs!</a:t>
            </a:r>
          </a:p>
          <a:p>
            <a:pPr marL="720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</a:rPr>
              <a:t> </a:t>
            </a:r>
            <a:r>
              <a:rPr lang="en-US" sz="5100" b="1" dirty="0">
                <a:solidFill>
                  <a:schemeClr val="tx1"/>
                </a:solidFill>
              </a:rPr>
              <a:t>But how? </a:t>
            </a:r>
            <a:r>
              <a:rPr lang="en-US" sz="51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4700" b="1" dirty="0">
                <a:solidFill>
                  <a:schemeClr val="tx1"/>
                </a:solidFill>
                <a:sym typeface="Wingdings" panose="05000000000000000000" pitchFamily="2" charset="2"/>
              </a:rPr>
              <a:t> Lets study BTB behavior with &amp; without faults</a:t>
            </a:r>
            <a:endParaRPr lang="en-US" sz="4700" b="1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Impact of Faulty BTB ?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10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" y="1519790"/>
            <a:ext cx="3793565" cy="26410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17" y="1519790"/>
            <a:ext cx="4511736" cy="26410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93859" y="1279850"/>
            <a:ext cx="225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BTB: 2048/2-way</a:t>
            </a:r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344826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Impact of BTB configurations (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FREE CASE</a:t>
            </a:r>
            <a:r>
              <a:rPr lang="en-US" sz="3600" b="1" dirty="0">
                <a:solidFill>
                  <a:schemeClr val="bg1"/>
                </a:solidFill>
              </a:rPr>
              <a:t>)</a:t>
            </a:r>
            <a:endParaRPr lang="el-GR" sz="3600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2442" y="773295"/>
            <a:ext cx="8559114" cy="57585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Q: Does the BTB size plays a significant role?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b="1" i="1" dirty="0"/>
              <a:t>Conclusion 1</a:t>
            </a:r>
            <a:r>
              <a:rPr lang="el-GR" sz="2200" b="1" i="1" dirty="0"/>
              <a:t>:</a:t>
            </a:r>
            <a:r>
              <a:rPr lang="en-US" sz="2200" b="1" dirty="0"/>
              <a:t> </a:t>
            </a:r>
            <a:endParaRPr lang="el-GR" sz="2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Reduction of size to ¼ (</a:t>
            </a:r>
            <a:r>
              <a:rPr lang="en-US" sz="2000" b="1" i="1" dirty="0">
                <a:solidFill>
                  <a:srgbClr val="0070C0"/>
                </a:solidFill>
              </a:rPr>
              <a:t>blue</a:t>
            </a:r>
            <a:r>
              <a:rPr lang="en-US" sz="2000" dirty="0"/>
              <a:t> to </a:t>
            </a:r>
            <a:r>
              <a:rPr lang="en-US" sz="2000" b="1" i="1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bars)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less than </a:t>
            </a:r>
            <a:r>
              <a:rPr lang="en-US" sz="2000" b="1" dirty="0">
                <a:solidFill>
                  <a:schemeClr val="tx1"/>
                </a:solidFill>
                <a:ea typeface="Cambria Math" panose="02040503050406030204" pitchFamily="18" charset="0"/>
              </a:rPr>
              <a:t>4% IPC reduction 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ea typeface="Cambria Math" panose="02040503050406030204" pitchFamily="18" charset="0"/>
              </a:rPr>
              <a:t>avg</a:t>
            </a:r>
            <a:r>
              <a:rPr lang="en-US" sz="20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b="1" i="1" dirty="0"/>
              <a:t>Conclusion 2:</a:t>
            </a:r>
            <a:r>
              <a:rPr lang="en-US" sz="2200" b="1" dirty="0"/>
              <a:t> </a:t>
            </a:r>
            <a:endParaRPr lang="el-GR" sz="2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Compared to infinite BTBs (</a:t>
            </a:r>
            <a:r>
              <a:rPr lang="en-US" sz="2000" b="1" i="1" dirty="0">
                <a:solidFill>
                  <a:srgbClr val="E20000"/>
                </a:solidFill>
              </a:rPr>
              <a:t>red</a:t>
            </a:r>
            <a:r>
              <a:rPr lang="en-US" sz="2000" dirty="0"/>
              <a:t> bars)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/>
              <a:t> no improvement</a:t>
            </a:r>
            <a:endParaRPr lang="en-US" sz="1600" b="1" i="1" dirty="0">
              <a:solidFill>
                <a:srgbClr val="0070C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i="1" dirty="0">
                <a:solidFill>
                  <a:srgbClr val="0070C0"/>
                </a:solidFill>
              </a:rPr>
              <a:t>2048-entries/2-way </a:t>
            </a:r>
            <a:r>
              <a:rPr lang="el-GR" b="1" i="1" dirty="0">
                <a:solidFill>
                  <a:srgbClr val="0070C0"/>
                </a:solidFill>
              </a:rPr>
              <a:t>ΒΤΒ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b="1" i="1" dirty="0">
                <a:solidFill>
                  <a:srgbClr val="0070C0"/>
                </a:solidFill>
              </a:rPr>
              <a:t> high IPC ratio &amp; low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Wait: Something is going on here!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11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2" y="1407163"/>
            <a:ext cx="8529043" cy="2475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8506" y="1096368"/>
            <a:ext cx="258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Fault free</a:t>
            </a:r>
          </a:p>
          <a:p>
            <a:pPr algn="ctr"/>
            <a:r>
              <a:rPr lang="en-US" sz="3600" b="1" dirty="0"/>
              <a:t>Case</a:t>
            </a:r>
          </a:p>
          <a:p>
            <a:pPr algn="ctr"/>
            <a:r>
              <a:rPr lang="en-US" sz="2400" b="1" dirty="0"/>
              <a:t>(vs 2048/2-way)</a:t>
            </a:r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61386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wrong ??? 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04800" y="942974"/>
            <a:ext cx="8559114" cy="56864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FAULT FREE BTB: 					</a:t>
            </a: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2200" dirty="0"/>
              <a:t> 	Reduction of size by </a:t>
            </a:r>
            <a:r>
              <a:rPr lang="en-US" sz="2200" b="1" dirty="0">
                <a:solidFill>
                  <a:srgbClr val="FF0000"/>
                </a:solidFill>
              </a:rPr>
              <a:t>75%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/>
              <a:t>in worst case </a:t>
            </a:r>
            <a:r>
              <a:rPr lang="en-US" sz="2200" b="1" i="1" dirty="0">
                <a:solidFill>
                  <a:srgbClr val="FF0000"/>
                </a:solidFill>
              </a:rPr>
              <a:t>24% IPC reduction</a:t>
            </a:r>
            <a:endParaRPr lang="en-US" sz="2200" b="1" i="1" dirty="0"/>
          </a:p>
          <a:p>
            <a:pPr>
              <a:buNone/>
            </a:pPr>
            <a:r>
              <a:rPr lang="en-US" sz="2800" b="1" i="1" dirty="0">
                <a:solidFill>
                  <a:srgbClr val="0070C0"/>
                </a:solidFill>
              </a:rPr>
              <a:t>FAULTY BTB:</a:t>
            </a:r>
            <a:r>
              <a:rPr lang="en-US" sz="2800" dirty="0"/>
              <a:t> 	</a:t>
            </a:r>
            <a:r>
              <a:rPr lang="en-US" sz="3200" i="1" dirty="0"/>
              <a:t>  </a:t>
            </a:r>
            <a:r>
              <a:rPr lang="en-US" sz="2200" i="1" dirty="0">
                <a:solidFill>
                  <a:schemeClr val="tx1"/>
                </a:solidFill>
              </a:rPr>
              <a:t>40% faulty </a:t>
            </a:r>
            <a:r>
              <a:rPr lang="en-US" sz="2200" i="1" dirty="0"/>
              <a:t>blocks (pfail:5e-3)  </a:t>
            </a:r>
            <a:r>
              <a:rPr lang="en-US" sz="2200" dirty="0"/>
              <a:t>				Reduction of size by </a:t>
            </a:r>
            <a:r>
              <a:rPr lang="en-US" sz="2200" b="1" dirty="0">
                <a:solidFill>
                  <a:srgbClr val="FF0000"/>
                </a:solidFill>
              </a:rPr>
              <a:t>40%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200" dirty="0"/>
              <a:t>in many cases </a:t>
            </a:r>
            <a:r>
              <a:rPr lang="en-US" sz="2200" b="1" i="1" dirty="0">
                <a:solidFill>
                  <a:srgbClr val="FF0000"/>
                </a:solidFill>
              </a:rPr>
              <a:t>IPC reduction &gt; 50%</a:t>
            </a:r>
          </a:p>
          <a:p>
            <a:endParaRPr lang="el-G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this strange behavior?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culprit </a:t>
            </a:r>
            <a:r>
              <a:rPr lang="en-US" sz="3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36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3600" b="1" i="1" dirty="0">
                <a:solidFill>
                  <a:srgbClr val="FF0000"/>
                </a:solidFill>
              </a:rPr>
              <a:t>Fully Faulty Sets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12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4" y="2897255"/>
            <a:ext cx="4273666" cy="2475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7" y="2897255"/>
            <a:ext cx="4279763" cy="24873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0188" y="2399211"/>
            <a:ext cx="346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Faulty Case</a:t>
            </a:r>
            <a:endParaRPr lang="el-GR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975" y="2375630"/>
            <a:ext cx="341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Free Case</a:t>
            </a:r>
            <a:endParaRPr lang="el-GR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6457" y="5384639"/>
            <a:ext cx="413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Norm. IPC = 1.00 -&gt; BTB: 2048/2-way</a:t>
            </a:r>
            <a:endParaRPr lang="el-GR" sz="2000" b="1" dirty="0"/>
          </a:p>
        </p:txBody>
      </p:sp>
    </p:spTree>
    <p:extLst>
      <p:ext uri="{BB962C8B-B14F-4D97-AF65-F5344CB8AC3E}">
        <p14:creationId xmlns:p14="http://schemas.microsoft.com/office/powerpoint/2010/main" val="159259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in BTB Fault Tolerance Mechanism 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63488" y="885825"/>
            <a:ext cx="8691378" cy="5597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Fully Faulty Sets: </a:t>
            </a:r>
            <a:r>
              <a:rPr lang="en-US" dirty="0">
                <a:solidFill>
                  <a:schemeClr val="tx1"/>
                </a:solidFill>
              </a:rPr>
              <a:t>sets without any healthy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Can cause a significant performance degradation!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FT techniques for </a:t>
            </a:r>
            <a:r>
              <a:rPr lang="en-US" b="1" i="1" dirty="0">
                <a:solidFill>
                  <a:srgbClr val="FF0000"/>
                </a:solidFill>
              </a:rPr>
              <a:t>Caches vs BTB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different targets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Adapting from FT Caches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DOES NOT WORK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i="1" dirty="0">
                <a:solidFill>
                  <a:srgbClr val="0070C0"/>
                </a:solidFill>
              </a:rPr>
              <a:t>most Cache </a:t>
            </a:r>
            <a:r>
              <a:rPr lang="en-US" b="1" i="1" dirty="0">
                <a:solidFill>
                  <a:srgbClr val="0070C0"/>
                </a:solidFill>
                <a:sym typeface="Wingdings" panose="05000000000000000000" pitchFamily="2" charset="2"/>
              </a:rPr>
              <a:t>fault tolerance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Wingdings" panose="05000000000000000000" pitchFamily="2" charset="2"/>
              </a:rPr>
              <a:t>optimized to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increase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fault-free area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Our finding: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b="1" i="1" dirty="0">
                <a:solidFill>
                  <a:srgbClr val="0070C0"/>
                </a:solidFill>
                <a:sym typeface="Wingdings" panose="05000000000000000000" pitchFamily="2" charset="2"/>
              </a:rPr>
              <a:t>BTB fault tolerance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Wingdings" panose="05000000000000000000" pitchFamily="2" charset="2"/>
              </a:rPr>
              <a:t>optimized to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decrease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Wingdings" panose="05000000000000000000" pitchFamily="2" charset="2"/>
              </a:rPr>
              <a:t>the number of 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</a:pP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fully faulty sets </a:t>
            </a:r>
            <a:r>
              <a:rPr lang="en-US" i="1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not the faulty area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A new mechanism must be developed!</a:t>
            </a:r>
          </a:p>
          <a:p>
            <a:pPr marL="18288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dirty="0"/>
              <a:t>&gt;&gt; </a:t>
            </a:r>
            <a:r>
              <a:rPr lang="en-US" i="1" dirty="0"/>
              <a:t>Example: Excessive case of a 4-way BTB</a:t>
            </a:r>
            <a:endParaRPr lang="en-US" sz="2200" i="1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13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Θέση περιεχομένου 2"/>
          <p:cNvSpPr>
            <a:spLocks noGrp="1"/>
          </p:cNvSpPr>
          <p:nvPr>
            <p:ph idx="1"/>
          </p:nvPr>
        </p:nvSpPr>
        <p:spPr>
          <a:xfrm>
            <a:off x="292442" y="5778499"/>
            <a:ext cx="8559114" cy="813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Target:	</a:t>
            </a:r>
            <a:r>
              <a:rPr lang="en-US" sz="2600" b="1" i="1" dirty="0">
                <a:solidFill>
                  <a:srgbClr val="C00000"/>
                </a:solidFill>
                <a:ea typeface="Cambria Math" panose="02040503050406030204" pitchFamily="18" charset="0"/>
              </a:rPr>
              <a:t>Minimize the fully faulty sets</a:t>
            </a:r>
            <a:endParaRPr lang="en-US" sz="2600" b="1" i="1" dirty="0">
              <a:solidFill>
                <a:srgbClr val="C00000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Permutation Mechanism – Example (1/4)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14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8" y="1289584"/>
            <a:ext cx="7658701" cy="45016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2649" y="752247"/>
            <a:ext cx="765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l-GR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faulty </a:t>
            </a:r>
            <a:r>
              <a:rPr lang="el-GR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ΒΤΒ </a:t>
            </a: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l-GR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31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2" y="1341398"/>
            <a:ext cx="5981706" cy="4157964"/>
          </a:xfrm>
          <a:prstGeom prst="rect">
            <a:avLst/>
          </a:prstGeom>
        </p:spPr>
      </p:pic>
      <p:sp>
        <p:nvSpPr>
          <p:cNvPr id="28" name="Θέση περιεχομένου 2"/>
          <p:cNvSpPr>
            <a:spLocks noGrp="1"/>
          </p:cNvSpPr>
          <p:nvPr>
            <p:ph idx="1"/>
          </p:nvPr>
        </p:nvSpPr>
        <p:spPr>
          <a:xfrm>
            <a:off x="292442" y="5521533"/>
            <a:ext cx="8559114" cy="10704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Actual Target: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b="1" i="1" dirty="0">
                <a:solidFill>
                  <a:srgbClr val="0070C0"/>
                </a:solidFill>
                <a:ea typeface="Cambria Math" panose="02040503050406030204" pitchFamily="18" charset="0"/>
              </a:rPr>
              <a:t>Calculate values for CRs that minimize the fully faulty logical sets</a:t>
            </a:r>
            <a:endParaRPr lang="en-US" sz="2600" b="1" i="1" dirty="0">
              <a:solidFill>
                <a:srgbClr val="0070C0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Permutation Mechanism – Example (2/4)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15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Ευθύγραμμο βέλος σύνδεσης 13"/>
          <p:cNvCxnSpPr/>
          <p:nvPr/>
        </p:nvCxnSpPr>
        <p:spPr>
          <a:xfrm flipV="1">
            <a:off x="3176594" y="3355181"/>
            <a:ext cx="378612" cy="69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Ορθογώνιο 8"/>
          <p:cNvSpPr/>
          <p:nvPr/>
        </p:nvSpPr>
        <p:spPr>
          <a:xfrm>
            <a:off x="6162334" y="1091229"/>
            <a:ext cx="292942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 Configuration Register (CR) per Way: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Logical Set = </a:t>
            </a:r>
          </a:p>
          <a:p>
            <a:pPr algn="ctr"/>
            <a:r>
              <a:rPr lang="en-US" sz="2400" b="1" dirty="0"/>
              <a:t>Physical Set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XOR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/>
            <a:r>
              <a:rPr lang="en-US" sz="2400" b="1" dirty="0">
                <a:ea typeface="Cambria Math" panose="02040503050406030204" pitchFamily="18" charset="0"/>
              </a:rPr>
              <a:t>CR </a:t>
            </a:r>
            <a:r>
              <a:rPr lang="en-US" sz="2400" b="1" dirty="0"/>
              <a:t>(Way-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</a:p>
          <a:p>
            <a:pPr algn="ctr"/>
            <a:endParaRPr lang="en-US" sz="2400" b="1" i="1" dirty="0"/>
          </a:p>
          <a:p>
            <a:pPr>
              <a:spcBef>
                <a:spcPts val="600"/>
              </a:spcBef>
            </a:pPr>
            <a:r>
              <a:rPr lang="en-US" sz="2400" b="1" i="1" dirty="0"/>
              <a:t>Initially: </a:t>
            </a:r>
          </a:p>
          <a:p>
            <a:pPr algn="ctr"/>
            <a:r>
              <a:rPr lang="en-US" sz="2400" i="1" dirty="0"/>
              <a:t>Logical Sets same as </a:t>
            </a:r>
          </a:p>
          <a:p>
            <a:pPr algn="ctr"/>
            <a:r>
              <a:rPr lang="en-US" sz="2400" i="1" dirty="0"/>
              <a:t>Physical Sets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155482" y="879733"/>
            <a:ext cx="4505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u="sng" dirty="0"/>
              <a:t>STEP 1:</a:t>
            </a:r>
            <a:r>
              <a:rPr lang="en-US" sz="2400" b="1" dirty="0"/>
              <a:t>  XOR between faulty blocks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4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0" y="1896142"/>
            <a:ext cx="8657037" cy="4140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Permutation Mechanism – Example (3/4)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16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200850" y="1085331"/>
            <a:ext cx="721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u="sng" dirty="0"/>
              <a:t>STEP 2-3:</a:t>
            </a:r>
            <a:r>
              <a:rPr lang="en-US" sz="2400" b="1" dirty="0"/>
              <a:t>  XOR between faulty logical sets &amp; faulty blocks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Permutation Mechanism – Example (4/4)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17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4945625"/>
            <a:ext cx="8559114" cy="15262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i="1" dirty="0"/>
              <a:t>After our mechanism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b="1" i="1" dirty="0">
                <a:solidFill>
                  <a:srgbClr val="FF0000"/>
                </a:solidFill>
              </a:rPr>
              <a:t> no fully faulty logical sets exist any more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tx1"/>
                </a:solidFill>
              </a:rPr>
              <a:t>( Detailed examples can found in thesis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that enough?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" y="759034"/>
            <a:ext cx="9036000" cy="42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Optimized Permutation Mechanism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18</a:t>
            </a:fld>
            <a:endParaRPr lang="en-US" sz="12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5907741"/>
            <a:ext cx="8559114" cy="564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Okay, but what about the </a:t>
            </a:r>
            <a:r>
              <a:rPr lang="en-US" sz="2800" b="1" i="1" dirty="0">
                <a:solidFill>
                  <a:srgbClr val="FF0000"/>
                </a:solidFill>
              </a:rPr>
              <a:t>additional cost 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7" name="Θέση περιεχομένου 2"/>
          <p:cNvSpPr txBox="1">
            <a:spLocks/>
          </p:cNvSpPr>
          <p:nvPr/>
        </p:nvSpPr>
        <p:spPr>
          <a:xfrm>
            <a:off x="263488" y="885825"/>
            <a:ext cx="8691378" cy="127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Some cases cannot be resolved, what to do next? 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			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MORE CRs PER WAY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!!!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5" y="1850792"/>
            <a:ext cx="8472265" cy="40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5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Permutation Mechanism - Overhead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53079" y="940279"/>
            <a:ext cx="4356168" cy="5542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Hardware overhead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/>
                </a:solidFill>
              </a:rPr>
              <a:t>Calculated using CACTI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For a 2</a:t>
            </a:r>
            <a:r>
              <a:rPr lang="en-US" sz="2200" baseline="30000" dirty="0">
                <a:solidFill>
                  <a:schemeClr val="tx1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 number of associative sets BTB with 2</a:t>
            </a:r>
            <a:r>
              <a:rPr lang="en-US" sz="2200" baseline="30000" dirty="0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 CRs/way: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    (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N-K)   2-bit   XOR gates </a:t>
            </a:r>
            <a:r>
              <a:rPr lang="en-US" sz="2000" b="1" i="1" dirty="0">
                <a:solidFill>
                  <a:srgbClr val="FF0000"/>
                </a:solidFill>
              </a:rPr>
              <a:t>/ way</a:t>
            </a:r>
            <a:endParaRPr lang="el-GR" sz="2000" b="1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    2</a:t>
            </a:r>
            <a:r>
              <a:rPr lang="en-US" sz="2000" b="1" i="1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(N-K)-bit   Config. </a:t>
            </a:r>
            <a:r>
              <a:rPr lang="en-US" sz="2000" b="1" i="1" dirty="0">
                <a:solidFill>
                  <a:srgbClr val="FF0000"/>
                </a:solidFill>
              </a:rPr>
              <a:t>Register / way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</a:t>
            </a:r>
            <a:r>
              <a:rPr lang="en-US" sz="2000" b="1" i="1" dirty="0">
                <a:solidFill>
                  <a:srgbClr val="FF0000"/>
                </a:solidFill>
              </a:rPr>
              <a:t>1   faulty-bit / block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BTB: 2048-entries/4-way &amp; 2 CRs/Way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		      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chemeClr val="tx1"/>
                </a:solidFill>
                <a:sym typeface="Wingdings" panose="05000000000000000000" pitchFamily="2" charset="2"/>
              </a:rPr>
              <a:t>N = 9, K = 1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/>
                </a:solidFill>
              </a:rPr>
              <a:t>32 x XOR gates, 8 x 8-bit CRs, 2048 faulty-bits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l-GR" sz="1800" i="1" dirty="0">
                <a:solidFill>
                  <a:schemeClr val="tx1"/>
                </a:solidFill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1% of the original design)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2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&gt;&gt; Negligible hardware overhead compared to the original design!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19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6" y="834797"/>
            <a:ext cx="4634753" cy="49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46649" y="914399"/>
            <a:ext cx="8902459" cy="5888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LOW POWER: </a:t>
            </a:r>
            <a:r>
              <a:rPr lang="en-US" dirty="0"/>
              <a:t>the main target in computing design 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sz="2200" dirty="0"/>
              <a:t>	</a:t>
            </a:r>
            <a:r>
              <a:rPr lang="en-US" sz="2400" dirty="0"/>
              <a:t>Both in high-end and in low-end systems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l-GR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sz="2400" dirty="0"/>
              <a:t>Many proposals in ultra-low voltage operation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sz="28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Cambria Math" panose="02040503050406030204" pitchFamily="18" charset="0"/>
              </a:rPr>
              <a:t>reliability issues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The biggest failure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ea typeface="Cambria Math" panose="02040503050406030204" pitchFamily="18" charset="0"/>
              </a:rPr>
              <a:t>On-chip memories suffers the most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>
                <a:ea typeface="Cambria Math" panose="02040503050406030204" pitchFamily="18" charset="0"/>
              </a:rPr>
              <a:t>	</a:t>
            </a:r>
            <a:r>
              <a:rPr lang="en-US" b="1" dirty="0">
                <a:ea typeface="Cambria Math" panose="02040503050406030204" pitchFamily="18" charset="0"/>
              </a:rPr>
              <a:t>smaller transistors 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b="1" dirty="0">
                <a:ea typeface="Cambria Math" panose="02040503050406030204" pitchFamily="18" charset="0"/>
                <a:sym typeface="Wingdings" panose="05000000000000000000" pitchFamily="2" charset="2"/>
              </a:rPr>
              <a:t> more prone to failures</a:t>
            </a:r>
            <a:endParaRPr lang="en-US" b="1" dirty="0">
              <a:ea typeface="Cambria Math" panose="02040503050406030204" pitchFamily="18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0" y="1979012"/>
            <a:ext cx="3707724" cy="28697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1926" y="2320539"/>
            <a:ext cx="20761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222222"/>
                </a:solidFill>
                <a:latin typeface="+mj-lt"/>
              </a:rPr>
              <a:t>Source</a:t>
            </a:r>
          </a:p>
          <a:p>
            <a:r>
              <a:rPr lang="en-US" sz="1200" dirty="0">
                <a:solidFill>
                  <a:srgbClr val="222222"/>
                </a:solidFill>
                <a:latin typeface="+mj-lt"/>
              </a:rPr>
              <a:t>Pinckney, Nathaniel, et al. "Assessing the performance limits of parallelized near-threshold computing." </a:t>
            </a:r>
            <a:r>
              <a:rPr lang="en-US" sz="1200" i="1" dirty="0">
                <a:solidFill>
                  <a:srgbClr val="222222"/>
                </a:solidFill>
                <a:latin typeface="+mj-lt"/>
              </a:rPr>
              <a:t>Design Automation Conference (DAC), 2012 49th ACM/EDAC/IEEE</a:t>
            </a:r>
            <a:r>
              <a:rPr lang="en-US" sz="1200" dirty="0">
                <a:solidFill>
                  <a:srgbClr val="222222"/>
                </a:solidFill>
                <a:latin typeface="+mj-lt"/>
              </a:rPr>
              <a:t>. IEEE, 2012.</a:t>
            </a:r>
            <a:endParaRPr lang="el-GR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03714" y="4098226"/>
                <a:ext cx="3232039" cy="453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</a:rPr>
                            <m:t>𝒅𝒚𝒏𝒂𝒎𝒊𝒄</m:t>
                          </m:r>
                        </m:sub>
                      </m:sSub>
                      <m:r>
                        <a:rPr lang="en-US" sz="20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effectLst/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𝒅𝒅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14" y="4098226"/>
                <a:ext cx="3232039" cy="453457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920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Simulation Framework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1029731"/>
            <a:ext cx="8559114" cy="52475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gem5</a:t>
            </a:r>
            <a:r>
              <a:rPr lang="en-US" sz="2000" dirty="0"/>
              <a:t>, x86 out-of-order architecture, cycle accurate simulations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McPAT</a:t>
            </a:r>
            <a:r>
              <a:rPr lang="en-US" sz="2000" dirty="0"/>
              <a:t>, power, area, and timing modeling framework (90nm - 22nm)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8-issue</a:t>
            </a:r>
            <a:r>
              <a:rPr lang="en-US" sz="2000" dirty="0"/>
              <a:t> pipeline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Local &amp; Global Meta-Predictor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Cache hierarchy: DL1, IL1, LLC (L2 )</a:t>
            </a:r>
            <a:endParaRPr lang="el-GR" sz="200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LLC Stride Prefetching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Benchmarks: </a:t>
            </a:r>
            <a:r>
              <a:rPr lang="en-US" sz="2000" b="1" dirty="0">
                <a:solidFill>
                  <a:srgbClr val="FF0000"/>
                </a:solidFill>
              </a:rPr>
              <a:t>SPEC 2006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Nominal frequency: </a:t>
            </a:r>
            <a:r>
              <a:rPr lang="en-US" sz="2000" i="1" dirty="0"/>
              <a:t>2.5GHz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Failure Probabilities: </a:t>
            </a:r>
            <a:r>
              <a:rPr lang="en-US" sz="2000" b="1" dirty="0">
                <a:solidFill>
                  <a:srgbClr val="FF0000"/>
                </a:solidFill>
              </a:rPr>
              <a:t>2e-03</a:t>
            </a:r>
            <a:r>
              <a:rPr lang="en-US" sz="2000" dirty="0"/>
              <a:t> (</a:t>
            </a:r>
            <a:r>
              <a:rPr lang="en-US" sz="2000" i="1" dirty="0"/>
              <a:t>470mV, 1.1GHz</a:t>
            </a:r>
            <a:r>
              <a:rPr lang="en-US" sz="2000" dirty="0"/>
              <a:t>) &amp; </a:t>
            </a:r>
            <a:r>
              <a:rPr lang="en-US" sz="2000" b="1" dirty="0">
                <a:solidFill>
                  <a:srgbClr val="FF0000"/>
                </a:solidFill>
              </a:rPr>
              <a:t>5e-03</a:t>
            </a:r>
            <a:r>
              <a:rPr lang="en-US" sz="2000" dirty="0"/>
              <a:t> (</a:t>
            </a:r>
            <a:r>
              <a:rPr lang="en-US" sz="2000" i="1" dirty="0"/>
              <a:t>420mV, 0.5GHz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BTB configurations: </a:t>
            </a:r>
            <a:r>
              <a:rPr lang="en-US" sz="2000" b="1" dirty="0">
                <a:solidFill>
                  <a:srgbClr val="FF0000"/>
                </a:solidFill>
              </a:rPr>
              <a:t>2048-entries/2-way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b="1" dirty="0">
                <a:solidFill>
                  <a:srgbClr val="FF0000"/>
                </a:solidFill>
              </a:rPr>
              <a:t>2048-entries/4-way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100 faulty cases </a:t>
            </a:r>
            <a:r>
              <a:rPr lang="en-US" sz="2000" dirty="0">
                <a:solidFill>
                  <a:schemeClr val="tx1"/>
                </a:solidFill>
              </a:rPr>
              <a:t>(fault maps)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20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6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0" y="1695837"/>
            <a:ext cx="8556178" cy="4798900"/>
          </a:xfrm>
          <a:prstGeom prst="rect">
            <a:avLst/>
          </a:prstGeom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9620" y="928199"/>
            <a:ext cx="7137980" cy="3298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40% 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∼ 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70% </a:t>
            </a:r>
            <a:r>
              <a:rPr lang="en-US" sz="2800" b="1" i="1" dirty="0">
                <a:solidFill>
                  <a:schemeClr val="tx1"/>
                </a:solidFill>
                <a:latin typeface="+mj-lt"/>
              </a:rPr>
              <a:t>performance recovery on average!</a:t>
            </a:r>
            <a:endParaRPr lang="el-GR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Evaluation Results - IPC (Min/</a:t>
            </a:r>
            <a:r>
              <a:rPr lang="en-GB" b="1" dirty="0" err="1">
                <a:solidFill>
                  <a:schemeClr val="bg1"/>
                </a:solidFill>
              </a:rPr>
              <a:t>Avg</a:t>
            </a:r>
            <a:r>
              <a:rPr lang="en-GB" b="1" dirty="0">
                <a:solidFill>
                  <a:schemeClr val="bg1"/>
                </a:solidFill>
              </a:rPr>
              <a:t>/Max)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21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7742" y="1232473"/>
            <a:ext cx="3236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Performance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⬆</a:t>
            </a:r>
            <a:endParaRPr lang="el-GR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4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1" y="1345741"/>
            <a:ext cx="8789999" cy="5202603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Evaluation Results - IPC (Total)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22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1" y="884076"/>
            <a:ext cx="878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Significant cases with even more than 70% IPC recovery!!</a:t>
            </a:r>
            <a:endParaRPr lang="el-GR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4" y="1691504"/>
            <a:ext cx="8556000" cy="4798800"/>
          </a:xfrm>
          <a:prstGeom prst="rect">
            <a:avLst/>
          </a:prstGeom>
        </p:spPr>
      </p:pic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9620" y="928199"/>
            <a:ext cx="8559114" cy="3298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 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anose="02040503050406030204" pitchFamily="18" charset="0"/>
              </a:rPr>
              <a:t>∼ 80</a:t>
            </a:r>
            <a:r>
              <a:rPr lang="en-US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en-US" sz="2800" b="1" i="1" dirty="0">
                <a:solidFill>
                  <a:schemeClr val="tx1"/>
                </a:solidFill>
              </a:rPr>
              <a:t>energy recovery on average!</a:t>
            </a:r>
            <a:endParaRPr lang="el-GR" sz="2800" b="1" i="1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Evaluation Results - EDP (Min/</a:t>
            </a:r>
            <a:r>
              <a:rPr lang="en-GB" b="1" dirty="0" err="1">
                <a:solidFill>
                  <a:schemeClr val="bg1"/>
                </a:solidFill>
              </a:rPr>
              <a:t>Avg</a:t>
            </a:r>
            <a:r>
              <a:rPr lang="en-GB" b="1" dirty="0">
                <a:solidFill>
                  <a:schemeClr val="bg1"/>
                </a:solidFill>
              </a:rPr>
              <a:t>/Max)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23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07741" y="1258076"/>
            <a:ext cx="3236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Energy</a:t>
            </a:r>
            <a:r>
              <a:rPr lang="en-US" sz="40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⬇</a:t>
            </a:r>
            <a:endParaRPr lang="el-GR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6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Evaluation Results - EDP (Total)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24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1" y="884076"/>
            <a:ext cx="878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Significant cases with even more than 80% EDP recovery!!</a:t>
            </a:r>
            <a:endParaRPr lang="el-GR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1" y="1345741"/>
            <a:ext cx="8789999" cy="52026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5340" y="1652588"/>
            <a:ext cx="302560" cy="4418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2971800" y="1652588"/>
            <a:ext cx="292100" cy="4418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775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de-DE" b="1" dirty="0">
                <a:solidFill>
                  <a:schemeClr val="bg1"/>
                </a:solidFill>
              </a:rPr>
              <a:t>BTB </a:t>
            </a:r>
            <a:r>
              <a:rPr lang="en-GB" b="1" dirty="0">
                <a:solidFill>
                  <a:schemeClr val="bg1"/>
                </a:solidFill>
              </a:rPr>
              <a:t>permutation </a:t>
            </a: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de-DE" b="1" dirty="0">
                <a:solidFill>
                  <a:schemeClr val="bg1"/>
                </a:solidFill>
              </a:rPr>
              <a:t> ?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04800" y="940280"/>
            <a:ext cx="8559114" cy="53369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Additional contribution: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/>
              <a:t>Practical considerations for BTB designers!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important questions:</a:t>
            </a:r>
          </a:p>
          <a:p>
            <a:pPr marL="0" indent="0">
              <a:buNone/>
            </a:pPr>
            <a:endParaRPr lang="en-US" sz="1600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Which probabilities of failure?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Which pipeline/machine configurations ?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25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04800" y="940278"/>
            <a:ext cx="8559114" cy="55316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Critical parameter: </a:t>
            </a:r>
            <a:r>
              <a:rPr lang="en-US" i="1" dirty="0">
                <a:solidFill>
                  <a:srgbClr val="FF0000"/>
                </a:solidFill>
              </a:rPr>
              <a:t>fully faulty sets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Lower failure probabilities (</a:t>
            </a:r>
            <a:r>
              <a:rPr lang="en-US" sz="2000" dirty="0" err="1"/>
              <a:t>pfail</a:t>
            </a:r>
            <a:r>
              <a:rPr lang="en-US" sz="2000" dirty="0"/>
              <a:t> &lt; 1.5e-03)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sz="2000" dirty="0"/>
              <a:t>fully faulty sets &lt; 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Two selected probabilities: </a:t>
            </a:r>
          </a:p>
          <a:p>
            <a:pPr marL="449263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Medium 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b="1" i="1" dirty="0">
                <a:solidFill>
                  <a:srgbClr val="FF0000"/>
                </a:solidFill>
              </a:rPr>
              <a:t>2e-03 </a:t>
            </a:r>
            <a:r>
              <a:rPr lang="en-US" sz="2200" dirty="0">
                <a:solidFill>
                  <a:schemeClr val="tx1"/>
                </a:solidFill>
              </a:rPr>
              <a:t> (20% faulty blocks,   4% fully faulty sets [</a:t>
            </a:r>
            <a:r>
              <a:rPr lang="en-US" sz="2200" i="1" dirty="0">
                <a:solidFill>
                  <a:schemeClr val="tx1"/>
                </a:solidFill>
              </a:rPr>
              <a:t>2-way</a:t>
            </a:r>
            <a:r>
              <a:rPr lang="en-US" sz="2200" dirty="0">
                <a:solidFill>
                  <a:schemeClr val="tx1"/>
                </a:solidFill>
              </a:rPr>
              <a:t>]) </a:t>
            </a:r>
          </a:p>
          <a:p>
            <a:pPr marL="449263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chemeClr val="tx1"/>
                </a:solidFill>
              </a:rPr>
              <a:t>High</a:t>
            </a:r>
            <a:r>
              <a:rPr lang="en-US" sz="2200" dirty="0">
                <a:solidFill>
                  <a:schemeClr val="tx1"/>
                </a:solidFill>
              </a:rPr>
              <a:t>          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5e-03 </a:t>
            </a:r>
            <a:r>
              <a:rPr lang="en-US" sz="2200" dirty="0">
                <a:solidFill>
                  <a:schemeClr val="tx1"/>
                </a:solidFill>
              </a:rPr>
              <a:t> (40% faulty blocks, 18% fully faulty sets [</a:t>
            </a:r>
            <a:r>
              <a:rPr lang="en-US" sz="2200" i="1" dirty="0">
                <a:solidFill>
                  <a:schemeClr val="tx1"/>
                </a:solidFill>
              </a:rPr>
              <a:t>2-way</a:t>
            </a:r>
            <a:r>
              <a:rPr lang="en-US" sz="2200" dirty="0">
                <a:solidFill>
                  <a:schemeClr val="tx1"/>
                </a:solidFill>
              </a:rPr>
              <a:t>]) </a:t>
            </a:r>
          </a:p>
          <a:p>
            <a:pPr marL="0" indent="0">
              <a:buNone/>
            </a:pP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Failure Probability and effect in BTB 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26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7576" y="736185"/>
            <a:ext cx="3116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Faulty Case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without permutation</a:t>
            </a:r>
            <a:r>
              <a:rPr lang="en-US" sz="2400" b="1" dirty="0"/>
              <a:t>)</a:t>
            </a:r>
            <a:endParaRPr lang="el-GR" sz="2400" b="1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7" y="1751848"/>
            <a:ext cx="8826737" cy="3006433"/>
          </a:xfrm>
          <a:prstGeom prst="rect">
            <a:avLst/>
          </a:prstGeom>
        </p:spPr>
      </p:pic>
      <p:sp>
        <p:nvSpPr>
          <p:cNvPr id="5" name="Δεξιό άγκιστρο 4"/>
          <p:cNvSpPr/>
          <p:nvPr/>
        </p:nvSpPr>
        <p:spPr>
          <a:xfrm rot="5400000">
            <a:off x="2729752" y="2568391"/>
            <a:ext cx="309285" cy="3025588"/>
          </a:xfrm>
          <a:prstGeom prst="rightBrace">
            <a:avLst>
              <a:gd name="adj1" fmla="val 65882"/>
              <a:gd name="adj2" fmla="val 50000"/>
            </a:avLst>
          </a:prstGeom>
          <a:ln w="3810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Δεξιό άγκιστρο 8"/>
          <p:cNvSpPr/>
          <p:nvPr/>
        </p:nvSpPr>
        <p:spPr>
          <a:xfrm rot="5400000">
            <a:off x="5958126" y="2394662"/>
            <a:ext cx="280231" cy="3402105"/>
          </a:xfrm>
          <a:prstGeom prst="rightBrace">
            <a:avLst>
              <a:gd name="adj1" fmla="val 65882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79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Microarchitecture Configuration 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75302" y="966158"/>
            <a:ext cx="8667750" cy="55656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Why an aggressive processor?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Aggressive processors: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200" i="1" dirty="0">
                <a:sym typeface="Wingdings" panose="05000000000000000000" pitchFamily="2" charset="2"/>
              </a:rPr>
              <a:t>more potential to exploit ILP </a:t>
            </a:r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need for branch prediction &amp; BTBs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1100" i="1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 For a mid </a:t>
            </a:r>
            <a:r>
              <a:rPr lang="en-US" sz="2200" dirty="0" err="1"/>
              <a:t>pfail</a:t>
            </a:r>
            <a:r>
              <a:rPr lang="en-US" sz="2200" dirty="0"/>
              <a:t> (</a:t>
            </a:r>
            <a:r>
              <a:rPr lang="en-US" sz="2200" i="1" dirty="0">
                <a:solidFill>
                  <a:srgbClr val="FF0000"/>
                </a:solidFill>
              </a:rPr>
              <a:t>2e-03</a:t>
            </a:r>
            <a:r>
              <a:rPr lang="en-US" sz="2200" dirty="0"/>
              <a:t>) 	</a:t>
            </a:r>
            <a:r>
              <a:rPr lang="en-US" sz="2200" dirty="0">
                <a:sym typeface="Wingdings" panose="05000000000000000000" pitchFamily="2" charset="2"/>
              </a:rPr>
              <a:t> p</a:t>
            </a:r>
            <a:r>
              <a:rPr lang="en-US" sz="2200" dirty="0"/>
              <a:t>erformance degradation is higher in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FF0000"/>
                </a:solidFill>
              </a:rPr>
              <a:t>			     4 or 8-issue</a:t>
            </a:r>
            <a:r>
              <a:rPr lang="en-US" sz="2200" dirty="0"/>
              <a:t> superscalar processors!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27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7576" y="736185"/>
            <a:ext cx="3116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Faulty Case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without permutation</a:t>
            </a:r>
            <a:r>
              <a:rPr lang="en-US" sz="2400" b="1" dirty="0"/>
              <a:t>)</a:t>
            </a:r>
            <a:endParaRPr lang="el-G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5" y="1839817"/>
            <a:ext cx="8529043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3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10670" y="966331"/>
            <a:ext cx="8722658" cy="53896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i="1" dirty="0">
                <a:solidFill>
                  <a:srgbClr val="E20000"/>
                </a:solidFill>
              </a:rPr>
              <a:t>Exploration</a:t>
            </a:r>
            <a:r>
              <a:rPr lang="en-US" sz="2800" dirty="0"/>
              <a:t> of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Prediction Mechanism </a:t>
            </a:r>
            <a:r>
              <a:rPr lang="en-US" sz="2800" dirty="0"/>
              <a:t>behavior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			under ultra-low voltage operation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i="1" dirty="0">
                <a:solidFill>
                  <a:srgbClr val="E20000"/>
                </a:solidFill>
              </a:rPr>
              <a:t>Characterization</a:t>
            </a:r>
            <a:r>
              <a:rPr lang="en-US" sz="2800" dirty="0"/>
              <a:t> of 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Brach Target Buffer</a:t>
            </a:r>
            <a:r>
              <a:rPr lang="en-US" sz="2800" dirty="0"/>
              <a:t>:</a:t>
            </a:r>
          </a:p>
          <a:p>
            <a:pPr marL="976313" lvl="1" indent="-349250"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en-US" sz="2800" dirty="0"/>
              <a:t>in ultra-low voltage operation</a:t>
            </a:r>
          </a:p>
          <a:p>
            <a:pPr marL="981075" lvl="1" indent="-354013"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en-US" sz="2800" dirty="0"/>
              <a:t>for different Pipeline and BTB configurations</a:t>
            </a:r>
          </a:p>
          <a:p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i="1" dirty="0">
                <a:solidFill>
                  <a:srgbClr val="E20000"/>
                </a:solidFill>
              </a:rPr>
              <a:t>Introduction</a:t>
            </a:r>
            <a:r>
              <a:rPr lang="en-US" sz="2800" dirty="0"/>
              <a:t> of the first fault tolerant technique for 	</a:t>
            </a:r>
            <a:r>
              <a:rPr lang="en-US" sz="2800" dirty="0">
                <a:solidFill>
                  <a:schemeClr val="tx1"/>
                </a:solidFill>
              </a:rPr>
              <a:t>Branch Target Buffers with </a:t>
            </a:r>
            <a:r>
              <a:rPr lang="en-US" sz="2800" b="1" i="1" dirty="0">
                <a:solidFill>
                  <a:schemeClr val="tx1"/>
                </a:solidFill>
              </a:rPr>
              <a:t>negligible overhead</a:t>
            </a:r>
            <a:r>
              <a:rPr lang="en-US" sz="2800" dirty="0">
                <a:solidFill>
                  <a:schemeClr val="tx1"/>
                </a:solidFill>
              </a:rPr>
              <a:t>!</a:t>
            </a:r>
          </a:p>
          <a:p>
            <a:pPr marL="0" lvl="1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lvl="1" indent="0" algn="ctr">
              <a:buNone/>
            </a:pPr>
            <a:r>
              <a:rPr lang="en-US" sz="3200" b="1" i="1" dirty="0">
                <a:solidFill>
                  <a:schemeClr val="tx1"/>
                </a:solidFill>
                <a:ea typeface="Cambria Math" panose="02040503050406030204" pitchFamily="18" charset="0"/>
              </a:rPr>
              <a:t>Result</a:t>
            </a:r>
            <a:r>
              <a:rPr lang="en-US" sz="32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ea typeface="Cambria Math" panose="02040503050406030204" pitchFamily="18" charset="0"/>
              </a:rPr>
              <a:t>5</a:t>
            </a:r>
            <a:r>
              <a:rPr lang="en-US" sz="3200" b="1" i="1" dirty="0">
                <a:solidFill>
                  <a:srgbClr val="0070C0"/>
                </a:solidFill>
                <a:latin typeface="+mj-lt"/>
              </a:rPr>
              <a:t>0%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ea typeface="Cambria Math" panose="02040503050406030204" pitchFamily="18" charset="0"/>
              </a:rPr>
              <a:t>∼</a:t>
            </a:r>
            <a:r>
              <a:rPr lang="en-US" sz="3200" b="1" i="1" dirty="0">
                <a:solidFill>
                  <a:srgbClr val="0070C0"/>
                </a:solidFill>
                <a:latin typeface="+mj-lt"/>
              </a:rPr>
              <a:t> 70% </a:t>
            </a:r>
            <a:r>
              <a:rPr lang="en-US" sz="3200" b="1" i="1" dirty="0">
                <a:solidFill>
                  <a:srgbClr val="0070C0"/>
                </a:solidFill>
              </a:rPr>
              <a:t>performance &amp; energy recovery</a:t>
            </a:r>
          </a:p>
          <a:p>
            <a:pPr marL="0" lvl="1" indent="0" algn="ctr">
              <a:buNone/>
            </a:pPr>
            <a:r>
              <a:rPr lang="en-US" sz="3200" b="1" i="1" dirty="0">
                <a:solidFill>
                  <a:srgbClr val="0070C0"/>
                </a:solidFill>
              </a:rPr>
              <a:t>with overhead &lt; 1% of the original BTB!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28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2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04800" y="896473"/>
            <a:ext cx="8559114" cy="55867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</a:rPr>
              <a:t> Why not in L1 CACHE?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tx1"/>
                </a:solidFill>
              </a:rPr>
              <a:t>The first results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Under Preparation!</a:t>
            </a: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29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5365" y="1196694"/>
            <a:ext cx="3532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32kB / 4-way / 64-byte block</a:t>
            </a:r>
          </a:p>
          <a:p>
            <a:pPr algn="ctr"/>
            <a:r>
              <a:rPr lang="en-US" sz="2000" b="1" dirty="0" err="1"/>
              <a:t>pfail</a:t>
            </a:r>
            <a:r>
              <a:rPr lang="en-US" sz="2000" b="1" dirty="0"/>
              <a:t>: 2e-03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64</a:t>
            </a:r>
            <a:r>
              <a:rPr lang="en-US" sz="2000" b="1" dirty="0">
                <a:solidFill>
                  <a:srgbClr val="FF0000"/>
                </a:solidFill>
              </a:rPr>
              <a:t>% faulty blocks</a:t>
            </a:r>
            <a:endParaRPr lang="el-GR" sz="1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8" y="2204801"/>
            <a:ext cx="8663157" cy="33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Probability of Failure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46649" y="914399"/>
            <a:ext cx="8902459" cy="55574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Lower Supply Voltage 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malfunctioning memory cells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b="1" i="1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b="1" i="1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i="1" dirty="0">
              <a:ea typeface="Cambria Math" panose="020405030504060302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i="1" dirty="0">
                <a:solidFill>
                  <a:srgbClr val="0070C0"/>
                </a:solidFill>
                <a:ea typeface="Cambria Math" panose="02040503050406030204" pitchFamily="18" charset="0"/>
              </a:rPr>
              <a:t>Reaction: Fault tolerance techniques tailored to on-chip memory structures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3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4" y="1636590"/>
            <a:ext cx="4308981" cy="3385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21688" y="2373074"/>
            <a:ext cx="2314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222222"/>
                </a:solidFill>
                <a:latin typeface="+mj-lt"/>
              </a:rPr>
              <a:t>Source</a:t>
            </a:r>
          </a:p>
          <a:p>
            <a:r>
              <a:rPr lang="en-US" sz="1200" dirty="0" err="1">
                <a:solidFill>
                  <a:srgbClr val="222222"/>
                </a:solidFill>
                <a:latin typeface="+mj-lt"/>
              </a:rPr>
              <a:t>Ferrerón</a:t>
            </a:r>
            <a:r>
              <a:rPr lang="en-US" sz="1200" dirty="0">
                <a:solidFill>
                  <a:srgbClr val="222222"/>
                </a:solidFill>
                <a:latin typeface="+mj-lt"/>
              </a:rPr>
              <a:t>, Alexandra, et al. "Block disabling characterization and improvements in CMPs operating at ultra-low voltages." Computer Architecture and High Performance Computing (SBAC-PAD), 2014 IEEE 26th International Symposium on. IEEE, 2014.</a:t>
            </a:r>
            <a:endParaRPr lang="el-G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01153" y="2266895"/>
            <a:ext cx="1425387" cy="89904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46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44501" y="914400"/>
            <a:ext cx="8291252" cy="5410200"/>
          </a:xfrm>
        </p:spPr>
        <p:txBody>
          <a:bodyPr anchor="ctr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chemeClr val="tx1"/>
                </a:solidFill>
              </a:rPr>
              <a:t> Already published: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F. Filippou, G. Keramidas, M. </a:t>
            </a:r>
            <a:r>
              <a:rPr lang="en-US" dirty="0" err="1">
                <a:solidFill>
                  <a:schemeClr val="tx1"/>
                </a:solidFill>
              </a:rPr>
              <a:t>Mavropoulos</a:t>
            </a:r>
            <a:r>
              <a:rPr lang="en-US" dirty="0">
                <a:solidFill>
                  <a:schemeClr val="tx1"/>
                </a:solidFill>
              </a:rPr>
              <a:t> and D. </a:t>
            </a:r>
            <a:r>
              <a:rPr lang="en-US" dirty="0" err="1">
                <a:solidFill>
                  <a:schemeClr val="tx1"/>
                </a:solidFill>
              </a:rPr>
              <a:t>Nikolos</a:t>
            </a:r>
            <a:r>
              <a:rPr lang="en-US" dirty="0">
                <a:solidFill>
                  <a:schemeClr val="tx1"/>
                </a:solidFill>
              </a:rPr>
              <a:t>, "</a:t>
            </a:r>
            <a:r>
              <a:rPr lang="en-US" b="1" dirty="0">
                <a:solidFill>
                  <a:schemeClr val="tx1"/>
                </a:solidFill>
              </a:rPr>
              <a:t>Recovery of performance degradation in defective branch target buffers</a:t>
            </a:r>
            <a:r>
              <a:rPr lang="en-US" dirty="0">
                <a:solidFill>
                  <a:schemeClr val="tx1"/>
                </a:solidFill>
              </a:rPr>
              <a:t>," </a:t>
            </a:r>
            <a:r>
              <a:rPr lang="en-US" i="1" dirty="0">
                <a:solidFill>
                  <a:schemeClr val="tx1"/>
                </a:solidFill>
              </a:rPr>
              <a:t>2016 IEEE 22nd International Symposium on On-Line Testing and Robust System Design (IOLTS)</a:t>
            </a:r>
            <a:r>
              <a:rPr lang="en-US" dirty="0">
                <a:solidFill>
                  <a:schemeClr val="tx1"/>
                </a:solidFill>
              </a:rPr>
              <a:t>, Sant </a:t>
            </a:r>
            <a:r>
              <a:rPr lang="en-US" dirty="0" err="1">
                <a:solidFill>
                  <a:schemeClr val="tx1"/>
                </a:solidFill>
              </a:rPr>
              <a:t>Feliu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Guixols</a:t>
            </a:r>
            <a:r>
              <a:rPr lang="en-US" dirty="0">
                <a:solidFill>
                  <a:schemeClr val="tx1"/>
                </a:solidFill>
              </a:rPr>
              <a:t>, 2016, pp. 96-102.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 Ready to be </a:t>
            </a:r>
            <a:r>
              <a:rPr lang="en-US" b="1" i="1" dirty="0"/>
              <a:t>submitted: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F. Filippou, G. Keramidas, M. </a:t>
            </a:r>
            <a:r>
              <a:rPr lang="en-US" dirty="0" err="1">
                <a:solidFill>
                  <a:schemeClr val="tx1"/>
                </a:solidFill>
              </a:rPr>
              <a:t>Mavropoulos</a:t>
            </a:r>
            <a:r>
              <a:rPr lang="en-US" dirty="0">
                <a:solidFill>
                  <a:schemeClr val="tx1"/>
                </a:solidFill>
              </a:rPr>
              <a:t> and D. </a:t>
            </a:r>
            <a:r>
              <a:rPr lang="en-US" dirty="0" err="1">
                <a:solidFill>
                  <a:schemeClr val="tx1"/>
                </a:solidFill>
              </a:rPr>
              <a:t>Nikolos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“Performance degrading faults in branch target buffers: exploration and remedy”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 U</a:t>
            </a:r>
            <a:r>
              <a:rPr lang="en-US" b="1" i="1" dirty="0"/>
              <a:t>nder preparation:</a:t>
            </a:r>
          </a:p>
          <a:p>
            <a:pPr marL="0" indent="0" algn="just">
              <a:buNone/>
            </a:pPr>
            <a:r>
              <a:rPr lang="en-US" dirty="0"/>
              <a:t>F. Filippou, G. Keramidas, M. </a:t>
            </a:r>
            <a:r>
              <a:rPr lang="en-US" dirty="0" err="1"/>
              <a:t>Mavropoulos</a:t>
            </a:r>
            <a:r>
              <a:rPr lang="en-US" dirty="0"/>
              <a:t> and D. </a:t>
            </a:r>
            <a:r>
              <a:rPr lang="en-US" dirty="0" err="1"/>
              <a:t>Nikolos</a:t>
            </a:r>
            <a:r>
              <a:rPr lang="en-US" dirty="0"/>
              <a:t>,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chemeClr val="tx1"/>
                </a:solidFill>
              </a:rPr>
              <a:t>“Graceful Degradation of Time Sensitive First-level Faulty Caches Using Address Permutation”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30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1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01926" y="2889504"/>
            <a:ext cx="8531524" cy="1233762"/>
          </a:xfrm>
        </p:spPr>
        <p:txBody>
          <a:bodyPr anchor="t"/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7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 in Branch Prediction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19075" y="876300"/>
            <a:ext cx="8782049" cy="54009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Many approaches in cache fault tolerance techniques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sz="2300" i="0" dirty="0">
                <a:solidFill>
                  <a:srgbClr val="0070C0"/>
                </a:solidFill>
              </a:rPr>
              <a:t>Little attention in other on-chip (inside the core) memory structures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Contribution of the this work: 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179388" lvl="2" indent="0">
              <a:lnSpc>
                <a:spcPct val="100000"/>
              </a:lnSpc>
              <a:buNone/>
            </a:pPr>
            <a:r>
              <a:rPr lang="en-US" sz="2400" dirty="0"/>
              <a:t>The </a:t>
            </a:r>
            <a:r>
              <a:rPr lang="en-US" sz="2400" b="1" dirty="0"/>
              <a:t>first</a:t>
            </a:r>
            <a:r>
              <a:rPr lang="en-US" sz="2400" dirty="0"/>
              <a:t> fault tolerance technique for </a:t>
            </a:r>
            <a:r>
              <a:rPr lang="en-US" sz="2400" b="1" dirty="0">
                <a:solidFill>
                  <a:srgbClr val="0070C0"/>
                </a:solidFill>
              </a:rPr>
              <a:t>Branch Target Buffer (BTB) </a:t>
            </a:r>
            <a:r>
              <a:rPr lang="en-US" sz="2400" dirty="0"/>
              <a:t>memory structures targeting to reduce the performance degradation</a:t>
            </a:r>
            <a:r>
              <a:rPr lang="el-GR" sz="2400" dirty="0"/>
              <a:t> </a:t>
            </a:r>
            <a:r>
              <a:rPr lang="en-US" sz="2400" dirty="0"/>
              <a:t>and energy increase due to faulty SRAM cells in Branch Prediction Mechanism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4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8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Branch Prediction Mechanism (1)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3021729"/>
            <a:ext cx="8559114" cy="35314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i="1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Branch Instructions</a:t>
            </a:r>
            <a:r>
              <a:rPr lang="en-US" sz="2200" b="1" i="1" dirty="0"/>
              <a:t> </a:t>
            </a:r>
            <a:r>
              <a:rPr lang="en-US" sz="2200" dirty="0"/>
              <a:t>and </a:t>
            </a:r>
            <a:r>
              <a:rPr lang="en-US" sz="2200" b="1" i="1" dirty="0">
                <a:solidFill>
                  <a:srgbClr val="099002"/>
                </a:solidFill>
              </a:rPr>
              <a:t>Subroutines</a:t>
            </a:r>
            <a:r>
              <a:rPr lang="en-US" sz="2200" dirty="0"/>
              <a:t> change the execution path</a:t>
            </a:r>
          </a:p>
          <a:p>
            <a:pPr marL="0" indent="0">
              <a:buNone/>
            </a:pPr>
            <a:endParaRPr lang="en-US" sz="17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Prediction of Conditional Branches: </a:t>
            </a:r>
            <a:r>
              <a:rPr lang="en-US" sz="2200" dirty="0"/>
              <a:t>depends on a previous instruction’s result in order to determine the correct execution path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i="1" dirty="0">
                <a:sym typeface="Wingdings" panose="05000000000000000000" pitchFamily="2" charset="2"/>
              </a:rPr>
              <a:t> BPBs: </a:t>
            </a:r>
            <a:r>
              <a:rPr lang="en-US" sz="2200" dirty="0">
                <a:sym typeface="Wingdings" panose="05000000000000000000" pitchFamily="2" charset="2"/>
              </a:rPr>
              <a:t>provide a prediction if branch is “Taken” or “Non-Taken”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i="1" dirty="0">
                <a:sym typeface="Wingdings" panose="05000000000000000000" pitchFamily="2" charset="2"/>
              </a:rPr>
              <a:t>BTB: </a:t>
            </a:r>
            <a:r>
              <a:rPr lang="en-US" sz="2200" dirty="0">
                <a:sym typeface="Wingdings" panose="05000000000000000000" pitchFamily="2" charset="2"/>
              </a:rPr>
              <a:t>if branch is “Taken”  provides a prediction about the TARGET address</a:t>
            </a:r>
          </a:p>
          <a:p>
            <a:pPr marL="0" indent="0">
              <a:buNone/>
            </a:pPr>
            <a:endParaRPr lang="en-US" sz="1700" dirty="0"/>
          </a:p>
          <a:p>
            <a:pPr marL="0" indent="0" algn="ctr">
              <a:buNone/>
            </a:pPr>
            <a:r>
              <a:rPr lang="en-US" sz="2200" dirty="0"/>
              <a:t>Mispredictions in BPU </a:t>
            </a:r>
            <a:r>
              <a:rPr lang="en-US" sz="2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sz="2200" dirty="0"/>
              <a:t> Wrong Path </a:t>
            </a:r>
            <a:r>
              <a:rPr lang="en-US" sz="2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n-US" sz="2200" dirty="0"/>
              <a:t> Performance Slowdown</a:t>
            </a:r>
            <a:endParaRPr lang="en-US" sz="22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17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And how it works?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5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33" y="1021640"/>
            <a:ext cx="7256743" cy="159008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136115" y="1212947"/>
            <a:ext cx="546904" cy="0"/>
          </a:xfrm>
          <a:prstGeom prst="straightConnector1">
            <a:avLst/>
          </a:prstGeom>
          <a:ln w="952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949820" y="1578808"/>
            <a:ext cx="546904" cy="0"/>
          </a:xfrm>
          <a:prstGeom prst="straightConnector1">
            <a:avLst/>
          </a:prstGeom>
          <a:ln w="95250">
            <a:solidFill>
              <a:srgbClr val="E2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513960" y="2114641"/>
            <a:ext cx="546904" cy="0"/>
          </a:xfrm>
          <a:prstGeom prst="straightConnector1">
            <a:avLst/>
          </a:prstGeom>
          <a:ln w="9525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06229" y="2424218"/>
            <a:ext cx="546904" cy="0"/>
          </a:xfrm>
          <a:prstGeom prst="straightConnector1">
            <a:avLst/>
          </a:prstGeom>
          <a:ln w="9525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143210" y="1602202"/>
            <a:ext cx="0" cy="1008000"/>
          </a:xfrm>
          <a:prstGeom prst="line">
            <a:avLst/>
          </a:prstGeom>
          <a:ln w="38100">
            <a:solidFill>
              <a:srgbClr val="E2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3658971">
            <a:off x="976134" y="1210008"/>
            <a:ext cx="212166" cy="319069"/>
          </a:xfrm>
          <a:prstGeom prst="arc">
            <a:avLst>
              <a:gd name="adj1" fmla="val 16200000"/>
              <a:gd name="adj2" fmla="val 2563291"/>
            </a:avLst>
          </a:prstGeom>
          <a:ln w="38100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ectangle 22"/>
          <p:cNvSpPr/>
          <p:nvPr/>
        </p:nvSpPr>
        <p:spPr>
          <a:xfrm>
            <a:off x="-11385" y="1313494"/>
            <a:ext cx="1043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l-GR" b="1" dirty="0">
                <a:solidFill>
                  <a:srgbClr val="FF0000"/>
                </a:solidFill>
              </a:rPr>
              <a:t>Υ == 0 ?</a:t>
            </a:r>
          </a:p>
          <a:p>
            <a:r>
              <a:rPr lang="el-G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Branch</a:t>
            </a:r>
            <a:r>
              <a:rPr lang="el-GR" b="1" dirty="0">
                <a:solidFill>
                  <a:srgbClr val="FF0000"/>
                </a:solidFill>
              </a:rPr>
              <a:t>)</a:t>
            </a:r>
            <a:endParaRPr lang="el-GR" dirty="0"/>
          </a:p>
        </p:txBody>
      </p:sp>
      <p:sp>
        <p:nvSpPr>
          <p:cNvPr id="25" name="Rectangle 24"/>
          <p:cNvSpPr/>
          <p:nvPr/>
        </p:nvSpPr>
        <p:spPr>
          <a:xfrm>
            <a:off x="1041612" y="769162"/>
            <a:ext cx="679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002060"/>
                </a:solidFill>
              </a:rPr>
              <a:t>Υ = 1</a:t>
            </a:r>
          </a:p>
        </p:txBody>
      </p:sp>
    </p:spTree>
    <p:extLst>
      <p:ext uri="{BB962C8B-B14F-4D97-AF65-F5344CB8AC3E}">
        <p14:creationId xmlns:p14="http://schemas.microsoft.com/office/powerpoint/2010/main" val="19259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Tournament Branch Predictor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5576047"/>
            <a:ext cx="8559114" cy="82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But how much important is this prediction?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6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-11000" contrast="27000"/>
          </a:blip>
          <a:stretch>
            <a:fillRect/>
          </a:stretch>
        </p:blipFill>
        <p:spPr>
          <a:xfrm>
            <a:off x="1198914" y="830123"/>
            <a:ext cx="7162661" cy="483873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2665501" y="1397549"/>
            <a:ext cx="0" cy="101075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2024151" y="2408303"/>
            <a:ext cx="1282700" cy="0"/>
          </a:xfrm>
          <a:prstGeom prst="line">
            <a:avLst/>
          </a:prstGeom>
          <a:ln w="50800">
            <a:solidFill>
              <a:srgbClr val="FFC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390694" y="4930047"/>
            <a:ext cx="240462" cy="0"/>
          </a:xfrm>
          <a:prstGeom prst="line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803613" y="3857625"/>
            <a:ext cx="0" cy="24526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1390694" y="4079082"/>
            <a:ext cx="143585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414462" y="4053747"/>
            <a:ext cx="0" cy="89687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7159713" y="1457325"/>
            <a:ext cx="0" cy="2452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4833939" y="1693069"/>
            <a:ext cx="235267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4855371" y="1671637"/>
            <a:ext cx="0" cy="6500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5779296" y="1671637"/>
            <a:ext cx="0" cy="6500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7508083" y="1671637"/>
            <a:ext cx="0" cy="6500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6700839" y="1671637"/>
            <a:ext cx="0" cy="6500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7484269" y="2300288"/>
            <a:ext cx="209550" cy="0"/>
          </a:xfrm>
          <a:prstGeom prst="line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679407" y="2300288"/>
            <a:ext cx="209550" cy="0"/>
          </a:xfrm>
          <a:prstGeom prst="line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5757864" y="2300288"/>
            <a:ext cx="209550" cy="0"/>
          </a:xfrm>
          <a:prstGeom prst="line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833938" y="2300288"/>
            <a:ext cx="209550" cy="0"/>
          </a:xfrm>
          <a:prstGeom prst="line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7127083" y="1693069"/>
            <a:ext cx="40481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5503071" y="3939447"/>
            <a:ext cx="0" cy="1089753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4617246" y="3486150"/>
            <a:ext cx="0" cy="1609725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>
            <a:off x="4388648" y="3509963"/>
            <a:ext cx="247646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4595817" y="5072061"/>
            <a:ext cx="557208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5429257" y="5129210"/>
            <a:ext cx="350039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5476875" y="5017291"/>
            <a:ext cx="30242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6091237" y="5072061"/>
            <a:ext cx="1188244" cy="0"/>
          </a:xfrm>
          <a:prstGeom prst="line">
            <a:avLst/>
          </a:prstGeom>
          <a:ln w="5080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7393782" y="3939447"/>
            <a:ext cx="0" cy="103498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992953" y="2901951"/>
            <a:ext cx="479824" cy="110999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01" name="Oval 100"/>
          <p:cNvSpPr/>
          <p:nvPr/>
        </p:nvSpPr>
        <p:spPr>
          <a:xfrm rot="5400000">
            <a:off x="7341396" y="4293395"/>
            <a:ext cx="647698" cy="139541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306851" y="4916619"/>
            <a:ext cx="426949" cy="0"/>
          </a:xfrm>
          <a:prstGeom prst="line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Tournament Branch Predictor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1921" y="5576047"/>
            <a:ext cx="8559114" cy="82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But how much important is this prediction?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7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-11000" contrast="27000"/>
          </a:blip>
          <a:stretch>
            <a:fillRect/>
          </a:stretch>
        </p:blipFill>
        <p:spPr>
          <a:xfrm>
            <a:off x="1198914" y="830123"/>
            <a:ext cx="7162661" cy="483873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05" y="2370070"/>
            <a:ext cx="5426376" cy="3392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31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 a prediction so much important ?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84842" y="1002225"/>
            <a:ext cx="6626950" cy="56944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Pipeline without branch predictions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60%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reduction in performance!!!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Q1: What is the percentage of branch instructions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Q2: How many instructions use BTB                       to predict the correct path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Integer</a:t>
            </a:r>
            <a:r>
              <a:rPr lang="en-US" sz="2000" b="1" i="1" dirty="0"/>
              <a:t> / </a:t>
            </a:r>
            <a:r>
              <a:rPr lang="en-US" sz="2000" b="1" i="1" dirty="0">
                <a:solidFill>
                  <a:srgbClr val="008A3E"/>
                </a:solidFill>
              </a:rPr>
              <a:t>Floating</a:t>
            </a:r>
            <a:r>
              <a:rPr lang="en-US" sz="2000" b="1" i="1" dirty="0"/>
              <a:t> Benchmarks: </a:t>
            </a:r>
          </a:p>
          <a:p>
            <a:pPr marL="269875" indent="0">
              <a:lnSpc>
                <a:spcPct val="11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18% </a:t>
            </a:r>
            <a:r>
              <a:rPr lang="en-US" sz="2000" b="1" i="1" dirty="0"/>
              <a:t>/ </a:t>
            </a:r>
            <a:r>
              <a:rPr lang="en-US" sz="2000" b="1" i="1" dirty="0">
                <a:solidFill>
                  <a:srgbClr val="008A3E"/>
                </a:solidFill>
              </a:rPr>
              <a:t>12%</a:t>
            </a:r>
            <a:r>
              <a:rPr lang="en-US" sz="2000" b="1" i="1" dirty="0"/>
              <a:t>  </a:t>
            </a:r>
            <a:r>
              <a:rPr lang="en-US" sz="2000" dirty="0"/>
              <a:t>branch instructions</a:t>
            </a:r>
          </a:p>
          <a:p>
            <a:pPr marL="269875" indent="0">
              <a:lnSpc>
                <a:spcPct val="11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10% </a:t>
            </a:r>
            <a:r>
              <a:rPr lang="en-US" sz="2000" b="1" i="1" dirty="0"/>
              <a:t>/ </a:t>
            </a:r>
            <a:r>
              <a:rPr lang="en-US" sz="2000" b="1" i="1" dirty="0">
                <a:solidFill>
                  <a:srgbClr val="008A3E"/>
                </a:solidFill>
              </a:rPr>
              <a:t>8%</a:t>
            </a:r>
            <a:r>
              <a:rPr lang="en-US" sz="2000" b="1" i="1" dirty="0">
                <a:solidFill>
                  <a:srgbClr val="0070C0"/>
                </a:solidFill>
              </a:rPr>
              <a:t>  </a:t>
            </a:r>
            <a:r>
              <a:rPr lang="en-US" sz="2000" dirty="0"/>
              <a:t>of instructions accesses BTB</a:t>
            </a:r>
          </a:p>
          <a:p>
            <a:pPr marL="269875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 What can be the </a:t>
            </a:r>
            <a:r>
              <a:rPr lang="en-US" sz="2200" b="1" i="1" dirty="0">
                <a:solidFill>
                  <a:srgbClr val="FF0000"/>
                </a:solidFill>
              </a:rPr>
              <a:t>impact of a faulty BPU?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8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18" y="3047811"/>
            <a:ext cx="2617360" cy="35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92442" y="923926"/>
            <a:ext cx="8559114" cy="56472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 More error resilience BPBs or not?</a:t>
            </a:r>
            <a:endParaRPr lang="en-US" sz="4000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lvl="2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3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Faulty Prediction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⇏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ea typeface="Cambria Math" panose="020405030504060302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3200" dirty="0">
                <a:sym typeface="Wingdings" panose="05000000000000000000" pitchFamily="2" charset="2"/>
              </a:rPr>
              <a:t>ncorrect Prediction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400" i="1" dirty="0">
                <a:sym typeface="Wingdings" panose="05000000000000000000" pitchFamily="2" charset="2"/>
              </a:rPr>
              <a:t>		</a:t>
            </a:r>
            <a:r>
              <a:rPr lang="en-US" sz="2600" i="1" dirty="0">
                <a:sym typeface="Wingdings" panose="05000000000000000000" pitchFamily="2" charset="2"/>
              </a:rPr>
              <a:t>(worst case: only </a:t>
            </a:r>
            <a:r>
              <a:rPr lang="en-US" sz="2600" b="1" i="1" dirty="0">
                <a:sym typeface="Wingdings" panose="05000000000000000000" pitchFamily="2" charset="2"/>
              </a:rPr>
              <a:t>1.3%</a:t>
            </a:r>
            <a:r>
              <a:rPr lang="en-US" sz="2600" i="1" dirty="0">
                <a:sym typeface="Wingdings" panose="05000000000000000000" pitchFamily="2" charset="2"/>
              </a:rPr>
              <a:t> of predictions are faulty &amp; incorrect)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ym typeface="Wingdings" panose="05000000000000000000" pitchFamily="2" charset="2"/>
              </a:rPr>
              <a:t> Slowdown in high fault rate: </a:t>
            </a:r>
            <a:r>
              <a:rPr lang="en-US" sz="3200" b="1" dirty="0">
                <a:solidFill>
                  <a:srgbClr val="008A3E"/>
                </a:solidFill>
                <a:sym typeface="Wingdings" panose="05000000000000000000" pitchFamily="2" charset="2"/>
              </a:rPr>
              <a:t>0% </a:t>
            </a:r>
            <a:r>
              <a:rPr lang="en-US" sz="3200" dirty="0">
                <a:sym typeface="Wingdings" panose="05000000000000000000" pitchFamily="2" charset="2"/>
              </a:rPr>
              <a:t>/ </a:t>
            </a:r>
            <a:r>
              <a:rPr lang="en-US" sz="3200" b="1" dirty="0">
                <a:solidFill>
                  <a:srgbClr val="0070C0"/>
                </a:solidFill>
                <a:sym typeface="Wingdings" panose="05000000000000000000" pitchFamily="2" charset="2"/>
              </a:rPr>
              <a:t>0.7%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/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2.9%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(min – </a:t>
            </a:r>
            <a:r>
              <a:rPr lang="en-US" sz="3200" dirty="0" err="1">
                <a:sym typeface="Wingdings" panose="05000000000000000000" pitchFamily="2" charset="2"/>
              </a:rPr>
              <a:t>avg</a:t>
            </a:r>
            <a:r>
              <a:rPr lang="en-US" sz="3200" dirty="0">
                <a:sym typeface="Wingdings" panose="05000000000000000000" pitchFamily="2" charset="2"/>
              </a:rPr>
              <a:t> – max)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Fault tolerance is NOT necessary in BPBs!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sym typeface="Wingdings" panose="05000000000000000000" pitchFamily="2" charset="2"/>
              </a:rPr>
              <a:t> So, what about BTB?</a:t>
            </a:r>
            <a:endParaRPr lang="en-US" sz="4000" b="1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736184"/>
          </a:xfrm>
          <a:solidFill>
            <a:schemeClr val="accent1"/>
          </a:solidFill>
        </p:spPr>
        <p:txBody>
          <a:bodyPr lIns="360000" rIns="360000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Impact of Faulty BPBs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541193" y="6483176"/>
            <a:ext cx="2194560" cy="300119"/>
          </a:xfrm>
        </p:spPr>
        <p:txBody>
          <a:bodyPr/>
          <a:lstStyle/>
          <a:p>
            <a:fld id="{4FAB73BC-B049-4115-A692-8D63A059BFB8}" type="slidenum">
              <a:rPr lang="en-US" sz="1400" smtClean="0">
                <a:ln w="0"/>
                <a:solidFill>
                  <a:schemeClr val="tx1"/>
                </a:solidFill>
                <a:latin typeface="Calibri" panose="020F0502020204030204" pitchFamily="34" charset="0"/>
              </a:rPr>
              <a:pPr/>
              <a:t>9</a:t>
            </a:fld>
            <a:endParaRPr lang="en-US" sz="1400" dirty="0">
              <a:ln w="0"/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6494737"/>
            <a:ext cx="194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/>
            <a:r>
              <a:rPr lang="en-US" sz="1400" dirty="0">
                <a:latin typeface="Calibri" panose="020F0502020204030204" pitchFamily="34" charset="0"/>
              </a:rPr>
              <a:t>Filippos Filippou</a:t>
            </a:r>
            <a:endParaRPr lang="el-GR" sz="1400" dirty="0"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1" y="1410685"/>
            <a:ext cx="3857274" cy="27221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32" y="1410685"/>
            <a:ext cx="2502015" cy="27221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125" y="1410685"/>
            <a:ext cx="2137138" cy="2310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60" y="1283985"/>
            <a:ext cx="3740269" cy="29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Μητροπολιτικό">
  <a:themeElements>
    <a:clrScheme name="Κυλιόμενο μήνυμα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Μητροπολιτικ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Μητροπολιτικό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TM03457491[[fn=Μητροπολιτικό]]</Template>
  <TotalTime>7284</TotalTime>
  <Words>1335</Words>
  <Application>Microsoft Office PowerPoint</Application>
  <PresentationFormat>On-screen Show (4:3)</PresentationFormat>
  <Paragraphs>385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Μητροπολιτικό</vt:lpstr>
      <vt:lpstr>Fault Tolerance  Techniques  in the Branch Prediction Unit</vt:lpstr>
      <vt:lpstr>Introduction</vt:lpstr>
      <vt:lpstr>Probability of Failure</vt:lpstr>
      <vt:lpstr>Fault Tolerance in Branch Prediction</vt:lpstr>
      <vt:lpstr>The Branch Prediction Mechanism (1)</vt:lpstr>
      <vt:lpstr>Tournament Branch Predictor</vt:lpstr>
      <vt:lpstr>Tournament Branch Predictor</vt:lpstr>
      <vt:lpstr>Is a prediction so much important ?</vt:lpstr>
      <vt:lpstr>Impact of Faulty BPBs</vt:lpstr>
      <vt:lpstr>Impact of Faulty BTB ?</vt:lpstr>
      <vt:lpstr>Impact of BTB configurations (FAULT FREE CASE)</vt:lpstr>
      <vt:lpstr>What is wrong ??? </vt:lpstr>
      <vt:lpstr>Target in BTB Fault Tolerance Mechanism </vt:lpstr>
      <vt:lpstr>Permutation Mechanism – Example (1/4)</vt:lpstr>
      <vt:lpstr>Permutation Mechanism – Example (2/4)</vt:lpstr>
      <vt:lpstr>Permutation Mechanism – Example (3/4)</vt:lpstr>
      <vt:lpstr>Permutation Mechanism – Example (4/4)</vt:lpstr>
      <vt:lpstr>Optimized Permutation Mechanism</vt:lpstr>
      <vt:lpstr>Permutation Mechanism - Overhead</vt:lpstr>
      <vt:lpstr>Simulation Framework</vt:lpstr>
      <vt:lpstr>Evaluation Results - IPC (Min/Avg/Max)</vt:lpstr>
      <vt:lpstr>Evaluation Results - IPC (Total)</vt:lpstr>
      <vt:lpstr>Evaluation Results - EDP (Min/Avg/Max)</vt:lpstr>
      <vt:lpstr>Evaluation Results - EDP (Total)</vt:lpstr>
      <vt:lpstr>When a BTB permutation is useful ?</vt:lpstr>
      <vt:lpstr>Failure Probability and effect in BTB </vt:lpstr>
      <vt:lpstr>Microarchitecture Configuration </vt:lpstr>
      <vt:lpstr>Conclusions</vt:lpstr>
      <vt:lpstr>Future Work</vt:lpstr>
      <vt:lpstr>Publications</vt:lpstr>
      <vt:lpstr>Thank You!  </vt:lpstr>
    </vt:vector>
  </TitlesOfParts>
  <Company>M.Sc. Hardware-Software Integrated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Tolerance Techniques in the Branch Prediction Unit</dc:title>
  <dc:creator>Filippos Filippou</dc:creator>
  <cp:lastModifiedBy>Filippos Filippou</cp:lastModifiedBy>
  <cp:revision>649</cp:revision>
  <cp:lastPrinted>2016-07-02T22:00:32Z</cp:lastPrinted>
  <dcterms:created xsi:type="dcterms:W3CDTF">2016-06-24T16:04:56Z</dcterms:created>
  <dcterms:modified xsi:type="dcterms:W3CDTF">2017-06-23T11:08:51Z</dcterms:modified>
  <cp:category>Thesis</cp:category>
</cp:coreProperties>
</file>