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0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sella sabetta" initials="rs" lastIdx="0" clrIdx="0">
    <p:extLst>
      <p:ext uri="{19B8F6BF-5375-455C-9EA6-DF929625EA0E}">
        <p15:presenceInfo xmlns:p15="http://schemas.microsoft.com/office/powerpoint/2012/main" userId="fbc16f3e87502b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7298B-DC37-4BBA-90BF-FB5EBEB55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7371D7-5A49-4C30-ADA3-FB92EB11C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D4AA9D-0A2D-4B60-9F80-F0946C43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9060-8AB5-4353-9DCF-34965D79C26F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8CB867-237E-4409-9905-6550A034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3358DD-44A7-4E1E-AA6F-804ABCE3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CD41-186E-4447-9BCB-6CBACDBC76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25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BB74DE-201C-4704-9671-BEAC2F70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1C2DCE-5731-4551-B5D3-1E0525773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8C8599-3978-4314-8FF4-3D5F33E3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9060-8AB5-4353-9DCF-34965D79C26F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96BAC-577E-4B64-8C4B-32C8F5AA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8C14F4-B100-4ED7-AE33-F5C3BD23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CD41-186E-4447-9BCB-6CBACDBC76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179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DE30D54-3593-47E4-AA32-6696529FE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B561B50-7D64-483B-B578-BF9066EB0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3AC6CD-2E87-4CA7-A9E3-05FBD655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9060-8AB5-4353-9DCF-34965D79C26F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2A2281-17D2-480A-B7FF-2B49D3C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BEC8CA-B1AB-4D6B-8481-747F0592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CD41-186E-4447-9BCB-6CBACDBC76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70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D212F-C7E2-4DBB-A0ED-65C0167E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130E3A-2A7D-42EA-8927-0FA37F5D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50E62F-283A-432F-B84B-C5DFA7B8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9060-8AB5-4353-9DCF-34965D79C26F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31268F-0ACE-46BF-8CE0-3AB4B812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0FA40B-80DD-428C-9FCD-9EE0E3BC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CD41-186E-4447-9BCB-6CBACDBC76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80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EA31D-5E9E-43F7-9D01-7BF84A62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504668-89D3-4426-90C5-950D9BE3C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2B1B85-8A5E-4FC1-8719-F91CC5B8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9060-8AB5-4353-9DCF-34965D79C26F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9F4B4D-FEDD-4AAA-AEE2-5F34972A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717B77-5833-4185-8417-C974D851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CD41-186E-4447-9BCB-6CBACDBC76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7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EB2FC6-EBE8-4577-B578-811A3310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90F110-6676-40DB-AE35-E12327CC7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053F39-DCA5-4CC6-9A89-BCC9AAABC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C69B75-C6BB-4FA2-8836-582269CE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9060-8AB5-4353-9DCF-34965D79C26F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0DAD99-F515-4BA3-91DE-3A612F43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DF50BA-4F46-4F18-818F-C1BC09A9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CD41-186E-4447-9BCB-6CBACDBC76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17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D5D2F1-E34C-4AD0-B4AA-A40C34E6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4CC21F-0214-42FF-8385-FB15AC9E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3B8FFA-927B-43DC-B435-A8F770CF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5712AA-0C97-4030-A6EA-C3B3F3290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5C8D42C-8DB0-4655-9313-FF5367014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0F537F1-9534-465B-92A0-2DCB492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9060-8AB5-4353-9DCF-34965D79C26F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4E6A748-D192-4745-A3B4-DBC14202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E3469B9-F7A3-4652-A582-5143DB0E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CD41-186E-4447-9BCB-6CBACDBC76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63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A4D27-F80A-4454-843D-F5C0E28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91AB132-CB41-4201-8B29-D714E6E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9060-8AB5-4353-9DCF-34965D79C26F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1901E0-8EE5-4A6E-9855-981AAD22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9C43F9-9276-46C7-BCC0-50646D2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CD41-186E-4447-9BCB-6CBACDBC76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40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ECBF66-9371-4EDF-B27E-7DE7673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9060-8AB5-4353-9DCF-34965D79C26F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A5F9D8-692C-4F03-8D62-41A2693D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26A020-0E5F-4D05-A97B-4F61B00C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CD41-186E-4447-9BCB-6CBACDBC76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93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D2E8B-E343-4AD6-BCE3-66258D9A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1B3C4D-0D00-4C50-ACF3-264258187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05B992-BD44-4AFA-812D-34ABFA7CF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62012F-71A0-4E75-8269-45D68771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9060-8AB5-4353-9DCF-34965D79C26F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DF6FBD-F024-4F8E-A5B1-986DB137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43CBFD-C68C-471C-BB7F-28D2F643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CD41-186E-4447-9BCB-6CBACDBC76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7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E071C2-271A-46A2-8760-0DF9A388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24C4E45-75AF-466E-8431-153D727D0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EF81B7-BCDF-409D-9798-E490C102F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AF8254-7A5E-472F-B2F8-A161D186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9060-8AB5-4353-9DCF-34965D79C26F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846B7C-FA73-490B-A89B-AF979A3D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FF8E08-A62E-4A9D-B293-89063BB9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CD41-186E-4447-9BCB-6CBACDBC76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76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6A37019-E9B1-4D38-8467-83E54F04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4EFAF3-26F2-44D4-8B98-A047B7038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2F0270-242E-4FB8-A4A5-F33A78F0B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9060-8AB5-4353-9DCF-34965D79C26F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E53C09-89F9-4489-8CB4-FF5D42C77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00D624-386C-4720-B695-434DD1E91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CCD41-186E-4447-9BCB-6CBACDBC76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6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F6D52-0284-4591-9942-8059BA40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Le </a:t>
            </a:r>
            <a:r>
              <a:rPr lang="it-IT" sz="4800" dirty="0" err="1"/>
              <a:t>sottoreti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EEA5AD-A6BF-469B-AB3E-3DC92F35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Come ogni rete di computer, Internet è una connessione di molti sistemi che comunicano tra di loro. Da tempo è diventato indispensabile suddividere la rete in diverse </a:t>
            </a:r>
            <a:r>
              <a:rPr lang="it-IT" dirty="0" err="1"/>
              <a:t>sottoreti</a:t>
            </a:r>
            <a:r>
              <a:rPr lang="it-IT" dirty="0"/>
              <a:t>, data la sua crescente vastità. 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Per inviare un pacchetto in una rete, il mittente deve conoscere l’</a:t>
            </a:r>
            <a:r>
              <a:rPr lang="it-IT" b="1" dirty="0"/>
              <a:t>indirizzo IP </a:t>
            </a:r>
            <a:r>
              <a:rPr lang="it-IT" dirty="0"/>
              <a:t>del destinatario.</a:t>
            </a:r>
          </a:p>
        </p:txBody>
      </p:sp>
    </p:spTree>
    <p:extLst>
      <p:ext uri="{BB962C8B-B14F-4D97-AF65-F5344CB8AC3E}">
        <p14:creationId xmlns:p14="http://schemas.microsoft.com/office/powerpoint/2010/main" val="25234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C6D56C-5883-43DF-97C8-6D087E9A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2. Scrivere l’indirizzo IP in formato binario: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 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  192.168.1.0= </a:t>
            </a:r>
            <a:r>
              <a:rPr lang="it-IT" b="1" dirty="0">
                <a:solidFill>
                  <a:schemeClr val="accent1"/>
                </a:solidFill>
              </a:rPr>
              <a:t>11000000. 10101000. 00000001</a:t>
            </a:r>
            <a:r>
              <a:rPr lang="it-IT" b="1" dirty="0"/>
              <a:t>. </a:t>
            </a:r>
            <a:r>
              <a:rPr lang="it-IT" b="1" dirty="0">
                <a:solidFill>
                  <a:schemeClr val="accent6"/>
                </a:solidFill>
              </a:rPr>
              <a:t>00000000</a:t>
            </a:r>
            <a:endParaRPr lang="it-IT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Gli ottetti in </a:t>
            </a:r>
            <a:r>
              <a:rPr lang="it-IT" dirty="0">
                <a:solidFill>
                  <a:schemeClr val="accent1"/>
                </a:solidFill>
              </a:rPr>
              <a:t>blu </a:t>
            </a:r>
            <a:r>
              <a:rPr lang="it-IT" dirty="0"/>
              <a:t>sono dedicati alla </a:t>
            </a:r>
            <a:r>
              <a:rPr lang="it-IT" dirty="0" err="1"/>
              <a:t>NetID</a:t>
            </a:r>
            <a:r>
              <a:rPr lang="it-IT" dirty="0"/>
              <a:t>, l’ottetto in </a:t>
            </a:r>
            <a:r>
              <a:rPr lang="it-IT" dirty="0">
                <a:solidFill>
                  <a:schemeClr val="accent6"/>
                </a:solidFill>
              </a:rPr>
              <a:t>verde</a:t>
            </a:r>
            <a:r>
              <a:rPr lang="it-IT" dirty="0"/>
              <a:t> alla </a:t>
            </a:r>
            <a:r>
              <a:rPr lang="it-IT" dirty="0" err="1"/>
              <a:t>HostID</a:t>
            </a:r>
            <a:endParaRPr lang="it-IT" dirty="0">
              <a:solidFill>
                <a:schemeClr val="accent1"/>
              </a:solidFill>
            </a:endParaRPr>
          </a:p>
        </p:txBody>
      </p:sp>
      <p:pic>
        <p:nvPicPr>
          <p:cNvPr id="4" name="Picture 2" descr="ip">
            <a:extLst>
              <a:ext uri="{FF2B5EF4-FFF2-40B4-BE49-F238E27FC236}">
                <a16:creationId xmlns:a16="http://schemas.microsoft.com/office/drawing/2014/main" id="{E05E4738-D222-48D4-AEF2-702F80ED8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01"/>
          <a:stretch/>
        </p:blipFill>
        <p:spPr bwMode="auto">
          <a:xfrm>
            <a:off x="1791534" y="2643834"/>
            <a:ext cx="7534275" cy="89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19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B2609A-ADDF-40C5-9615-475B92F95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58"/>
            <a:ext cx="10515600" cy="5875305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          192.168.1.0= </a:t>
            </a:r>
            <a:r>
              <a:rPr lang="it-IT" b="1" dirty="0">
                <a:solidFill>
                  <a:schemeClr val="accent1"/>
                </a:solidFill>
              </a:rPr>
              <a:t>11000000. 10101000. 00000001</a:t>
            </a:r>
            <a:r>
              <a:rPr lang="it-IT" b="1" dirty="0"/>
              <a:t>. </a:t>
            </a:r>
            <a:r>
              <a:rPr lang="it-IT" b="1" dirty="0">
                <a:solidFill>
                  <a:schemeClr val="accent6"/>
                </a:solidFill>
              </a:rPr>
              <a:t>00000000</a:t>
            </a:r>
            <a:endParaRPr lang="it-IT" dirty="0"/>
          </a:p>
          <a:p>
            <a:endParaRPr lang="it-IT" dirty="0"/>
          </a:p>
          <a:p>
            <a:r>
              <a:rPr lang="it-IT" dirty="0"/>
              <a:t>Da quest’ultimo dovremo prendere alcuni bit in prestito da dedicare alla network. Se vogliamo suddividere la nostra rete in 3 </a:t>
            </a:r>
            <a:r>
              <a:rPr lang="it-IT" dirty="0" err="1"/>
              <a:t>sottoreti</a:t>
            </a:r>
            <a:r>
              <a:rPr lang="it-IT" dirty="0"/>
              <a:t>, con 2 bit riusciamo a soddisfare la richiesta in quanto possiamo avere un massimo di 4 </a:t>
            </a:r>
            <a:r>
              <a:rPr lang="it-IT" dirty="0" err="1"/>
              <a:t>sottoreti</a:t>
            </a:r>
            <a:r>
              <a:rPr lang="it-IT" dirty="0"/>
              <a:t>. (2^n=numero </a:t>
            </a:r>
            <a:r>
              <a:rPr lang="it-IT" dirty="0" err="1"/>
              <a:t>sottoreti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                                        </a:t>
            </a:r>
            <a:r>
              <a:rPr lang="it-IT" sz="1800" b="1" dirty="0"/>
              <a:t>numero bit presi in «prestito»</a:t>
            </a:r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ATTENZIONE</a:t>
            </a:r>
            <a:r>
              <a:rPr lang="it-IT" dirty="0"/>
              <a:t>: I bit che prenderemo in prestito per la parte network saranno quelli che hanno maggior peso, ovvero quelli da sinistra!!</a:t>
            </a:r>
          </a:p>
        </p:txBody>
      </p:sp>
      <p:pic>
        <p:nvPicPr>
          <p:cNvPr id="4" name="Picture 2" descr="ip">
            <a:extLst>
              <a:ext uri="{FF2B5EF4-FFF2-40B4-BE49-F238E27FC236}">
                <a16:creationId xmlns:a16="http://schemas.microsoft.com/office/drawing/2014/main" id="{601640E3-EE5A-4B27-8530-EBCE7A06B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01"/>
          <a:stretch/>
        </p:blipFill>
        <p:spPr bwMode="auto">
          <a:xfrm>
            <a:off x="2074338" y="890448"/>
            <a:ext cx="7534275" cy="89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649CD48-B80F-4976-B88F-F583A2170621}"/>
              </a:ext>
            </a:extLst>
          </p:cNvPr>
          <p:cNvCxnSpPr>
            <a:cxnSpLocks/>
          </p:cNvCxnSpPr>
          <p:nvPr/>
        </p:nvCxnSpPr>
        <p:spPr>
          <a:xfrm flipV="1">
            <a:off x="5118755" y="4440025"/>
            <a:ext cx="0" cy="23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89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2D9FA5-4170-45DB-97ED-F6C01935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 192.168.1.0= </a:t>
            </a:r>
            <a:r>
              <a:rPr lang="it-IT" b="1" dirty="0">
                <a:solidFill>
                  <a:schemeClr val="accent1"/>
                </a:solidFill>
              </a:rPr>
              <a:t>11000000. 10101000. 00000001</a:t>
            </a:r>
            <a:r>
              <a:rPr lang="it-IT" b="1" dirty="0"/>
              <a:t>. </a:t>
            </a:r>
            <a:r>
              <a:rPr lang="it-IT" b="1" dirty="0">
                <a:solidFill>
                  <a:srgbClr val="FF0000"/>
                </a:solidFill>
              </a:rPr>
              <a:t>00</a:t>
            </a:r>
            <a:r>
              <a:rPr lang="it-IT" b="1" dirty="0">
                <a:solidFill>
                  <a:schemeClr val="accent6"/>
                </a:solidFill>
              </a:rPr>
              <a:t>000000</a:t>
            </a:r>
          </a:p>
          <a:p>
            <a:endParaRPr lang="it-IT" b="1" dirty="0">
              <a:solidFill>
                <a:schemeClr val="accent6"/>
              </a:solidFill>
            </a:endParaRPr>
          </a:p>
          <a:p>
            <a:endParaRPr lang="it-IT" b="1" dirty="0">
              <a:solidFill>
                <a:schemeClr val="accent6"/>
              </a:solidFill>
            </a:endParaRPr>
          </a:p>
          <a:p>
            <a:r>
              <a:rPr lang="it-IT" dirty="0"/>
              <a:t>I bit in </a:t>
            </a:r>
            <a:r>
              <a:rPr lang="it-IT" dirty="0">
                <a:solidFill>
                  <a:srgbClr val="FF0000"/>
                </a:solidFill>
              </a:rPr>
              <a:t>rosso</a:t>
            </a:r>
            <a:r>
              <a:rPr lang="it-IT" dirty="0"/>
              <a:t> dell’</a:t>
            </a:r>
            <a:r>
              <a:rPr lang="it-IT" dirty="0" err="1">
                <a:solidFill>
                  <a:schemeClr val="accent6"/>
                </a:solidFill>
              </a:rPr>
              <a:t>hostID</a:t>
            </a:r>
            <a:r>
              <a:rPr lang="it-IT" dirty="0"/>
              <a:t> sono quelli che ho preso in prestito per creare la sottorete. E saranno la </a:t>
            </a:r>
            <a:r>
              <a:rPr lang="it-IT" dirty="0" err="1">
                <a:solidFill>
                  <a:srgbClr val="FF0000"/>
                </a:solidFill>
              </a:rPr>
              <a:t>SubnetID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Il numero di </a:t>
            </a:r>
            <a:r>
              <a:rPr lang="it-IT" dirty="0" err="1"/>
              <a:t>sottoreti</a:t>
            </a:r>
            <a:r>
              <a:rPr lang="it-IT" dirty="0"/>
              <a:t> che si possono creare sono:</a:t>
            </a:r>
          </a:p>
          <a:p>
            <a:r>
              <a:rPr lang="it-IT" dirty="0"/>
              <a:t>2^n= numero </a:t>
            </a:r>
            <a:r>
              <a:rPr lang="it-IT" dirty="0" err="1"/>
              <a:t>sottoreti</a:t>
            </a:r>
            <a:endParaRPr lang="it-IT" dirty="0"/>
          </a:p>
          <a:p>
            <a:r>
              <a:rPr lang="it-IT" dirty="0"/>
              <a:t>Dove n sono i numeri di bit presi in prestito dalla </a:t>
            </a:r>
            <a:r>
              <a:rPr lang="it-IT" dirty="0" err="1"/>
              <a:t>HostID</a:t>
            </a:r>
            <a:r>
              <a:rPr lang="it-IT" dirty="0"/>
              <a:t> per creare le </a:t>
            </a:r>
            <a:r>
              <a:rPr lang="it-IT" dirty="0" err="1"/>
              <a:t>sottoreti</a:t>
            </a:r>
            <a:r>
              <a:rPr lang="it-IT" dirty="0"/>
              <a:t> ( in questo caso n=2)</a:t>
            </a:r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4A958FA5-B739-4D2E-9960-9057E4EBDD1A}"/>
              </a:ext>
            </a:extLst>
          </p:cNvPr>
          <p:cNvSpPr/>
          <p:nvPr/>
        </p:nvSpPr>
        <p:spPr>
          <a:xfrm rot="16200000">
            <a:off x="5266859" y="-745136"/>
            <a:ext cx="596196" cy="4593997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C7A16611-F7BD-4F67-9694-50E2AD9A75F6}"/>
              </a:ext>
            </a:extLst>
          </p:cNvPr>
          <p:cNvSpPr/>
          <p:nvPr/>
        </p:nvSpPr>
        <p:spPr>
          <a:xfrm rot="16200000">
            <a:off x="8451130" y="813831"/>
            <a:ext cx="707010" cy="1451728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ED0F8F8F-59B6-48C0-B3E0-F63374FC59D2}"/>
              </a:ext>
            </a:extLst>
          </p:cNvPr>
          <p:cNvSpPr/>
          <p:nvPr/>
        </p:nvSpPr>
        <p:spPr>
          <a:xfrm rot="16200000">
            <a:off x="8135332" y="2253006"/>
            <a:ext cx="263950" cy="37707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21BBDB-22EB-49D4-8BEB-E8C45E89A054}"/>
              </a:ext>
            </a:extLst>
          </p:cNvPr>
          <p:cNvSpPr txBox="1"/>
          <p:nvPr/>
        </p:nvSpPr>
        <p:spPr>
          <a:xfrm>
            <a:off x="4920792" y="536411"/>
            <a:ext cx="195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chemeClr val="accent1"/>
                </a:solidFill>
              </a:rPr>
              <a:t>NetID</a:t>
            </a:r>
            <a:endParaRPr lang="it-IT" sz="3600" b="1" dirty="0">
              <a:solidFill>
                <a:schemeClr val="accent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D5086E-A359-465D-856D-C7ED9FDF2DDC}"/>
              </a:ext>
            </a:extLst>
          </p:cNvPr>
          <p:cNvSpPr txBox="1"/>
          <p:nvPr/>
        </p:nvSpPr>
        <p:spPr>
          <a:xfrm>
            <a:off x="8350616" y="566965"/>
            <a:ext cx="1334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>
                <a:solidFill>
                  <a:schemeClr val="accent6"/>
                </a:solidFill>
              </a:rPr>
              <a:t>HostID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4AB9F09-B1F2-4BAA-A64F-3D11D0782C19}"/>
              </a:ext>
            </a:extLst>
          </p:cNvPr>
          <p:cNvSpPr txBox="1"/>
          <p:nvPr/>
        </p:nvSpPr>
        <p:spPr>
          <a:xfrm>
            <a:off x="7488504" y="2596878"/>
            <a:ext cx="1602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>
                <a:solidFill>
                  <a:srgbClr val="FF0000"/>
                </a:solidFill>
              </a:rPr>
              <a:t>SubNetID</a:t>
            </a:r>
            <a:endParaRPr lang="it-IT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5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B710BF-01EC-404A-8492-4CB3D76B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it-IT" sz="3600" b="1" dirty="0"/>
            </a:br>
            <a:br>
              <a:rPr lang="it-IT" sz="3600" b="1" dirty="0"/>
            </a:br>
            <a:br>
              <a:rPr lang="it-IT" sz="3600" b="1" dirty="0"/>
            </a:br>
            <a:br>
              <a:rPr lang="it-IT" sz="3600" b="1" dirty="0"/>
            </a:br>
            <a:br>
              <a:rPr lang="it-IT" sz="3600" b="1" dirty="0"/>
            </a:br>
            <a:r>
              <a:rPr lang="it-IT" sz="3100" b="1" dirty="0">
                <a:latin typeface="+mn-lt"/>
                <a:ea typeface="+mn-ea"/>
                <a:cs typeface="+mn-cs"/>
              </a:rPr>
              <a:t>192.168.1.0=</a:t>
            </a:r>
            <a:r>
              <a:rPr lang="it-IT" sz="3600" b="1" dirty="0"/>
              <a:t> </a:t>
            </a:r>
            <a:r>
              <a:rPr lang="it-IT" sz="3600" b="1" dirty="0">
                <a:solidFill>
                  <a:schemeClr val="accent1"/>
                </a:solidFill>
              </a:rPr>
              <a:t>11000000. 10101000. 00000001</a:t>
            </a:r>
            <a:r>
              <a:rPr lang="it-IT" sz="3600" b="1" dirty="0"/>
              <a:t>.</a:t>
            </a:r>
            <a:r>
              <a:rPr lang="it-IT" sz="3600" b="1" dirty="0">
                <a:solidFill>
                  <a:srgbClr val="FF0000"/>
                </a:solidFill>
              </a:rPr>
              <a:t>00</a:t>
            </a:r>
            <a:r>
              <a:rPr lang="it-IT" sz="3600" b="1" dirty="0">
                <a:solidFill>
                  <a:schemeClr val="accent6"/>
                </a:solidFill>
              </a:rPr>
              <a:t>000000</a:t>
            </a:r>
            <a:br>
              <a:rPr lang="it-IT" b="1" dirty="0">
                <a:solidFill>
                  <a:schemeClr val="accent6"/>
                </a:solidFill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032917-5615-412C-AFD6-5C0D6B5F0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52" y="1777402"/>
            <a:ext cx="10515600" cy="4351338"/>
          </a:xfrm>
        </p:spPr>
        <p:txBody>
          <a:bodyPr>
            <a:normAutofit fontScale="92500"/>
          </a:bodyPr>
          <a:lstStyle/>
          <a:p>
            <a:endParaRPr lang="it-IT" sz="3000" b="1" dirty="0">
              <a:solidFill>
                <a:schemeClr val="accent1"/>
              </a:solidFill>
            </a:endParaRP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Adesso con i bit che sono rimasti per gli </a:t>
            </a:r>
            <a:r>
              <a:rPr lang="it-IT" dirty="0" err="1"/>
              <a:t>host</a:t>
            </a:r>
            <a:r>
              <a:rPr lang="it-IT" dirty="0"/>
              <a:t> (quelli in </a:t>
            </a:r>
            <a:r>
              <a:rPr lang="it-IT" dirty="0">
                <a:solidFill>
                  <a:schemeClr val="accent6"/>
                </a:solidFill>
              </a:rPr>
              <a:t>verde</a:t>
            </a:r>
            <a:r>
              <a:rPr lang="it-IT" dirty="0"/>
              <a:t>) calcoliamo il numero di </a:t>
            </a:r>
            <a:r>
              <a:rPr lang="it-IT" dirty="0" err="1"/>
              <a:t>host</a:t>
            </a:r>
            <a:r>
              <a:rPr lang="it-IT" dirty="0"/>
              <a:t> possibile per ogni sottorete con la formula </a:t>
            </a:r>
          </a:p>
          <a:p>
            <a:pPr marL="0" indent="0">
              <a:buNone/>
            </a:pPr>
            <a:r>
              <a:rPr lang="it-IT" sz="3900" b="1" i="1" dirty="0"/>
              <a:t>  2</a:t>
            </a:r>
            <a:r>
              <a:rPr lang="it-IT" sz="3900" b="1" i="1" baseline="30000" dirty="0"/>
              <a:t>bit </a:t>
            </a:r>
            <a:r>
              <a:rPr lang="it-IT" sz="3900" b="1" i="1" baseline="30000" dirty="0" err="1"/>
              <a:t>host</a:t>
            </a:r>
            <a:r>
              <a:rPr lang="it-IT" sz="3900" b="1" i="1" dirty="0"/>
              <a:t>– 2</a:t>
            </a:r>
          </a:p>
          <a:p>
            <a:pPr marL="0" indent="0">
              <a:buNone/>
            </a:pPr>
            <a:r>
              <a:rPr lang="it-IT" i="1" dirty="0"/>
              <a:t> </a:t>
            </a:r>
            <a:r>
              <a:rPr lang="it-IT" dirty="0"/>
              <a:t>quindi nel nostro caso: 2^6-2=62 </a:t>
            </a:r>
            <a:r>
              <a:rPr lang="it-IT" sz="2600" dirty="0"/>
              <a:t>numero di Host possibile per ogni sottorete</a:t>
            </a:r>
          </a:p>
          <a:p>
            <a:pPr marL="0" indent="0">
              <a:buNone/>
            </a:pPr>
            <a:r>
              <a:rPr lang="it-IT" dirty="0"/>
              <a:t> Vi ricordo che bisogna sottrarre 2 perché è il numero di indirizzi cosiddetti     </a:t>
            </a:r>
            <a:r>
              <a:rPr lang="it-IT" i="1" dirty="0"/>
              <a:t>speciali.</a:t>
            </a:r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016E51AC-18CB-411F-8071-A41F26408779}"/>
              </a:ext>
            </a:extLst>
          </p:cNvPr>
          <p:cNvSpPr/>
          <p:nvPr/>
        </p:nvSpPr>
        <p:spPr>
          <a:xfrm rot="16200000">
            <a:off x="5216582" y="-1248218"/>
            <a:ext cx="596196" cy="520359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3463E859-620F-46B3-9C2A-BBFF2C734804}"/>
              </a:ext>
            </a:extLst>
          </p:cNvPr>
          <p:cNvSpPr/>
          <p:nvPr/>
        </p:nvSpPr>
        <p:spPr>
          <a:xfrm rot="16200000">
            <a:off x="8697328" y="583876"/>
            <a:ext cx="707010" cy="1539407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D397FCAC-D1F6-4DA8-84EE-6C34DEBA25C1}"/>
              </a:ext>
            </a:extLst>
          </p:cNvPr>
          <p:cNvSpPr/>
          <p:nvPr/>
        </p:nvSpPr>
        <p:spPr>
          <a:xfrm rot="16200000">
            <a:off x="8337688" y="2005126"/>
            <a:ext cx="263950" cy="37707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BEECA4-CACC-40C5-854F-DD36E9FA9F7B}"/>
              </a:ext>
            </a:extLst>
          </p:cNvPr>
          <p:cNvSpPr txBox="1"/>
          <p:nvPr/>
        </p:nvSpPr>
        <p:spPr>
          <a:xfrm>
            <a:off x="4875229" y="322436"/>
            <a:ext cx="195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chemeClr val="accent1"/>
                </a:solidFill>
              </a:rPr>
              <a:t>NetID</a:t>
            </a:r>
            <a:endParaRPr lang="it-IT" sz="3600" b="1" dirty="0">
              <a:solidFill>
                <a:schemeClr val="accent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7DFB4DA-4777-4225-9C8A-1805B7DE62A7}"/>
              </a:ext>
            </a:extLst>
          </p:cNvPr>
          <p:cNvSpPr txBox="1"/>
          <p:nvPr/>
        </p:nvSpPr>
        <p:spPr>
          <a:xfrm>
            <a:off x="8572261" y="470706"/>
            <a:ext cx="1334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>
                <a:solidFill>
                  <a:schemeClr val="accent6"/>
                </a:solidFill>
              </a:rPr>
              <a:t>HostID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592315E-B25F-45E7-A67D-E424CF586B12}"/>
              </a:ext>
            </a:extLst>
          </p:cNvPr>
          <p:cNvSpPr txBox="1"/>
          <p:nvPr/>
        </p:nvSpPr>
        <p:spPr>
          <a:xfrm>
            <a:off x="7662308" y="2325637"/>
            <a:ext cx="1602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>
                <a:solidFill>
                  <a:srgbClr val="FF0000"/>
                </a:solidFill>
              </a:rPr>
              <a:t>SubNetID</a:t>
            </a:r>
            <a:endParaRPr lang="it-IT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00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37CD3-12BA-448F-8DA7-326994BE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9BFF61D-4BD8-455B-9151-FA06AC8C1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79" t="19469" r="12427" b="58678"/>
          <a:stretch/>
        </p:blipFill>
        <p:spPr>
          <a:xfrm>
            <a:off x="973394" y="1310326"/>
            <a:ext cx="10380406" cy="21186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A9641D-E3D8-41E0-B76A-E8F69F14E1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70" t="24652" r="20129" b="66444"/>
          <a:stretch/>
        </p:blipFill>
        <p:spPr>
          <a:xfrm>
            <a:off x="1217629" y="3209261"/>
            <a:ext cx="9756742" cy="90156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2EF44CB-5E42-4F82-B957-14A4A9C38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70" t="42996" r="20129" b="31134"/>
          <a:stretch/>
        </p:blipFill>
        <p:spPr>
          <a:xfrm>
            <a:off x="1348676" y="4015819"/>
            <a:ext cx="8418647" cy="226024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129BD450-7EBD-4C4D-B66F-D4304406155D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8093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B9B5A-30C0-4F77-94A9-6EB6E8CE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sottorete con Cisco Packet </a:t>
            </a:r>
            <a:r>
              <a:rPr lang="it-IT" dirty="0" err="1"/>
              <a:t>Tracer</a:t>
            </a:r>
            <a:r>
              <a:rPr lang="it-IT" dirty="0"/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DC3C0F-B583-4D62-851F-0D903EB02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2" t="44886" r="29948" b="8893"/>
          <a:stretch/>
        </p:blipFill>
        <p:spPr>
          <a:xfrm>
            <a:off x="1084082" y="1461156"/>
            <a:ext cx="11093370" cy="471580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62D76C-C0A3-43E1-ABF4-7DBA89DC5C7B}"/>
              </a:ext>
            </a:extLst>
          </p:cNvPr>
          <p:cNvSpPr txBox="1"/>
          <p:nvPr/>
        </p:nvSpPr>
        <p:spPr>
          <a:xfrm>
            <a:off x="2139883" y="5571241"/>
            <a:ext cx="221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1° sottorete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760ACE-8283-48A4-9AFE-BE71E70CC250}"/>
              </a:ext>
            </a:extLst>
          </p:cNvPr>
          <p:cNvSpPr txBox="1"/>
          <p:nvPr/>
        </p:nvSpPr>
        <p:spPr>
          <a:xfrm>
            <a:off x="8139286" y="5571241"/>
            <a:ext cx="1912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2° sottorete</a:t>
            </a:r>
          </a:p>
        </p:txBody>
      </p:sp>
    </p:spTree>
    <p:extLst>
      <p:ext uri="{BB962C8B-B14F-4D97-AF65-F5344CB8AC3E}">
        <p14:creationId xmlns:p14="http://schemas.microsoft.com/office/powerpoint/2010/main" val="71262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ADBAF6-AAD6-45EF-9E95-8764EA1DA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Nell’indirizzo IP si nascondono il </a:t>
            </a:r>
            <a:r>
              <a:rPr lang="it-IT" dirty="0" err="1"/>
              <a:t>netID</a:t>
            </a:r>
            <a:r>
              <a:rPr lang="it-IT" dirty="0"/>
              <a:t> e </a:t>
            </a:r>
            <a:r>
              <a:rPr lang="it-IT" dirty="0" err="1"/>
              <a:t>l’host</a:t>
            </a:r>
            <a:r>
              <a:rPr lang="it-IT" dirty="0"/>
              <a:t> ID (rispettivamente l’ID di rete e l’ID </a:t>
            </a:r>
            <a:r>
              <a:rPr lang="it-IT" dirty="0" err="1"/>
              <a:t>dell’host</a:t>
            </a:r>
            <a:r>
              <a:rPr lang="it-IT" dirty="0"/>
              <a:t>);  così viene identificata la relativa rete e </a:t>
            </a:r>
            <a:r>
              <a:rPr lang="it-IT" dirty="0" err="1"/>
              <a:t>l’host</a:t>
            </a:r>
            <a:r>
              <a:rPr lang="it-IT" dirty="0"/>
              <a:t> presente in questa stessa rete, ad esempio un PC o una stampante di rete. 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Disponendo di queste informazioni, i router sono in grado di inoltrare i pacchetti ai giusti destinatari.</a:t>
            </a:r>
          </a:p>
        </p:txBody>
      </p:sp>
    </p:spTree>
    <p:extLst>
      <p:ext uri="{BB962C8B-B14F-4D97-AF65-F5344CB8AC3E}">
        <p14:creationId xmlns:p14="http://schemas.microsoft.com/office/powerpoint/2010/main" val="343400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EBB5A-19F0-4DB8-8A5E-0EAE6476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I computer comprendono solo sequenze di zero e uno, lavorano quindi in un sistema di calcolo binario.</a:t>
            </a:r>
            <a:br>
              <a:rPr lang="it-IT" sz="3600" dirty="0"/>
            </a:b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4EE85A-9DC6-4098-914C-0267C195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Dunque l’indirizzo IP </a:t>
            </a:r>
            <a:r>
              <a:rPr lang="it-IT" i="1" dirty="0"/>
              <a:t>192.168.88.3 viene rappresentato come segue: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C2E658-67E7-47FC-BDD1-4B2D2F4D2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0" t="40069" r="35902" b="32016"/>
          <a:stretch/>
        </p:blipFill>
        <p:spPr>
          <a:xfrm>
            <a:off x="688156" y="2582945"/>
            <a:ext cx="10258176" cy="27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8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24A3E-DFD3-4DF4-A0A1-A23304BF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cos’è il </a:t>
            </a:r>
            <a:r>
              <a:rPr lang="it-IT" dirty="0" err="1"/>
              <a:t>subnetting</a:t>
            </a:r>
            <a:r>
              <a:rPr lang="it-IT" dirty="0"/>
              <a:t>?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9C4CD4-573A-476C-B2A2-B1977490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 il </a:t>
            </a:r>
            <a:r>
              <a:rPr lang="it-IT" dirty="0" err="1"/>
              <a:t>subnetting</a:t>
            </a:r>
            <a:r>
              <a:rPr lang="it-IT" dirty="0"/>
              <a:t> si intende una </a:t>
            </a:r>
            <a:r>
              <a:rPr lang="it-IT" b="1" dirty="0"/>
              <a:t>suddivisione di una rete in più parti di rete</a:t>
            </a:r>
            <a:r>
              <a:rPr lang="it-IT" dirty="0"/>
              <a:t>. Ad esempio il </a:t>
            </a:r>
            <a:r>
              <a:rPr lang="it-IT" dirty="0" err="1"/>
              <a:t>subnetting</a:t>
            </a:r>
            <a:r>
              <a:rPr lang="it-IT" dirty="0"/>
              <a:t> consente agli amministratori di rete di dividere la propria rete aziendale in </a:t>
            </a:r>
            <a:r>
              <a:rPr lang="it-IT" dirty="0" err="1"/>
              <a:t>sottoreti</a:t>
            </a:r>
            <a:r>
              <a:rPr lang="it-IT" dirty="0"/>
              <a:t>, senza renderle disponibili su Internet. Questo significa che il router, che collega la rete a Internet, continua a essere indicato come indirizzo semplice. Ma dietro a questo possono nascondersi molti </a:t>
            </a:r>
            <a:r>
              <a:rPr lang="it-IT" dirty="0" err="1"/>
              <a:t>host</a:t>
            </a:r>
            <a:r>
              <a:rPr lang="it-IT" dirty="0"/>
              <a:t>.  Tramite le </a:t>
            </a:r>
            <a:r>
              <a:rPr lang="it-IT" dirty="0" err="1"/>
              <a:t>sottoreti</a:t>
            </a:r>
            <a:r>
              <a:rPr lang="it-IT" dirty="0"/>
              <a:t> i pacchetti vengono inviati dal router in modo molto più mirato al destinatario. Se il mittente e il destinatario si trovano nella stessa sottorete, le </a:t>
            </a:r>
            <a:r>
              <a:rPr lang="it-IT" b="1" dirty="0"/>
              <a:t>informazioni possono essere consegnate direttamente </a:t>
            </a:r>
            <a:r>
              <a:rPr lang="it-IT" dirty="0"/>
              <a:t>e non devono essere inoltrate.</a:t>
            </a:r>
          </a:p>
        </p:txBody>
      </p:sp>
    </p:spTree>
    <p:extLst>
      <p:ext uri="{BB962C8B-B14F-4D97-AF65-F5344CB8AC3E}">
        <p14:creationId xmlns:p14="http://schemas.microsoft.com/office/powerpoint/2010/main" val="412893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C56D66-846E-47A4-AA89-E7726944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3600" dirty="0"/>
              <a:t>Gli indirizzi IP si suddividono in cinque classi: </a:t>
            </a:r>
            <a:r>
              <a:rPr lang="it-IT" sz="3600" b="1" dirty="0"/>
              <a:t>A, B, C, D ed 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4FAC7F-69D7-427A-BD5A-B0360A51B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La classe determina quanti indirizzi di rete sono disponibili e quanti </a:t>
            </a:r>
            <a:r>
              <a:rPr lang="it-IT" dirty="0" err="1"/>
              <a:t>host</a:t>
            </a:r>
            <a:r>
              <a:rPr lang="it-IT" dirty="0"/>
              <a:t> ci sono nelle rispettive reti. Nella </a:t>
            </a:r>
            <a:r>
              <a:rPr lang="it-IT" b="1" dirty="0"/>
              <a:t>classe A </a:t>
            </a:r>
            <a:r>
              <a:rPr lang="it-IT" dirty="0"/>
              <a:t>per l’indirizzo di rete è destinato solo il primo blocco di numeri (a volte chiamato anche ottetto perché un blocco è composto da 8 bit), mentre i tre rimanenti sono a disposizione per gli </a:t>
            </a:r>
            <a:r>
              <a:rPr lang="it-IT" dirty="0" err="1"/>
              <a:t>host</a:t>
            </a:r>
            <a:r>
              <a:rPr lang="it-IT" dirty="0"/>
              <a:t> ID. Nella </a:t>
            </a:r>
            <a:r>
              <a:rPr lang="it-IT" b="1" dirty="0"/>
              <a:t>classe B </a:t>
            </a:r>
            <a:r>
              <a:rPr lang="it-IT" dirty="0"/>
              <a:t>sono disponibili per i net ID i primi due blocchi, quindi più reti, meno </a:t>
            </a:r>
            <a:r>
              <a:rPr lang="it-IT" dirty="0" err="1"/>
              <a:t>host</a:t>
            </a:r>
            <a:r>
              <a:rPr lang="it-IT" dirty="0"/>
              <a:t>. Nella </a:t>
            </a:r>
            <a:r>
              <a:rPr lang="it-IT" b="1" dirty="0"/>
              <a:t>classe C</a:t>
            </a:r>
            <a:r>
              <a:rPr lang="it-IT" dirty="0"/>
              <a:t> rimane solo l’ultimo ottetto per gli indirizzi </a:t>
            </a:r>
            <a:r>
              <a:rPr lang="it-IT" dirty="0" err="1"/>
              <a:t>host</a:t>
            </a:r>
            <a:r>
              <a:rPr lang="it-IT" dirty="0"/>
              <a:t>. Gli spazi di indirizzamento delle </a:t>
            </a:r>
            <a:r>
              <a:rPr lang="it-IT" b="1" dirty="0"/>
              <a:t>classi D </a:t>
            </a:r>
            <a:r>
              <a:rPr lang="it-IT" dirty="0"/>
              <a:t>ed</a:t>
            </a:r>
            <a:r>
              <a:rPr lang="it-IT" b="1" dirty="0"/>
              <a:t> E </a:t>
            </a:r>
            <a:r>
              <a:rPr lang="it-IT" dirty="0"/>
              <a:t>sono occupati e non vengono quindi assegnati.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BE6B88A-3F68-42D0-B405-693A691CE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2" t="31890" r="33737" b="51065"/>
          <a:stretch/>
        </p:blipFill>
        <p:spPr>
          <a:xfrm>
            <a:off x="502522" y="1071865"/>
            <a:ext cx="11186956" cy="17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4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4331B5-7BD5-4E42-8246-4A01F99F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 il </a:t>
            </a:r>
            <a:r>
              <a:rPr lang="it-IT" dirty="0" err="1"/>
              <a:t>subnetting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E67FA6-D725-48E9-A6FA-FB7A9749B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 </a:t>
            </a:r>
            <a:r>
              <a:rPr lang="it-IT" dirty="0" err="1"/>
              <a:t>subnetting</a:t>
            </a:r>
            <a:r>
              <a:rPr lang="it-IT" dirty="0"/>
              <a:t> vengono “prestati” i bit </a:t>
            </a:r>
            <a:r>
              <a:rPr lang="it-IT" dirty="0" err="1"/>
              <a:t>dell’host</a:t>
            </a:r>
            <a:r>
              <a:rPr lang="it-IT" dirty="0"/>
              <a:t> ID per generare così una sottorete. Se prendete in prestito un solo bit avete la possibilità di generare proprio due </a:t>
            </a:r>
            <a:r>
              <a:rPr lang="it-IT" dirty="0" err="1"/>
              <a:t>sottoreti</a:t>
            </a:r>
            <a:r>
              <a:rPr lang="it-IT" dirty="0"/>
              <a:t> perché vengono presi in considerazione solo 0 o 1. Per creare altre </a:t>
            </a:r>
            <a:r>
              <a:rPr lang="it-IT" dirty="0" err="1"/>
              <a:t>sottoreti</a:t>
            </a:r>
            <a:r>
              <a:rPr lang="it-IT" dirty="0"/>
              <a:t> devono quindi essere attivati più bit ma così facendo rimangono meno posti per gli indirizzi IP. Gli indirizzi IP in una sottorete e quelli che non sono divisi in nessuna sottorete si presentano allo stesso modo. Persino un computer non è in grado di vedere alcuna differenza. Perciò vengono create le cosiddette </a:t>
            </a:r>
            <a:r>
              <a:rPr lang="it-IT" b="1" dirty="0"/>
              <a:t>maschere di sottorete (</a:t>
            </a:r>
            <a:r>
              <a:rPr lang="it-IT" b="1" dirty="0" err="1"/>
              <a:t>Subnet</a:t>
            </a:r>
            <a:r>
              <a:rPr lang="it-IT" b="1" dirty="0"/>
              <a:t> </a:t>
            </a:r>
            <a:r>
              <a:rPr lang="it-IT" b="1" dirty="0" err="1"/>
              <a:t>Mask</a:t>
            </a:r>
            <a:r>
              <a:rPr lang="it-IT" b="1" dirty="0"/>
              <a:t>)</a:t>
            </a:r>
            <a:r>
              <a:rPr lang="it-IT" dirty="0"/>
              <a:t>. Se i pacchetti vengono inviati da Internet nella propria rete, il router decide in quale sottorete distribuire i dati in base a questa maschera.</a:t>
            </a:r>
          </a:p>
        </p:txBody>
      </p:sp>
    </p:spTree>
    <p:extLst>
      <p:ext uri="{BB962C8B-B14F-4D97-AF65-F5344CB8AC3E}">
        <p14:creationId xmlns:p14="http://schemas.microsoft.com/office/powerpoint/2010/main" val="324481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7AD2C9-C032-48DB-889D-4729F88FB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785"/>
            <a:ext cx="10515600" cy="4351338"/>
          </a:xfrm>
        </p:spPr>
        <p:txBody>
          <a:bodyPr/>
          <a:lstStyle/>
          <a:p>
            <a:r>
              <a:rPr lang="it-IT" dirty="0"/>
              <a:t>Fate però attenzione al fatto che potete generare le </a:t>
            </a:r>
            <a:r>
              <a:rPr lang="it-IT" dirty="0" err="1"/>
              <a:t>sottoreti</a:t>
            </a:r>
            <a:r>
              <a:rPr lang="it-IT" dirty="0"/>
              <a:t> solo se </a:t>
            </a:r>
            <a:r>
              <a:rPr lang="it-IT" b="1" dirty="0"/>
              <a:t>prestate i bit della parte </a:t>
            </a:r>
            <a:r>
              <a:rPr lang="it-IT" b="1" dirty="0" err="1"/>
              <a:t>host</a:t>
            </a:r>
            <a:r>
              <a:rPr lang="it-IT" b="1" dirty="0"/>
              <a:t> uno dietro l’altro da sinistra a destra</a:t>
            </a:r>
            <a:r>
              <a:rPr lang="it-IT" dirty="0"/>
              <a:t>. </a:t>
            </a:r>
          </a:p>
        </p:txBody>
      </p:sp>
      <p:pic>
        <p:nvPicPr>
          <p:cNvPr id="4" name="Picture 2" descr="indirizzo IP">
            <a:extLst>
              <a:ext uri="{FF2B5EF4-FFF2-40B4-BE49-F238E27FC236}">
                <a16:creationId xmlns:a16="http://schemas.microsoft.com/office/drawing/2014/main" id="{08B43BDB-71FF-4481-B5FB-E7A1350D6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30" y="2880469"/>
            <a:ext cx="8305212" cy="14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DIRIZZO IP">
            <a:extLst>
              <a:ext uri="{FF2B5EF4-FFF2-40B4-BE49-F238E27FC236}">
                <a16:creationId xmlns:a16="http://schemas.microsoft.com/office/drawing/2014/main" id="{F1E9F4CA-A215-4B22-9666-E566B4C52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130" y="4712189"/>
            <a:ext cx="8532583" cy="141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2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123DA-6874-4B66-85FE-30A1768E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il </a:t>
            </a:r>
            <a:r>
              <a:rPr lang="it-IT" dirty="0" err="1"/>
              <a:t>subnetting</a:t>
            </a:r>
            <a:r>
              <a:rPr lang="it-IT" dirty="0"/>
              <a:t> è così importante?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A3AC55-1DF8-4C79-BDD9-F6E4D7C9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/>
              <a:t>Ampliamento dello spazio di indirizzamento</a:t>
            </a:r>
            <a:r>
              <a:rPr lang="it-IT" dirty="0"/>
              <a:t> all’interno di una rete: tramite il </a:t>
            </a:r>
            <a:r>
              <a:rPr lang="it-IT" dirty="0" err="1"/>
              <a:t>subnetting</a:t>
            </a:r>
            <a:r>
              <a:rPr lang="it-IT" dirty="0"/>
              <a:t> l’amministratore di rete può decidere da solo quanto diventano grandi le sue reti.</a:t>
            </a:r>
          </a:p>
          <a:p>
            <a:r>
              <a:rPr lang="it-IT" b="1" dirty="0"/>
              <a:t>Connessione veloce</a:t>
            </a:r>
            <a:r>
              <a:rPr lang="it-IT" dirty="0"/>
              <a:t> tra gli </a:t>
            </a:r>
            <a:r>
              <a:rPr lang="it-IT" dirty="0" err="1"/>
              <a:t>host</a:t>
            </a:r>
            <a:r>
              <a:rPr lang="it-IT" dirty="0"/>
              <a:t> di una sottorete: i pacchetti giungono direttamente dal mittente al destinatario e non vengono indirizzati dal router tramite la rete completa.</a:t>
            </a:r>
          </a:p>
          <a:p>
            <a:r>
              <a:rPr lang="it-IT" b="1" dirty="0"/>
              <a:t>Migliore organizzazione logica</a:t>
            </a:r>
            <a:r>
              <a:rPr lang="it-IT" dirty="0"/>
              <a:t> dei membri della rete: per mantenere un migliore controllo sugli </a:t>
            </a:r>
            <a:r>
              <a:rPr lang="it-IT" dirty="0" err="1"/>
              <a:t>host</a:t>
            </a:r>
            <a:r>
              <a:rPr lang="it-IT" dirty="0"/>
              <a:t> ha senso segmentare lo spazio a disposizione secondo criteri locali (diverse strutture o piani) o per reparti.</a:t>
            </a:r>
          </a:p>
          <a:p>
            <a:r>
              <a:rPr lang="it-IT" b="1" dirty="0"/>
              <a:t>Più sicurezza</a:t>
            </a:r>
            <a:r>
              <a:rPr lang="it-IT" dirty="0"/>
              <a:t>: se un membro della rete viene attaccato dall’esterno, in poco tempo sarà minacciata tutta la rete. Tramite il </a:t>
            </a:r>
            <a:r>
              <a:rPr lang="it-IT" dirty="0" err="1"/>
              <a:t>subnetting</a:t>
            </a:r>
            <a:r>
              <a:rPr lang="it-IT" dirty="0"/>
              <a:t> è più facile per gli amministratori di rete isolare le </a:t>
            </a:r>
            <a:r>
              <a:rPr lang="it-IT" dirty="0" err="1"/>
              <a:t>sottoreti</a:t>
            </a:r>
            <a:r>
              <a:rPr lang="it-IT" dirty="0"/>
              <a:t> le une dalle altre.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704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606C10-DB98-457D-82F9-F0B3A57F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it-IT" dirty="0"/>
            </a:br>
            <a:r>
              <a:rPr lang="it-IT" sz="4000" dirty="0"/>
              <a:t>Esempio: Calcola il numero di </a:t>
            </a:r>
            <a:r>
              <a:rPr lang="it-IT" sz="4000" dirty="0" err="1"/>
              <a:t>sottoreti</a:t>
            </a:r>
            <a:r>
              <a:rPr lang="it-IT" sz="4000" dirty="0"/>
              <a:t> e di </a:t>
            </a:r>
            <a:r>
              <a:rPr lang="it-IT" sz="4000" dirty="0" err="1"/>
              <a:t>host</a:t>
            </a:r>
            <a:r>
              <a:rPr lang="it-IT" sz="4000" dirty="0"/>
              <a:t> che è possibile con il seguente indirizzo IP </a:t>
            </a:r>
            <a:r>
              <a:rPr lang="it-IT" sz="4000" b="1" dirty="0"/>
              <a:t>192.168.1.0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2CA2F-0867-4EC8-9DE1-6EA392FE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72" y="1825624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endParaRPr lang="it-IT" dirty="0"/>
          </a:p>
          <a:p>
            <a:pPr marL="514350" indent="-514350">
              <a:buAutoNum type="arabicPeriod"/>
            </a:pPr>
            <a:r>
              <a:rPr lang="it-IT" dirty="0"/>
              <a:t>Innanzitutto bisogna identificare il tipo di classe dell’indirizzo IP:</a:t>
            </a:r>
          </a:p>
          <a:p>
            <a:pPr marL="0" indent="0">
              <a:buNone/>
            </a:pPr>
            <a:r>
              <a:rPr lang="it-IT" dirty="0"/>
              <a:t>    </a:t>
            </a:r>
          </a:p>
          <a:p>
            <a:pPr marL="0" indent="0">
              <a:buNone/>
            </a:pPr>
            <a:r>
              <a:rPr lang="it-IT" sz="2400" dirty="0"/>
              <a:t>      Come da convenzione per gli indirizzi di classe C i primi tre ottetti da   </a:t>
            </a:r>
          </a:p>
          <a:p>
            <a:pPr marL="0" indent="0">
              <a:buNone/>
            </a:pPr>
            <a:r>
              <a:rPr lang="it-IT" sz="2400" dirty="0"/>
              <a:t>      sinistra sono dedicati alla network (N) mentre il quarto è dedicato agli </a:t>
            </a:r>
            <a:r>
              <a:rPr lang="it-IT" sz="2400" dirty="0" err="1"/>
              <a:t>host</a:t>
            </a:r>
            <a:r>
              <a:rPr lang="it-IT" sz="2400" dirty="0"/>
              <a:t> (H).</a:t>
            </a:r>
          </a:p>
          <a:p>
            <a:pPr marL="0" indent="0">
              <a:buNone/>
            </a:pPr>
            <a:endParaRPr lang="it-IT" dirty="0"/>
          </a:p>
          <a:p>
            <a:pPr marL="514350" indent="-514350">
              <a:buAutoNum type="arabicPeriod"/>
            </a:pPr>
            <a:endParaRPr lang="it-IT" dirty="0"/>
          </a:p>
          <a:p>
            <a:pPr marL="514350" indent="-514350">
              <a:buAutoNum type="arabicPeriod"/>
            </a:pPr>
            <a:endParaRPr lang="it-IT" dirty="0"/>
          </a:p>
          <a:p>
            <a:endParaRPr lang="it-IT" dirty="0"/>
          </a:p>
        </p:txBody>
      </p:sp>
      <p:pic>
        <p:nvPicPr>
          <p:cNvPr id="2050" name="Picture 2" descr="ip">
            <a:extLst>
              <a:ext uri="{FF2B5EF4-FFF2-40B4-BE49-F238E27FC236}">
                <a16:creationId xmlns:a16="http://schemas.microsoft.com/office/drawing/2014/main" id="{4135F0B5-9DC4-44B8-8245-2DA67F271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01"/>
          <a:stretch/>
        </p:blipFill>
        <p:spPr bwMode="auto">
          <a:xfrm>
            <a:off x="2328862" y="4560315"/>
            <a:ext cx="7534275" cy="89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093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1068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Le sottoreti</vt:lpstr>
      <vt:lpstr>Presentazione standard di PowerPoint</vt:lpstr>
      <vt:lpstr>I computer comprendono solo sequenze di zero e uno, lavorano quindi in un sistema di calcolo binario. </vt:lpstr>
      <vt:lpstr>Che cos’è il subnetting? </vt:lpstr>
      <vt:lpstr>Gli indirizzi IP si suddividono in cinque classi: A, B, C, D ed E </vt:lpstr>
      <vt:lpstr>Come funziona il subnetting?</vt:lpstr>
      <vt:lpstr>Presentazione standard di PowerPoint</vt:lpstr>
      <vt:lpstr>Perché il subnetting è così importante? </vt:lpstr>
      <vt:lpstr> Esempio: Calcola il numero di sottoreti e di host che è possibile con il seguente indirizzo IP 192.168.1.0</vt:lpstr>
      <vt:lpstr>Presentazione standard di PowerPoint</vt:lpstr>
      <vt:lpstr>Presentazione standard di PowerPoint</vt:lpstr>
      <vt:lpstr>Presentazione standard di PowerPoint</vt:lpstr>
      <vt:lpstr>     192.168.1.0= 11000000. 10101000. 00000001.00000000 </vt:lpstr>
      <vt:lpstr>Esercizio</vt:lpstr>
      <vt:lpstr>Esempio di sottorete con Cisco Packet Tracer: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sottoreti</dc:title>
  <dc:creator>rossella sabetta</dc:creator>
  <cp:lastModifiedBy>rossella sabetta</cp:lastModifiedBy>
  <cp:revision>18</cp:revision>
  <dcterms:created xsi:type="dcterms:W3CDTF">2020-10-30T14:12:15Z</dcterms:created>
  <dcterms:modified xsi:type="dcterms:W3CDTF">2020-11-04T08:21:16Z</dcterms:modified>
</cp:coreProperties>
</file>