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1" r:id="rId5"/>
    <p:sldId id="258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7E753-09D3-1DA4-ABE2-E804163B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310165-6576-4403-CFED-AF6ADE18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15774-9B1F-356B-5931-7581A70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5D650F-AE79-0690-5E12-E05C9D9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9366A6-FF1A-F402-AEF9-F7FB3E4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8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D8DF3-1511-52A4-208C-0B756AF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8EFD96-4851-8863-7A1F-4044C074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493F1-BC8C-4A0F-13C1-0A10BB2C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227BE4-759D-BD41-B25D-425E6EE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1D0FF2-9924-F9AA-D15D-D45548D0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19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95FCE6-D194-E827-3ACA-4AAFFF919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B58406-44F2-0340-C34C-E6C006BA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7EBD94-3F0A-8BB1-451E-ED5FC6EB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B36161-E42A-9786-8B43-861021A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AC2C1-7A32-2C69-F21D-8924D7B7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0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B5AB4-8B1F-4050-FD6C-50E76C41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930C7-C4E6-4B95-F41B-6A294AE6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9B6CAC-8F0F-904D-8D8E-9EDFE1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16EFC4-EE12-242C-EC8D-38C03AE3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8E4B4-563B-7B33-6793-1CBCF9B4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05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61B6D-5D5A-9A57-A436-F4883275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42F1D5-0D10-B59D-9821-9EBA32C8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EFC9EC-6EC8-8183-D3AD-5D98DB8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B40BE3-7CA9-4DD6-DF7F-A56D304D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5F1E7D-1F81-7110-BAE9-228683BF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4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225E0-A52C-83A1-EBDD-0BECA32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C9ADA9-CA31-68D0-67A8-3F9CC4FF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46F14C-5182-7A57-CF59-03C4133F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74ECCC-96BE-A1E7-3A40-A9223BD2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0EAF16-124A-4598-3048-75906D4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F2735A-0EBB-98C5-CA42-439E2BA0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B7A62-D274-2630-880E-D7A9C4C4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3CB2D8-F398-26C8-D33A-2E61305A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3DE46B-7F1B-22C5-F24C-3993F1BF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54D678-97C4-DCC8-AA44-EF5AEFD97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0B56E9A-48BA-9AF4-FFF9-A0DEF75CE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CD1610-8E2C-0AF2-9BD7-6DF6411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5DD95B-BF84-1604-CCEA-18976C08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13C91A-2160-89CC-E246-9F56FD83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01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E025-FD2F-215B-DCDC-3B0D545D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7587D3-E3F3-8EFD-F470-07173077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89041B-F262-5CA0-E636-AADF5056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04FB0D-9284-73A5-AED9-F7FED6C4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6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A41A09-F0A0-38A6-375D-723AFE1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2463F0-1E45-BD24-2428-5D9978A8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121458-1337-7090-3D37-72ABEED3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95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AF89C-8C27-94C1-B50C-B8FDD492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C2B09-C9D0-CA00-5EE8-E1B23712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0A8C7E-4107-263C-6F0D-08C37BA35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B2AF33-68F0-47AB-870E-2EA6604A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DD8829-7D0E-ADB1-95CB-B0EC88C8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21223-F6BD-3015-2852-0F738B85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5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63435-7BB4-E383-A27E-F951D4C4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37DCFC-D3AF-B474-4AAD-3CCABBB50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32E338-1E07-5224-5213-F0228F26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EFB922-3EE1-10E9-106E-941898E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80DDDB-D3CB-7F12-75E7-80ACCEAF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3B5D0F-1D69-27B7-99CA-0F44C868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5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896641-AECF-46D3-20CE-0ACAAD6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AD9AA-3DE9-BA49-238D-83941969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B280E2-4FCB-8961-A1FB-5DDE0D2E8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FD8BA-564F-4832-916F-FC198667CF2E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FAD257-480D-6F10-5816-D685A7B0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28004-68C5-E342-17EA-8458666CE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8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44144-9B18-59DD-CD79-891732A5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000" dirty="0"/>
              <a:t>270 trials</a:t>
            </a:r>
          </a:p>
          <a:p>
            <a:pPr>
              <a:buFontTx/>
              <a:buChar char="-"/>
            </a:pPr>
            <a:r>
              <a:rPr lang="it-IT" sz="2000" dirty="0" err="1"/>
              <a:t>Eval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= -(</a:t>
            </a:r>
            <a:r>
              <a:rPr lang="it-IT" sz="2000" dirty="0" err="1"/>
              <a:t>normalize</a:t>
            </a:r>
            <a:r>
              <a:rPr lang="it-IT" sz="2000" dirty="0"/>
              <a:t>(</a:t>
            </a:r>
            <a:r>
              <a:rPr lang="it-IT" sz="2000" dirty="0" err="1"/>
              <a:t>avg_error</a:t>
            </a:r>
            <a:r>
              <a:rPr lang="it-IT" sz="2000" dirty="0"/>
              <a:t>, 0, 0.55) + </a:t>
            </a:r>
            <a:r>
              <a:rPr lang="it-IT" sz="2000" dirty="0" err="1"/>
              <a:t>normalize</a:t>
            </a:r>
            <a:r>
              <a:rPr lang="it-IT" sz="2000" dirty="0"/>
              <a:t>(</a:t>
            </a:r>
            <a:r>
              <a:rPr lang="it-IT" sz="2000" dirty="0" err="1"/>
              <a:t>avg_power</a:t>
            </a:r>
            <a:r>
              <a:rPr lang="it-IT" sz="2000" dirty="0"/>
              <a:t>, 0, 1100.0))</a:t>
            </a:r>
          </a:p>
          <a:p>
            <a:pPr>
              <a:buFontTx/>
              <a:buChar char="-"/>
            </a:pPr>
            <a:r>
              <a:rPr lang="it-IT" sz="2000" dirty="0" err="1"/>
              <a:t>avg_error</a:t>
            </a:r>
            <a:r>
              <a:rPr lang="it-IT" sz="2000" dirty="0"/>
              <a:t> and </a:t>
            </a:r>
            <a:r>
              <a:rPr lang="it-IT" sz="2000" dirty="0" err="1"/>
              <a:t>avg_power</a:t>
            </a:r>
            <a:r>
              <a:rPr lang="it-IT" sz="2000" dirty="0"/>
              <a:t> </a:t>
            </a:r>
            <a:r>
              <a:rPr lang="it-IT" sz="2000" dirty="0" err="1"/>
              <a:t>calculated</a:t>
            </a:r>
            <a:r>
              <a:rPr lang="it-IT" sz="2000" dirty="0"/>
              <a:t> over an </a:t>
            </a:r>
            <a:r>
              <a:rPr lang="it-IT" sz="2000" dirty="0" err="1"/>
              <a:t>heating</a:t>
            </a:r>
            <a:r>
              <a:rPr lang="it-IT" sz="2000" dirty="0"/>
              <a:t> season (6 </a:t>
            </a:r>
            <a:r>
              <a:rPr lang="it-IT" sz="2000" dirty="0" err="1"/>
              <a:t>months</a:t>
            </a:r>
            <a:r>
              <a:rPr lang="it-IT" sz="2000" dirty="0"/>
              <a:t>)</a:t>
            </a:r>
          </a:p>
          <a:p>
            <a:pPr>
              <a:buFontTx/>
              <a:buChar char="-"/>
            </a:pPr>
            <a:r>
              <a:rPr lang="it-IT" sz="2000" dirty="0"/>
              <a:t>0.55 and 1100.0 are the PID </a:t>
            </a:r>
            <a:r>
              <a:rPr lang="it-IT" sz="2000" dirty="0" err="1"/>
              <a:t>values</a:t>
            </a:r>
            <a:endParaRPr lang="it-IT" sz="2000" dirty="0"/>
          </a:p>
          <a:p>
            <a:pPr>
              <a:buFontTx/>
              <a:buChar char="-"/>
            </a:pPr>
            <a:r>
              <a:rPr lang="it-IT" sz="2000" dirty="0" err="1"/>
              <a:t>Hyperparameters</a:t>
            </a:r>
            <a:r>
              <a:rPr lang="it-IT" sz="2000" dirty="0"/>
              <a:t> = </a:t>
            </a:r>
            <a:r>
              <a:rPr lang="it-IT" sz="2000" dirty="0" err="1"/>
              <a:t>slow_conv_parameters</a:t>
            </a:r>
            <a:endParaRPr lang="it-IT" sz="20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A2BBD16-FEA6-EBD3-1CC7-8B6AE19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weights </a:t>
            </a:r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631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60B376A-6EF6-64AE-C207-D6F7C425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192" y="1394460"/>
            <a:ext cx="9881616" cy="4069080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First 200 trials: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Random weights </a:t>
            </a:r>
            <a:r>
              <a:rPr lang="it-IT" dirty="0" err="1"/>
              <a:t>between</a:t>
            </a:r>
            <a:r>
              <a:rPr lang="it-IT" dirty="0"/>
              <a:t> -5 and 0 with step=0.1</a:t>
            </a:r>
          </a:p>
          <a:p>
            <a:pPr marL="342900" indent="-342900" algn="l">
              <a:buFontTx/>
              <a:buChar char="-"/>
            </a:pPr>
            <a:r>
              <a:rPr lang="it-IT" dirty="0" err="1"/>
              <a:t>Results</a:t>
            </a:r>
            <a:r>
              <a:rPr lang="it-IT" dirty="0"/>
              <a:t>: Temperature weight = -2.4  Energy weight = -0.6</a:t>
            </a:r>
          </a:p>
          <a:p>
            <a:pPr marL="342900" indent="-342900" algn="l">
              <a:buFontTx/>
              <a:buChar char="-"/>
            </a:pPr>
            <a:endParaRPr lang="it-IT" dirty="0"/>
          </a:p>
          <a:p>
            <a:pPr algn="l"/>
            <a:r>
              <a:rPr lang="it-IT" dirty="0" err="1"/>
              <a:t>Then</a:t>
            </a:r>
            <a:r>
              <a:rPr lang="it-IT" dirty="0"/>
              <a:t> 70 trials:</a:t>
            </a:r>
          </a:p>
          <a:p>
            <a:pPr algn="l"/>
            <a:r>
              <a:rPr lang="it-IT" dirty="0"/>
              <a:t>-    Random temperature weight </a:t>
            </a:r>
            <a:r>
              <a:rPr lang="it-IT" dirty="0" err="1"/>
              <a:t>between</a:t>
            </a:r>
            <a:r>
              <a:rPr lang="it-IT" dirty="0"/>
              <a:t> -2.7 and -2.2 with step=0.05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Random energy weight </a:t>
            </a:r>
            <a:r>
              <a:rPr lang="it-IT" dirty="0" err="1"/>
              <a:t>between</a:t>
            </a:r>
            <a:r>
              <a:rPr lang="it-IT" dirty="0"/>
              <a:t> -0.8 and -0.4 with step=0.05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No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Tx/>
              <a:buChar char="-"/>
            </a:pPr>
            <a:endParaRPr lang="it-IT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7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56E3F-B175-7810-7E22-D7DD3C9E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Heating</a:t>
            </a:r>
            <a:r>
              <a:rPr lang="it-IT" dirty="0"/>
              <a:t> season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95F94-A4A5-5F64-A991-A37D2C6E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DDPG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HeatPump</a:t>
            </a:r>
            <a:r>
              <a:rPr lang="it-IT" dirty="0"/>
              <a:t> power: 1058.511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temperature </a:t>
            </a:r>
            <a:r>
              <a:rPr lang="it-IT" dirty="0" err="1"/>
              <a:t>error</a:t>
            </a:r>
            <a:r>
              <a:rPr lang="it-IT" dirty="0"/>
              <a:t>: 0.594</a:t>
            </a:r>
          </a:p>
          <a:p>
            <a:pPr marL="0" indent="0">
              <a:buNone/>
            </a:pPr>
            <a:r>
              <a:rPr lang="it-IT" dirty="0"/>
              <a:t>PID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HeatPump</a:t>
            </a:r>
            <a:r>
              <a:rPr lang="it-IT" dirty="0"/>
              <a:t> power: 1098.900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temperature </a:t>
            </a:r>
            <a:r>
              <a:rPr lang="it-IT" dirty="0" err="1"/>
              <a:t>error</a:t>
            </a:r>
            <a:r>
              <a:rPr lang="it-IT" dirty="0"/>
              <a:t>: 0.406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Saving</a:t>
            </a:r>
            <a:r>
              <a:rPr lang="it-IT" dirty="0"/>
              <a:t>: 3.675%</a:t>
            </a:r>
          </a:p>
        </p:txBody>
      </p:sp>
    </p:spTree>
    <p:extLst>
      <p:ext uri="{BB962C8B-B14F-4D97-AF65-F5344CB8AC3E}">
        <p14:creationId xmlns:p14="http://schemas.microsoft.com/office/powerpoint/2010/main" val="34981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9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Immagine 1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71D53BF-A721-5675-CC6E-EED15291B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013"/>
          <a:stretch/>
        </p:blipFill>
        <p:spPr>
          <a:xfrm>
            <a:off x="196714" y="3429000"/>
            <a:ext cx="5799477" cy="2783429"/>
          </a:xfrm>
          <a:prstGeom prst="rect">
            <a:avLst/>
          </a:prstGeom>
        </p:spPr>
      </p:pic>
      <p:pic>
        <p:nvPicPr>
          <p:cNvPr id="20" name="Immagine 19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612E308-D4DA-FF3D-03AD-B8341D6E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r="-3" b="2146"/>
          <a:stretch/>
        </p:blipFill>
        <p:spPr>
          <a:xfrm>
            <a:off x="199246" y="559715"/>
            <a:ext cx="5796945" cy="2783429"/>
          </a:xfrm>
          <a:prstGeom prst="rect">
            <a:avLst/>
          </a:prstGeom>
        </p:spPr>
      </p:pic>
      <p:pic>
        <p:nvPicPr>
          <p:cNvPr id="13" name="Immagine 12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BF922033-0BAA-2EDE-41FE-19CFFCD6F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696"/>
          <a:stretch/>
        </p:blipFill>
        <p:spPr>
          <a:xfrm>
            <a:off x="6096000" y="3429000"/>
            <a:ext cx="5799477" cy="2792626"/>
          </a:xfrm>
          <a:prstGeom prst="rect">
            <a:avLst/>
          </a:prstGeom>
        </p:spPr>
      </p:pic>
      <p:pic>
        <p:nvPicPr>
          <p:cNvPr id="18" name="Immagine 1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FEE4F27E-6E52-18D3-EE85-9E6350388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649"/>
          <a:stretch/>
        </p:blipFill>
        <p:spPr>
          <a:xfrm>
            <a:off x="6096000" y="550518"/>
            <a:ext cx="5796945" cy="279262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4758159-C301-BCE4-6901-20FA369BF5B1}"/>
              </a:ext>
            </a:extLst>
          </p:cNvPr>
          <p:cNvSpPr txBox="1"/>
          <p:nvPr/>
        </p:nvSpPr>
        <p:spPr>
          <a:xfrm>
            <a:off x="547036" y="199242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Oct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0.473%  </a:t>
            </a:r>
            <a:r>
              <a:rPr lang="it-IT" dirty="0" err="1"/>
              <a:t>error</a:t>
            </a:r>
            <a:r>
              <a:rPr lang="it-IT" dirty="0"/>
              <a:t> = 0.662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2A70879-FA78-8AA1-73F3-EBA2B6C0715E}"/>
              </a:ext>
            </a:extLst>
          </p:cNvPr>
          <p:cNvSpPr txBox="1"/>
          <p:nvPr/>
        </p:nvSpPr>
        <p:spPr>
          <a:xfrm>
            <a:off x="6451372" y="199242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Nov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1.250%  </a:t>
            </a:r>
            <a:r>
              <a:rPr lang="it-IT" dirty="0" err="1"/>
              <a:t>error</a:t>
            </a:r>
            <a:r>
              <a:rPr lang="it-IT" dirty="0"/>
              <a:t> = 0.535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3F86880-D79D-80C1-AB20-A0D68470D363}"/>
              </a:ext>
            </a:extLst>
          </p:cNvPr>
          <p:cNvSpPr txBox="1"/>
          <p:nvPr/>
        </p:nvSpPr>
        <p:spPr>
          <a:xfrm>
            <a:off x="547036" y="6273538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Dec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4.908%  </a:t>
            </a:r>
            <a:r>
              <a:rPr lang="it-IT" dirty="0" err="1"/>
              <a:t>error</a:t>
            </a:r>
            <a:r>
              <a:rPr lang="it-IT" dirty="0"/>
              <a:t> = 0.657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0A8D8D4-CAAB-CC4C-35AF-B9DB48F2B3D5}"/>
              </a:ext>
            </a:extLst>
          </p:cNvPr>
          <p:cNvSpPr txBox="1"/>
          <p:nvPr/>
        </p:nvSpPr>
        <p:spPr>
          <a:xfrm>
            <a:off x="6451372" y="6221626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Jan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4.147%  </a:t>
            </a:r>
            <a:r>
              <a:rPr lang="it-IT" dirty="0" err="1"/>
              <a:t>error</a:t>
            </a:r>
            <a:r>
              <a:rPr lang="it-IT" dirty="0"/>
              <a:t> = 0.572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53E442C-F72C-6A63-EBCD-FD345F4B53BA}"/>
              </a:ext>
            </a:extLst>
          </p:cNvPr>
          <p:cNvCxnSpPr/>
          <p:nvPr/>
        </p:nvCxnSpPr>
        <p:spPr>
          <a:xfrm>
            <a:off x="6096000" y="165316"/>
            <a:ext cx="0" cy="6527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DFE56B7-542C-EF12-708C-3D29E15216C7}"/>
              </a:ext>
            </a:extLst>
          </p:cNvPr>
          <p:cNvCxnSpPr/>
          <p:nvPr/>
        </p:nvCxnSpPr>
        <p:spPr>
          <a:xfrm>
            <a:off x="69011" y="3428999"/>
            <a:ext cx="120165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4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A49DB-BC6B-C495-3F1D-865BC9C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Offline training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9598F-39BE-F8B1-19F9-C2F56AAF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Parameters</a:t>
            </a:r>
            <a:r>
              <a:rPr lang="it-IT" sz="2400" dirty="0"/>
              <a:t> </a:t>
            </a:r>
            <a:r>
              <a:rPr lang="it-IT" sz="2400" dirty="0" err="1"/>
              <a:t>optimized</a:t>
            </a:r>
            <a:r>
              <a:rPr lang="it-IT" sz="2400" dirty="0"/>
              <a:t>:</a:t>
            </a:r>
            <a:br>
              <a:rPr lang="it-IT" sz="2400" dirty="0"/>
            </a:b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actor_lr</a:t>
            </a:r>
            <a:r>
              <a:rPr lang="it-IT" sz="2400" dirty="0"/>
              <a:t> = </a:t>
            </a:r>
            <a:r>
              <a:rPr lang="it-IT" sz="2400" dirty="0" err="1"/>
              <a:t>loguniform</a:t>
            </a:r>
            <a:r>
              <a:rPr lang="it-IT" sz="2400" dirty="0"/>
              <a:t>(1e-5, 1e-3)</a:t>
            </a:r>
          </a:p>
          <a:p>
            <a:pPr marL="0" indent="0">
              <a:buNone/>
            </a:pPr>
            <a:r>
              <a:rPr lang="it-IT" sz="2400" dirty="0" err="1"/>
              <a:t>critic_lr</a:t>
            </a:r>
            <a:r>
              <a:rPr lang="it-IT" sz="2400" dirty="0"/>
              <a:t> = </a:t>
            </a:r>
            <a:r>
              <a:rPr lang="it-IT" sz="2400" dirty="0" err="1"/>
              <a:t>loguniform</a:t>
            </a:r>
            <a:r>
              <a:rPr lang="it-IT" sz="2400" dirty="0"/>
              <a:t>(1e-5, 1e-3)</a:t>
            </a:r>
          </a:p>
          <a:p>
            <a:pPr marL="0" indent="0">
              <a:buNone/>
            </a:pPr>
            <a:r>
              <a:rPr lang="it-IT" sz="2400" dirty="0" err="1"/>
              <a:t>batch_size</a:t>
            </a:r>
            <a:r>
              <a:rPr lang="it-IT" sz="2400" dirty="0"/>
              <a:t> = [128, 256, 512]</a:t>
            </a:r>
          </a:p>
          <a:p>
            <a:pPr marL="0" indent="0">
              <a:buNone/>
            </a:pPr>
            <a:r>
              <a:rPr lang="it-IT" sz="2400" dirty="0"/>
              <a:t>tau = [0.001, 0.005, 0.01, 0.02, 0.05, 0.08]</a:t>
            </a:r>
          </a:p>
          <a:p>
            <a:pPr marL="0" indent="0">
              <a:buNone/>
            </a:pPr>
            <a:r>
              <a:rPr lang="it-IT" sz="2400" dirty="0" err="1"/>
              <a:t>n_steps</a:t>
            </a:r>
            <a:r>
              <a:rPr lang="it-IT" sz="2400" dirty="0"/>
              <a:t> = [50000, 100000, 200000, 300000, 400000, 500000, 1000000]</a:t>
            </a:r>
          </a:p>
          <a:p>
            <a:pPr marL="0" indent="0">
              <a:buNone/>
            </a:pPr>
            <a:r>
              <a:rPr lang="it-IT" sz="2400" dirty="0" err="1"/>
              <a:t>n_steps_per_epoch</a:t>
            </a:r>
            <a:r>
              <a:rPr lang="it-IT" sz="2400" dirty="0"/>
              <a:t> = [5000, 10000, 20000, 40000, 50000, 100000]</a:t>
            </a:r>
          </a:p>
        </p:txBody>
      </p:sp>
    </p:spTree>
    <p:extLst>
      <p:ext uri="{BB962C8B-B14F-4D97-AF65-F5344CB8AC3E}">
        <p14:creationId xmlns:p14="http://schemas.microsoft.com/office/powerpoint/2010/main" val="33836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4817ED-DE1C-441F-9A0D-2B9DA7C7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Trials </a:t>
            </a:r>
            <a:r>
              <a:rPr lang="it-IT" dirty="0" err="1"/>
              <a:t>evaluated</a:t>
            </a:r>
            <a:r>
              <a:rPr lang="it-IT" dirty="0"/>
              <a:t> on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an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heating</a:t>
            </a:r>
            <a:r>
              <a:rPr lang="it-IT" dirty="0"/>
              <a:t> season after the training.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Best </a:t>
            </a:r>
            <a:r>
              <a:rPr lang="it-IT" dirty="0" err="1"/>
              <a:t>params</a:t>
            </a:r>
            <a:r>
              <a:rPr lang="it-IT" dirty="0"/>
              <a:t> after 115 trials:</a:t>
            </a:r>
          </a:p>
          <a:p>
            <a:pPr marL="0" indent="0">
              <a:buNone/>
            </a:pPr>
            <a:r>
              <a:rPr lang="en-US" dirty="0" err="1"/>
              <a:t>actor_lr</a:t>
            </a:r>
            <a:r>
              <a:rPr lang="en-US" dirty="0"/>
              <a:t> = 0.00009</a:t>
            </a:r>
          </a:p>
          <a:p>
            <a:pPr marL="0" indent="0">
              <a:buNone/>
            </a:pPr>
            <a:r>
              <a:rPr lang="en-US" dirty="0" err="1"/>
              <a:t>critic_lr</a:t>
            </a:r>
            <a:r>
              <a:rPr lang="en-US" dirty="0"/>
              <a:t> = 0.0009</a:t>
            </a:r>
          </a:p>
          <a:p>
            <a:pPr marL="0" indent="0">
              <a:buNone/>
            </a:pPr>
            <a:r>
              <a:rPr lang="en-US" dirty="0" err="1"/>
              <a:t>batch_size</a:t>
            </a:r>
            <a:r>
              <a:rPr lang="en-US" dirty="0"/>
              <a:t> = 256</a:t>
            </a:r>
          </a:p>
          <a:p>
            <a:pPr marL="0" indent="0">
              <a:buNone/>
            </a:pPr>
            <a:r>
              <a:rPr lang="en-US" dirty="0"/>
              <a:t>tau = 0.05</a:t>
            </a:r>
          </a:p>
          <a:p>
            <a:pPr marL="0" indent="0">
              <a:buNone/>
            </a:pPr>
            <a:r>
              <a:rPr lang="en-US" dirty="0" err="1"/>
              <a:t>n_steps</a:t>
            </a:r>
            <a:r>
              <a:rPr lang="en-US" dirty="0"/>
              <a:t> = 400000</a:t>
            </a:r>
          </a:p>
          <a:p>
            <a:pPr marL="0" indent="0">
              <a:buNone/>
            </a:pPr>
            <a:r>
              <a:rPr lang="en-US" dirty="0" err="1"/>
              <a:t>n_steps_per_epoch</a:t>
            </a:r>
            <a:r>
              <a:rPr lang="en-US" dirty="0"/>
              <a:t> = 50000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218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008F1-2A6B-EEDF-0B7F-6F84EF55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Heating</a:t>
            </a:r>
            <a:r>
              <a:rPr lang="it-IT" dirty="0"/>
              <a:t> season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FA5414-480D-D85A-3BE3-2E1305CB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 DDPG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HeatPump</a:t>
            </a:r>
            <a:r>
              <a:rPr lang="it-IT" dirty="0"/>
              <a:t> power: 993.339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temperature </a:t>
            </a:r>
            <a:r>
              <a:rPr lang="it-IT" dirty="0" err="1"/>
              <a:t>error</a:t>
            </a:r>
            <a:r>
              <a:rPr lang="it-IT" dirty="0"/>
              <a:t>: 0.986</a:t>
            </a:r>
          </a:p>
          <a:p>
            <a:pPr marL="0" indent="0">
              <a:buNone/>
            </a:pPr>
            <a:r>
              <a:rPr lang="it-IT" dirty="0"/>
              <a:t>PID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HeatPump</a:t>
            </a:r>
            <a:r>
              <a:rPr lang="it-IT" dirty="0"/>
              <a:t> power: 1098.900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Average</a:t>
            </a:r>
            <a:r>
              <a:rPr lang="it-IT" dirty="0"/>
              <a:t> temperature </a:t>
            </a:r>
            <a:r>
              <a:rPr lang="it-IT" dirty="0" err="1"/>
              <a:t>error</a:t>
            </a:r>
            <a:r>
              <a:rPr lang="it-IT" dirty="0"/>
              <a:t>: 0.406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Saving</a:t>
            </a:r>
            <a:r>
              <a:rPr lang="it-IT" dirty="0"/>
              <a:t>: 9.606%</a:t>
            </a:r>
          </a:p>
        </p:txBody>
      </p:sp>
    </p:spTree>
    <p:extLst>
      <p:ext uri="{BB962C8B-B14F-4D97-AF65-F5344CB8AC3E}">
        <p14:creationId xmlns:p14="http://schemas.microsoft.com/office/powerpoint/2010/main" val="1088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AC80E-60F7-D67C-C6AF-CD79B1928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9">
            <a:extLst>
              <a:ext uri="{FF2B5EF4-FFF2-40B4-BE49-F238E27FC236}">
                <a16:creationId xmlns:a16="http://schemas.microsoft.com/office/drawing/2014/main" id="{2168CE31-5494-F8EC-A583-CA73FEE45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E7884B3-5C75-9ED8-0DDC-5FC0475E9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" b="2006"/>
          <a:stretch/>
        </p:blipFill>
        <p:spPr>
          <a:xfrm>
            <a:off x="196714" y="3429000"/>
            <a:ext cx="5799477" cy="278342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0CE7475-9C87-1D78-066E-BAD87B137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" b="1985"/>
          <a:stretch/>
        </p:blipFill>
        <p:spPr>
          <a:xfrm>
            <a:off x="201778" y="577771"/>
            <a:ext cx="5796945" cy="2783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3B1AC40-0DFB-1B59-9ECB-AACF5554F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 b="1847"/>
          <a:stretch/>
        </p:blipFill>
        <p:spPr>
          <a:xfrm>
            <a:off x="6096000" y="3429000"/>
            <a:ext cx="5799477" cy="279262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36BAA59-87A5-C808-8626-4459EC0E0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" b="1826"/>
          <a:stretch/>
        </p:blipFill>
        <p:spPr>
          <a:xfrm>
            <a:off x="6098532" y="568574"/>
            <a:ext cx="5796945" cy="279262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2B24C28-5163-DF73-BB70-51B2E633FF6D}"/>
              </a:ext>
            </a:extLst>
          </p:cNvPr>
          <p:cNvSpPr txBox="1"/>
          <p:nvPr/>
        </p:nvSpPr>
        <p:spPr>
          <a:xfrm>
            <a:off x="547036" y="199242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Oct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2.772%	</a:t>
            </a:r>
            <a:r>
              <a:rPr lang="it-IT" dirty="0" err="1"/>
              <a:t>error</a:t>
            </a:r>
            <a:r>
              <a:rPr lang="it-IT" dirty="0"/>
              <a:t> = 0.854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BEAE5AF-E63F-496F-5135-29B40A39687F}"/>
              </a:ext>
            </a:extLst>
          </p:cNvPr>
          <p:cNvSpPr txBox="1"/>
          <p:nvPr/>
        </p:nvSpPr>
        <p:spPr>
          <a:xfrm>
            <a:off x="6451372" y="199242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Nov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5.223%	</a:t>
            </a:r>
            <a:r>
              <a:rPr lang="it-IT" dirty="0" err="1"/>
              <a:t>error</a:t>
            </a:r>
            <a:r>
              <a:rPr lang="it-IT" dirty="0"/>
              <a:t> = 0.767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2256633-B356-0193-6C0B-75B6B9BBCD86}"/>
              </a:ext>
            </a:extLst>
          </p:cNvPr>
          <p:cNvSpPr txBox="1"/>
          <p:nvPr/>
        </p:nvSpPr>
        <p:spPr>
          <a:xfrm>
            <a:off x="547036" y="6273538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Dec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11.792%  </a:t>
            </a:r>
            <a:r>
              <a:rPr lang="it-IT" dirty="0" err="1"/>
              <a:t>error</a:t>
            </a:r>
            <a:r>
              <a:rPr lang="it-IT" dirty="0"/>
              <a:t> = 1.227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CBCB521-5DA0-9720-CED6-6BAC90136804}"/>
              </a:ext>
            </a:extLst>
          </p:cNvPr>
          <p:cNvSpPr txBox="1"/>
          <p:nvPr/>
        </p:nvSpPr>
        <p:spPr>
          <a:xfrm>
            <a:off x="6451372" y="6221626"/>
            <a:ext cx="48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10-17 </a:t>
            </a:r>
            <a:r>
              <a:rPr lang="it-IT" dirty="0" err="1"/>
              <a:t>Jan</a:t>
            </a:r>
            <a:r>
              <a:rPr lang="it-IT" dirty="0"/>
              <a:t>: </a:t>
            </a:r>
            <a:r>
              <a:rPr lang="it-IT" dirty="0" err="1"/>
              <a:t>saving</a:t>
            </a:r>
            <a:r>
              <a:rPr lang="it-IT" dirty="0"/>
              <a:t> = 10.508%  </a:t>
            </a:r>
            <a:r>
              <a:rPr lang="it-IT" dirty="0" err="1"/>
              <a:t>error</a:t>
            </a:r>
            <a:r>
              <a:rPr lang="it-IT" dirty="0"/>
              <a:t> = 1.020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C3A308B9-46BE-372E-30DE-12A3FC9AB444}"/>
              </a:ext>
            </a:extLst>
          </p:cNvPr>
          <p:cNvCxnSpPr/>
          <p:nvPr/>
        </p:nvCxnSpPr>
        <p:spPr>
          <a:xfrm>
            <a:off x="6096000" y="165316"/>
            <a:ext cx="0" cy="6527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CF4D9B72-B4C1-4F96-461E-69476441311D}"/>
              </a:ext>
            </a:extLst>
          </p:cNvPr>
          <p:cNvCxnSpPr/>
          <p:nvPr/>
        </p:nvCxnSpPr>
        <p:spPr>
          <a:xfrm>
            <a:off x="87701" y="3374139"/>
            <a:ext cx="120165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1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08A79-C9C5-F047-F665-C77C4353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2B903-C6CB-56F6-D80D-26467303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4 </a:t>
            </a:r>
            <a:r>
              <a:rPr lang="it-IT" dirty="0" err="1"/>
              <a:t>weather</a:t>
            </a:r>
            <a:r>
              <a:rPr lang="it-IT" dirty="0"/>
              <a:t> files 2020-2024 stessa location</a:t>
            </a:r>
          </a:p>
          <a:p>
            <a:r>
              <a:rPr lang="it-IT" dirty="0" err="1"/>
              <a:t>Epw</a:t>
            </a:r>
            <a:r>
              <a:rPr lang="it-IT" dirty="0"/>
              <a:t> to mos</a:t>
            </a:r>
          </a:p>
          <a:p>
            <a:r>
              <a:rPr lang="it-IT" dirty="0"/>
              <a:t>Provare </a:t>
            </a:r>
            <a:r>
              <a:rPr lang="it-IT" dirty="0" err="1"/>
              <a:t>Temp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= 0 durante notte</a:t>
            </a:r>
          </a:p>
          <a:p>
            <a:r>
              <a:rPr lang="it-IT" dirty="0"/>
              <a:t>Online vs off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vs off </a:t>
            </a:r>
            <a:r>
              <a:rPr lang="it-IT" dirty="0" err="1"/>
              <a:t>trained</a:t>
            </a:r>
            <a:r>
              <a:rPr lang="it-IT" dirty="0"/>
              <a:t> vs </a:t>
            </a:r>
            <a:r>
              <a:rPr lang="it-IT" dirty="0" err="1"/>
              <a:t>pid</a:t>
            </a:r>
            <a:endParaRPr lang="it-IT" dirty="0"/>
          </a:p>
          <a:p>
            <a:r>
              <a:rPr lang="it-IT" dirty="0"/>
              <a:t>Diversi algoritmi</a:t>
            </a:r>
          </a:p>
        </p:txBody>
      </p:sp>
    </p:spTree>
    <p:extLst>
      <p:ext uri="{BB962C8B-B14F-4D97-AF65-F5344CB8AC3E}">
        <p14:creationId xmlns:p14="http://schemas.microsoft.com/office/powerpoint/2010/main" val="1780847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445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Reward function weights optimization</vt:lpstr>
      <vt:lpstr>Presentazione standard di PowerPoint</vt:lpstr>
      <vt:lpstr>Heating season test</vt:lpstr>
      <vt:lpstr>Presentazione standard di PowerPoint</vt:lpstr>
      <vt:lpstr>Offline training optimization</vt:lpstr>
      <vt:lpstr>Presentazione standard di PowerPoint</vt:lpstr>
      <vt:lpstr>Heating season test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Bertolotti  Filippo</dc:creator>
  <cp:lastModifiedBy>Bertolotti  Filippo</cp:lastModifiedBy>
  <cp:revision>3</cp:revision>
  <dcterms:created xsi:type="dcterms:W3CDTF">2025-01-08T14:54:16Z</dcterms:created>
  <dcterms:modified xsi:type="dcterms:W3CDTF">2025-02-07T17:43:23Z</dcterms:modified>
</cp:coreProperties>
</file>