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2" r:id="rId4"/>
    <p:sldId id="269" r:id="rId5"/>
    <p:sldId id="270" r:id="rId6"/>
    <p:sldId id="288" r:id="rId7"/>
    <p:sldId id="274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esco D'Andria" initials="F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82510" autoAdjust="0"/>
  </p:normalViewPr>
  <p:slideViewPr>
    <p:cSldViewPr snapToGrid="0">
      <p:cViewPr varScale="1">
        <p:scale>
          <a:sx n="83" d="100"/>
          <a:sy n="83" d="100"/>
        </p:scale>
        <p:origin x="-798" y="-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29T12:37:44.700" idx="1">
    <p:pos x="5698" y="1416"/>
    <p:text>This slide should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29T12:37:44.700" idx="3">
    <p:pos x="5698" y="1416"/>
    <p:text>This slide should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7-29T12:37:44.700" idx="2">
    <p:pos x="5698" y="1416"/>
    <p:text>This slide should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0B5521-02C9-4F55-B12B-983101C47616}" type="datetimeFigureOut">
              <a:rPr lang="en-US"/>
              <a:pPr>
                <a:defRPr/>
              </a:pPr>
              <a:t>9/10/2010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FA4714-CFDF-435A-9B77-FF67947680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D0A45A-1BFB-4AED-9735-CFDC83DA0EC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/>
              <a:t>WP5 Partners: Atos Origin, CLOUDCONTROL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898E9A4-C02E-4B5F-811F-BF19BD1181AB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35475B-02A7-45B8-8B1A-E16CD12AD477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4C092D-BCFC-4AAC-930E-20251F7D9D2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B371177-8D7F-4684-AEB5-D4E064C05E44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DD7A234-4B28-4B3F-B303-9D0894B9C41F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F9284C-D724-46B3-8BF1-0643BF526397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400" b="0" smtClean="0">
                <a:effectLst/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9552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25735-F59C-41DE-8F4D-FFF599FEFB3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063D-DEB5-4301-8DCA-889FB7DB5A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50" y="179291"/>
            <a:ext cx="5477809" cy="6275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BBFA1-7244-4E2A-8553-0C45CF4E6F8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8370F-3C36-4440-BAC4-4F12990D84D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43D69-F98F-4185-9137-4C81F38796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1C5A4-2F1A-40C9-AFBB-CA22B8CD13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7F20-9225-4E12-9458-451279E628E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8FD77-C36A-4DD0-8BE6-5559F7FBF6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08C4-04CF-4123-84CA-58DFB678857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4052-A499-4B8C-95A2-EFAD1EA4E2C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76638" y="107950"/>
            <a:ext cx="5459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68233D-E38A-47A2-A845-67BBCE5B396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AF7025-B1E0-4EEC-A94A-5D7373BE00F7}" type="datetimeFigureOut">
              <a:rPr lang="es-ES"/>
              <a:pPr>
                <a:defRPr/>
              </a:pPr>
              <a:t>10/09/2010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pic>
        <p:nvPicPr>
          <p:cNvPr id="1031" name="Picture 10" descr="cloud4soaLogo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77788"/>
            <a:ext cx="27860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defRPr sz="2200" b="1" kern="1200">
          <a:solidFill>
            <a:srgbClr val="17375E"/>
          </a:solidFill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è"/>
        <a:defRPr sz="2000" kern="1200">
          <a:solidFill>
            <a:srgbClr val="17375E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rgbClr val="17375E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kern="1200">
          <a:solidFill>
            <a:srgbClr val="17375E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17375E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08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724400"/>
            <a:ext cx="9144000" cy="2411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316" name="Group 66"/>
          <p:cNvGrpSpPr>
            <a:grpSpLocks/>
          </p:cNvGrpSpPr>
          <p:nvPr/>
        </p:nvGrpSpPr>
        <p:grpSpPr bwMode="auto">
          <a:xfrm>
            <a:off x="774700" y="4991100"/>
            <a:ext cx="8396288" cy="1866900"/>
            <a:chOff x="774700" y="4991100"/>
            <a:chExt cx="9848957" cy="1866900"/>
          </a:xfrm>
        </p:grpSpPr>
        <p:sp>
          <p:nvSpPr>
            <p:cNvPr id="62" name="Bent Arrow 61"/>
            <p:cNvSpPr/>
            <p:nvPr/>
          </p:nvSpPr>
          <p:spPr>
            <a:xfrm rot="16200000">
              <a:off x="5095975" y="669825"/>
              <a:ext cx="1174750" cy="9817300"/>
            </a:xfrm>
            <a:prstGeom prst="bentArrow">
              <a:avLst>
                <a:gd name="adj1" fmla="val 22297"/>
                <a:gd name="adj2" fmla="val 46622"/>
                <a:gd name="adj3" fmla="val 34460"/>
                <a:gd name="adj4" fmla="val 315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21" name="TextBox 64"/>
            <p:cNvSpPr txBox="1">
              <a:spLocks noChangeArrowheads="1"/>
            </p:cNvSpPr>
            <p:nvPr/>
          </p:nvSpPr>
          <p:spPr bwMode="auto">
            <a:xfrm flipH="1">
              <a:off x="4124521" y="5822771"/>
              <a:ext cx="6499136" cy="60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sz="2200" b="1">
                  <a:solidFill>
                    <a:srgbClr val="969696"/>
                  </a:solidFill>
                </a:rPr>
                <a:t>Presenter (Company)</a:t>
              </a:r>
            </a:p>
          </p:txBody>
        </p:sp>
        <p:sp>
          <p:nvSpPr>
            <p:cNvPr id="13322" name="TextBox 65"/>
            <p:cNvSpPr txBox="1">
              <a:spLocks noChangeArrowheads="1"/>
            </p:cNvSpPr>
            <p:nvPr/>
          </p:nvSpPr>
          <p:spPr bwMode="auto">
            <a:xfrm flipH="1">
              <a:off x="6286497" y="6254571"/>
              <a:ext cx="4305303" cy="603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/>
              <a:r>
                <a:rPr lang="en-US" b="1">
                  <a:solidFill>
                    <a:schemeClr val="bg1"/>
                  </a:solidFill>
                </a:rPr>
                <a:t>09-10 September 2010</a:t>
              </a:r>
            </a:p>
          </p:txBody>
        </p:sp>
      </p:grpSp>
      <p:sp>
        <p:nvSpPr>
          <p:cNvPr id="13317" name="Rectangle 37"/>
          <p:cNvSpPr>
            <a:spLocks noGrp="1"/>
          </p:cNvSpPr>
          <p:nvPr>
            <p:ph type="ctrTitle"/>
          </p:nvPr>
        </p:nvSpPr>
        <p:spPr>
          <a:xfrm>
            <a:off x="454025" y="2344738"/>
            <a:ext cx="8561388" cy="111442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WP8: </a:t>
            </a:r>
            <a:r>
              <a:rPr lang="en-US" b="0" dirty="0"/>
              <a:t>Showcases Development and Overall Performance Evaluation</a:t>
            </a:r>
            <a:endParaRPr lang="en-US" sz="2800" dirty="0"/>
          </a:p>
        </p:txBody>
      </p:sp>
      <p:sp>
        <p:nvSpPr>
          <p:cNvPr id="3110" name="Rectangle 38"/>
          <p:cNvSpPr>
            <a:spLocks noGrp="1"/>
          </p:cNvSpPr>
          <p:nvPr>
            <p:ph type="subTitle" idx="1"/>
          </p:nvPr>
        </p:nvSpPr>
        <p:spPr>
          <a:xfrm>
            <a:off x="55563" y="3811588"/>
            <a:ext cx="3748087" cy="8255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ClrTx/>
              <a:defRPr/>
            </a:pPr>
            <a:r>
              <a:rPr lang="en-US" kern="0" dirty="0">
                <a:solidFill>
                  <a:srgbClr val="003399"/>
                </a:solidFill>
              </a:rPr>
              <a:t>Cloud4SOA project</a:t>
            </a:r>
          </a:p>
          <a:p>
            <a:pPr marL="0" indent="0" eaLnBrk="1" hangingPunct="1">
              <a:spcBef>
                <a:spcPts val="600"/>
              </a:spcBef>
              <a:buClrTx/>
              <a:defRPr/>
            </a:pPr>
            <a:r>
              <a:rPr lang="en-US" kern="0" dirty="0">
                <a:solidFill>
                  <a:srgbClr val="003399"/>
                </a:solidFill>
              </a:rPr>
              <a:t>kick-off meeting - Madrid </a:t>
            </a:r>
          </a:p>
          <a:p>
            <a:pPr marL="0" indent="0"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319" name="Picture 10" descr="cloud4soaLogotr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85738"/>
            <a:ext cx="2786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C28A86-A8F3-4C54-901C-150937C84C0C}" type="slidenum">
              <a:rPr 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D4F51985-B02B-4416-B060-9BEBAEE32469}" type="slidenum">
              <a:rPr lang="en-US" sz="1200">
                <a:solidFill>
                  <a:schemeClr val="tx2"/>
                </a:solidFill>
              </a:rPr>
              <a:pPr algn="r" eaLnBrk="1" hangingPunct="1"/>
              <a:t>2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364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114300"/>
            <a:ext cx="5467350" cy="709613"/>
          </a:xfrm>
        </p:spPr>
        <p:txBody>
          <a:bodyPr/>
          <a:lstStyle/>
          <a:p>
            <a:pPr eaLnBrk="1" hangingPunct="1">
              <a:defRPr/>
            </a:pPr>
            <a:r>
              <a:rPr lang="en-GB" b="0" dirty="0" smtClean="0">
                <a:solidFill>
                  <a:srgbClr val="1F497D"/>
                </a:solidFill>
                <a:latin typeface="Verdana" pitchFamily="34" charset="0"/>
                <a:ea typeface="+mn-ea"/>
                <a:cs typeface="Arial" pitchFamily="34" charset="0"/>
              </a:rPr>
              <a:t>Presentation Outline</a:t>
            </a:r>
            <a:endParaRPr lang="en-GB" b="0" dirty="0">
              <a:solidFill>
                <a:srgbClr val="1F497D"/>
              </a:solidFill>
              <a:latin typeface="Verdana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246063" y="1577975"/>
            <a:ext cx="859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Work Package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8 description</a:t>
            </a:r>
            <a:endParaRPr lang="en-US" sz="2200" b="1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268288" lvl="1" indent="-2667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WP Goals</a:t>
            </a:r>
          </a:p>
          <a:p>
            <a:pPr marL="268288" lvl="1" indent="-2667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è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Deliverables and Milestones</a:t>
            </a:r>
          </a:p>
          <a:p>
            <a:pPr marL="268288" lvl="1" indent="-2667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Tasks and work distribution</a:t>
            </a:r>
          </a:p>
          <a:p>
            <a:pPr marL="268288" lvl="1" indent="-2667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GB" sz="2200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Effort distribution</a:t>
            </a:r>
          </a:p>
          <a:p>
            <a:pPr marL="268288" lvl="1" indent="-2667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Open issues / dependencies	</a:t>
            </a:r>
            <a:endParaRPr lang="en-GB" sz="2200" b="1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A5BD83-0BF3-46B5-870A-151F8A8A8D85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DCC954B6-41FF-4D64-8311-5E9CF0876375}" type="slidenum">
              <a:rPr lang="en-US" sz="1200">
                <a:solidFill>
                  <a:schemeClr val="tx2"/>
                </a:solidFill>
              </a:rPr>
              <a:pPr algn="r" eaLnBrk="1" hangingPunct="1"/>
              <a:t>3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364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160338"/>
            <a:ext cx="5467350" cy="700087"/>
          </a:xfrm>
        </p:spPr>
        <p:txBody>
          <a:bodyPr/>
          <a:lstStyle/>
          <a:p>
            <a:pPr>
              <a:defRPr/>
            </a:pPr>
            <a:r>
              <a:rPr lang="en-GB" b="0" kern="0" dirty="0" smtClean="0">
                <a:solidFill>
                  <a:srgbClr val="003366"/>
                </a:solidFill>
                <a:latin typeface="Verdana"/>
              </a:rPr>
              <a:t>WP</a:t>
            </a:r>
            <a:r>
              <a:rPr lang="en-GB" sz="2400" b="0" kern="0" dirty="0" smtClean="0">
                <a:solidFill>
                  <a:srgbClr val="FF0000"/>
                </a:solidFill>
                <a:latin typeface="Verdana"/>
                <a:ea typeface="+mn-ea"/>
                <a:cs typeface="Arial" pitchFamily="34" charset="0"/>
              </a:rPr>
              <a:t> </a:t>
            </a:r>
            <a:r>
              <a:rPr lang="en-GB" b="0" kern="0" dirty="0" smtClean="0">
                <a:solidFill>
                  <a:srgbClr val="003366"/>
                </a:solidFill>
                <a:latin typeface="Verdana"/>
              </a:rPr>
              <a:t>Goals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5365" name="Rectangle 9"/>
          <p:cNvSpPr>
            <a:spLocks noGrp="1"/>
          </p:cNvSpPr>
          <p:nvPr>
            <p:ph type="body" idx="4294967295"/>
          </p:nvPr>
        </p:nvSpPr>
        <p:spPr>
          <a:xfrm>
            <a:off x="454025" y="1613043"/>
            <a:ext cx="8591550" cy="4541695"/>
          </a:xfrm>
          <a:noFill/>
        </p:spPr>
        <p:txBody>
          <a:bodyPr/>
          <a:lstStyle/>
          <a:p>
            <a:pPr>
              <a:buFontTx/>
              <a:buChar char="-"/>
            </a:pPr>
            <a:r>
              <a:rPr lang="en-US" b="0" dirty="0" smtClean="0"/>
              <a:t>To </a:t>
            </a:r>
            <a:r>
              <a:rPr lang="en-US" dirty="0"/>
              <a:t>define and organize </a:t>
            </a:r>
            <a:r>
              <a:rPr lang="en-US" b="0" dirty="0"/>
              <a:t>the three Cloud4SOA showcases </a:t>
            </a:r>
            <a:r>
              <a:rPr lang="en-US" b="0" dirty="0" smtClean="0"/>
              <a:t>in </a:t>
            </a:r>
            <a:r>
              <a:rPr lang="en-US" b="0" dirty="0"/>
              <a:t>pragmatic conditions;</a:t>
            </a:r>
          </a:p>
          <a:p>
            <a:r>
              <a:rPr lang="en-US" b="0" dirty="0"/>
              <a:t>- </a:t>
            </a:r>
            <a:r>
              <a:rPr lang="en-US" b="0" dirty="0" smtClean="0"/>
              <a:t>	To </a:t>
            </a:r>
            <a:r>
              <a:rPr lang="en-US" dirty="0"/>
              <a:t>develop, operate and support </a:t>
            </a:r>
            <a:r>
              <a:rPr lang="en-US" b="0" dirty="0"/>
              <a:t>the three Cloud4SOA showcases prototypes </a:t>
            </a:r>
            <a:r>
              <a:rPr lang="de-DE" b="0" dirty="0" smtClean="0"/>
              <a:t>Cloud4SOA </a:t>
            </a:r>
            <a:r>
              <a:rPr lang="de-DE" b="0" dirty="0" err="1"/>
              <a:t>cloud</a:t>
            </a:r>
            <a:r>
              <a:rPr lang="de-DE" b="0" dirty="0"/>
              <a:t> </a:t>
            </a:r>
            <a:r>
              <a:rPr lang="de-DE" b="0" dirty="0" err="1"/>
              <a:t>interoperability</a:t>
            </a:r>
            <a:r>
              <a:rPr lang="de-DE" b="0" dirty="0"/>
              <a:t> </a:t>
            </a:r>
            <a:r>
              <a:rPr lang="de-DE" b="0" dirty="0" err="1"/>
              <a:t>platform</a:t>
            </a:r>
            <a:r>
              <a:rPr lang="de-DE" b="0" dirty="0"/>
              <a:t>;</a:t>
            </a:r>
          </a:p>
          <a:p>
            <a:r>
              <a:rPr lang="en-US" b="0" dirty="0"/>
              <a:t>- </a:t>
            </a:r>
            <a:r>
              <a:rPr lang="en-US" b="0" dirty="0" smtClean="0"/>
              <a:t>	To </a:t>
            </a:r>
            <a:r>
              <a:rPr lang="en-US" dirty="0"/>
              <a:t>test and monitor the performance </a:t>
            </a:r>
            <a:r>
              <a:rPr lang="en-US" b="0" dirty="0"/>
              <a:t>of the Cloud4SOA showcases prototypes in the given use cases;</a:t>
            </a:r>
          </a:p>
          <a:p>
            <a:r>
              <a:rPr lang="en-US" b="0" dirty="0"/>
              <a:t>- </a:t>
            </a:r>
            <a:r>
              <a:rPr lang="en-US" b="0" dirty="0" smtClean="0"/>
              <a:t>	To </a:t>
            </a:r>
            <a:r>
              <a:rPr lang="en-US" b="0" dirty="0"/>
              <a:t>define and validate the </a:t>
            </a:r>
            <a:r>
              <a:rPr lang="en-US" dirty="0"/>
              <a:t>evaluation strategy </a:t>
            </a:r>
            <a:r>
              <a:rPr lang="en-US" b="0" dirty="0"/>
              <a:t>of the performance of the Cloud4SOA showcases prototypes;</a:t>
            </a:r>
          </a:p>
          <a:p>
            <a:pPr>
              <a:buFontTx/>
              <a:buChar char="-"/>
            </a:pPr>
            <a:r>
              <a:rPr lang="en-US" b="0" dirty="0" smtClean="0"/>
              <a:t>To </a:t>
            </a:r>
            <a:r>
              <a:rPr lang="en-US" b="0" dirty="0"/>
              <a:t>collect </a:t>
            </a:r>
            <a:r>
              <a:rPr lang="en-US" dirty="0"/>
              <a:t>feedback from end-users and system engineers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="0" dirty="0" smtClean="0"/>
              <a:t>To </a:t>
            </a:r>
            <a:r>
              <a:rPr lang="en-US" dirty="0"/>
              <a:t>generate the lessons learnt </a:t>
            </a:r>
            <a:r>
              <a:rPr lang="en-US" b="0" dirty="0"/>
              <a:t>(from the development, deployment and execution of the three showcases</a:t>
            </a:r>
            <a:r>
              <a:rPr lang="en-US" b="0" dirty="0" smtClean="0"/>
              <a:t>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D440EB-E001-4247-A26D-3A5F686C96A2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A26179BD-4B3C-4B0A-B2AB-DAA0C97EE359}" type="slidenum">
              <a:rPr lang="en-US" sz="1200">
                <a:solidFill>
                  <a:schemeClr val="tx2"/>
                </a:solidFill>
              </a:rPr>
              <a:pPr algn="r" eaLnBrk="1" hangingPunct="1"/>
              <a:t>4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364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231775"/>
            <a:ext cx="5467350" cy="550863"/>
          </a:xfrm>
        </p:spPr>
        <p:txBody>
          <a:bodyPr/>
          <a:lstStyle/>
          <a:p>
            <a:pPr>
              <a:defRPr/>
            </a:pPr>
            <a:r>
              <a:rPr lang="en-GB" b="0" kern="0" dirty="0" smtClean="0">
                <a:solidFill>
                  <a:srgbClr val="003366"/>
                </a:solidFill>
                <a:latin typeface="Verdana"/>
              </a:rPr>
              <a:t>Deliverables and Milestones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6389" name="Rectangle 9"/>
          <p:cNvSpPr>
            <a:spLocks noGrp="1"/>
          </p:cNvSpPr>
          <p:nvPr>
            <p:ph type="body" idx="4294967295"/>
          </p:nvPr>
        </p:nvSpPr>
        <p:spPr>
          <a:xfrm>
            <a:off x="454025" y="1715784"/>
            <a:ext cx="8591550" cy="2316466"/>
          </a:xfrm>
          <a:noFill/>
        </p:spPr>
        <p:txBody>
          <a:bodyPr/>
          <a:lstStyle/>
          <a:p>
            <a:r>
              <a:rPr lang="de-DE" sz="2400" b="0" dirty="0" smtClean="0"/>
              <a:t>D8.1.1 Cloud4SOA </a:t>
            </a:r>
            <a:r>
              <a:rPr lang="de-DE" sz="2400" b="0" dirty="0" err="1"/>
              <a:t>Use</a:t>
            </a:r>
            <a:r>
              <a:rPr lang="de-DE" sz="2400" b="0" dirty="0"/>
              <a:t> Cases </a:t>
            </a:r>
            <a:r>
              <a:rPr lang="de-DE" sz="2400" b="0" dirty="0" smtClean="0"/>
              <a:t>As-</a:t>
            </a:r>
            <a:r>
              <a:rPr lang="de-DE" sz="2400" b="0" dirty="0" err="1" smtClean="0"/>
              <a:t>Is</a:t>
            </a:r>
            <a:r>
              <a:rPr lang="de-DE" sz="2400" b="0" dirty="0"/>
              <a:t> </a:t>
            </a:r>
            <a:r>
              <a:rPr lang="de-DE" sz="2400" b="0" dirty="0" smtClean="0"/>
              <a:t>Analysis </a:t>
            </a:r>
            <a:r>
              <a:rPr lang="de-DE" sz="2400" b="0" dirty="0"/>
              <a:t>- </a:t>
            </a:r>
            <a:r>
              <a:rPr lang="de-DE" sz="2400" b="0" dirty="0" err="1"/>
              <a:t>Preliminary</a:t>
            </a:r>
            <a:r>
              <a:rPr lang="de-DE" sz="2400" b="0" dirty="0"/>
              <a:t> </a:t>
            </a:r>
            <a:r>
              <a:rPr lang="de-DE" sz="2400" b="0" dirty="0" err="1" smtClean="0"/>
              <a:t>Document</a:t>
            </a:r>
            <a:r>
              <a:rPr lang="de-DE" sz="2400" b="0" dirty="0"/>
              <a:t> </a:t>
            </a:r>
            <a:r>
              <a:rPr lang="de-DE" sz="2400" b="0" dirty="0" err="1" smtClean="0"/>
              <a:t>Draft</a:t>
            </a:r>
            <a:r>
              <a:rPr lang="de-DE" sz="2400" b="0" dirty="0" smtClean="0"/>
              <a:t> – </a:t>
            </a:r>
            <a:r>
              <a:rPr lang="de-DE" sz="2400" dirty="0" smtClean="0"/>
              <a:t>FIT</a:t>
            </a:r>
            <a:r>
              <a:rPr lang="de-DE" sz="2400" b="0" dirty="0" smtClean="0"/>
              <a:t> - 12</a:t>
            </a:r>
            <a:endParaRPr lang="pt-BR" sz="2400" b="0" dirty="0"/>
          </a:p>
          <a:p>
            <a:r>
              <a:rPr lang="en-US" sz="2400" b="0" dirty="0"/>
              <a:t>D8.1.2 Cloud4SOA Use Cases </a:t>
            </a:r>
            <a:r>
              <a:rPr lang="en-US" sz="2400" b="0" dirty="0" smtClean="0"/>
              <a:t>As-Is Analysis </a:t>
            </a:r>
            <a:r>
              <a:rPr lang="en-US" sz="2400" b="0" dirty="0"/>
              <a:t>- Preliminary Document </a:t>
            </a:r>
            <a:r>
              <a:rPr lang="en-US" sz="2400" b="0" dirty="0" smtClean="0"/>
              <a:t>– </a:t>
            </a:r>
            <a:r>
              <a:rPr lang="en-US" sz="2400" dirty="0" smtClean="0"/>
              <a:t>FIT</a:t>
            </a:r>
            <a:r>
              <a:rPr lang="en-US" sz="2400" b="0" dirty="0" smtClean="0"/>
              <a:t> - 15</a:t>
            </a:r>
            <a:endParaRPr lang="en-US" sz="2400" b="0" dirty="0"/>
          </a:p>
          <a:p>
            <a:r>
              <a:rPr lang="en-US" b="0" dirty="0"/>
              <a:t>D8.1.3 Cloud4SOA Use Cases </a:t>
            </a:r>
            <a:r>
              <a:rPr lang="en-US" b="0" dirty="0" smtClean="0"/>
              <a:t>As-Is Analysis - </a:t>
            </a:r>
            <a:r>
              <a:rPr lang="en-US" dirty="0" smtClean="0"/>
              <a:t>FIT</a:t>
            </a:r>
            <a:r>
              <a:rPr lang="en-US" b="0" dirty="0" smtClean="0"/>
              <a:t> – 24</a:t>
            </a:r>
          </a:p>
          <a:p>
            <a:r>
              <a:rPr lang="en-US" b="0" dirty="0"/>
              <a:t> </a:t>
            </a:r>
            <a:r>
              <a:rPr lang="en-US" b="0" i="1" dirty="0" smtClean="0"/>
              <a:t>- definition of an analysis framework needed</a:t>
            </a:r>
            <a:endParaRPr lang="en-US" b="0" i="1" dirty="0"/>
          </a:p>
          <a:p>
            <a:r>
              <a:rPr lang="de-DE" b="0" dirty="0"/>
              <a:t>D8.2 PTIN Business </a:t>
            </a:r>
            <a:r>
              <a:rPr lang="de-DE" b="0" dirty="0" err="1" smtClean="0"/>
              <a:t>Intelligence</a:t>
            </a:r>
            <a:r>
              <a:rPr lang="de-DE" b="0" dirty="0"/>
              <a:t> </a:t>
            </a:r>
            <a:r>
              <a:rPr lang="en-US" b="0" dirty="0" smtClean="0"/>
              <a:t>Showcase - </a:t>
            </a:r>
            <a:r>
              <a:rPr lang="en-US" dirty="0" smtClean="0"/>
              <a:t>PTIN</a:t>
            </a:r>
            <a:r>
              <a:rPr lang="en-US" b="0" dirty="0" smtClean="0"/>
              <a:t> - 32</a:t>
            </a:r>
            <a:endParaRPr lang="en-US" b="0" dirty="0"/>
          </a:p>
          <a:p>
            <a:r>
              <a:rPr lang="en-US" b="0" dirty="0"/>
              <a:t>D8.3 FIT Business Cooperation Showcase </a:t>
            </a:r>
            <a:r>
              <a:rPr lang="en-US" b="0" dirty="0" smtClean="0"/>
              <a:t> - </a:t>
            </a:r>
            <a:r>
              <a:rPr lang="en-US" dirty="0" smtClean="0"/>
              <a:t>FIT</a:t>
            </a:r>
            <a:r>
              <a:rPr lang="en-US" b="0" dirty="0" smtClean="0"/>
              <a:t> - 32</a:t>
            </a:r>
            <a:endParaRPr lang="en-US" b="0" dirty="0"/>
          </a:p>
          <a:p>
            <a:r>
              <a:rPr lang="de-DE" b="0" dirty="0"/>
              <a:t>D8.4 </a:t>
            </a:r>
            <a:r>
              <a:rPr lang="de-DE" b="0" dirty="0" err="1"/>
              <a:t>RomTelecom</a:t>
            </a:r>
            <a:r>
              <a:rPr lang="de-DE" b="0" dirty="0"/>
              <a:t> Network </a:t>
            </a:r>
            <a:r>
              <a:rPr lang="de-DE" b="0" dirty="0" smtClean="0"/>
              <a:t>Monitoring </a:t>
            </a:r>
            <a:r>
              <a:rPr lang="en-US" b="0" dirty="0" smtClean="0"/>
              <a:t>Showcase – </a:t>
            </a:r>
            <a:r>
              <a:rPr lang="en-US" dirty="0" err="1" smtClean="0"/>
              <a:t>RomCom</a:t>
            </a:r>
            <a:r>
              <a:rPr lang="en-US" b="0" dirty="0" smtClean="0"/>
              <a:t> - </a:t>
            </a:r>
            <a:r>
              <a:rPr lang="en-US" b="0" dirty="0"/>
              <a:t>32</a:t>
            </a:r>
          </a:p>
          <a:p>
            <a:r>
              <a:rPr lang="en-US" b="0" dirty="0"/>
              <a:t>D8.5 Performance Evaluation and </a:t>
            </a:r>
            <a:r>
              <a:rPr lang="en-US" b="0" dirty="0" smtClean="0"/>
              <a:t>Lessons Learnt – </a:t>
            </a:r>
            <a:r>
              <a:rPr lang="en-US" dirty="0" smtClean="0"/>
              <a:t>FIT</a:t>
            </a:r>
            <a:r>
              <a:rPr lang="en-US" b="0" dirty="0" smtClean="0"/>
              <a:t> - 36</a:t>
            </a:r>
            <a:endParaRPr lang="en-US" dirty="0" smtClean="0">
              <a:latin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603D3C-34C5-47AC-A484-C3D37C4EF5B9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BE055228-F5DD-4DCB-84F9-A96D67365D9F}" type="slidenum">
              <a:rPr lang="en-US" sz="1200">
                <a:solidFill>
                  <a:schemeClr val="tx2"/>
                </a:solidFill>
              </a:rPr>
              <a:pPr algn="r" eaLnBrk="1" hangingPunct="1"/>
              <a:t>5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364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209550"/>
            <a:ext cx="5467350" cy="903288"/>
          </a:xfrm>
        </p:spPr>
        <p:txBody>
          <a:bodyPr/>
          <a:lstStyle/>
          <a:p>
            <a:pPr>
              <a:defRPr/>
            </a:pPr>
            <a:r>
              <a:rPr lang="en-US" b="0" kern="0" dirty="0" smtClean="0">
                <a:solidFill>
                  <a:srgbClr val="003366"/>
                </a:solidFill>
                <a:latin typeface="Verdana"/>
              </a:rPr>
              <a:t>Tasks and work distribution among partner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17413" name="Rectangle 9"/>
          <p:cNvSpPr>
            <a:spLocks noGrp="1"/>
          </p:cNvSpPr>
          <p:nvPr>
            <p:ph type="body" idx="4294967295"/>
          </p:nvPr>
        </p:nvSpPr>
        <p:spPr>
          <a:xfrm>
            <a:off x="412928" y="1395145"/>
            <a:ext cx="8591550" cy="3906838"/>
          </a:xfrm>
          <a:noFill/>
        </p:spPr>
        <p:txBody>
          <a:bodyPr/>
          <a:lstStyle/>
          <a:p>
            <a:r>
              <a:rPr lang="en-US" sz="2000" b="0" dirty="0"/>
              <a:t>Task 8.1 Use-Cases As-Is Analysis and Showcases Definition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(</a:t>
            </a:r>
            <a:r>
              <a:rPr lang="en-US" sz="2000" b="0" dirty="0"/>
              <a:t>FIT, Duration: M3 – M15)</a:t>
            </a:r>
          </a:p>
          <a:p>
            <a:r>
              <a:rPr lang="en-US" sz="1200" b="0" dirty="0"/>
              <a:t>This task will involve the in-depth as-is analysis of the three Cloud4SOA industrial use cases, which will lead </a:t>
            </a:r>
            <a:r>
              <a:rPr lang="en-US" sz="1200" b="0" dirty="0" smtClean="0"/>
              <a:t>to the </a:t>
            </a:r>
            <a:r>
              <a:rPr lang="en-US" sz="1200" b="0" dirty="0"/>
              <a:t>identification of the drawbacks and bottlenecks of their current deployments, as well as to the definition </a:t>
            </a:r>
            <a:r>
              <a:rPr lang="en-US" sz="1200" b="0" dirty="0" smtClean="0"/>
              <a:t>of the </a:t>
            </a:r>
            <a:r>
              <a:rPr lang="en-US" sz="1200" b="0" dirty="0"/>
              <a:t>business scope of the Cloud4SOA showcases and the exact technical scope of the Cloud4SOA </a:t>
            </a:r>
            <a:r>
              <a:rPr lang="en-US" sz="1200" b="0" dirty="0" smtClean="0"/>
              <a:t>showcases</a:t>
            </a:r>
          </a:p>
          <a:p>
            <a:endParaRPr lang="en-US" sz="1200" b="0" dirty="0"/>
          </a:p>
          <a:p>
            <a:r>
              <a:rPr lang="en-US" sz="2000" b="0" dirty="0" smtClean="0"/>
              <a:t>Task </a:t>
            </a:r>
            <a:r>
              <a:rPr lang="en-US" sz="2000" b="0" dirty="0"/>
              <a:t>8.2 Evaluation Strategy Definition and Validation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(</a:t>
            </a:r>
            <a:r>
              <a:rPr lang="en-US" sz="2000" b="0" dirty="0"/>
              <a:t>FIT, Duration: M10 – M18)</a:t>
            </a:r>
          </a:p>
          <a:p>
            <a:r>
              <a:rPr lang="en-US" sz="1200" b="0" dirty="0"/>
              <a:t>In this task, the evaluation protocol and methodology will be defined stating the various practices for </a:t>
            </a:r>
            <a:r>
              <a:rPr lang="en-US" sz="1200" b="0" dirty="0" smtClean="0"/>
              <a:t>obtaining feedback </a:t>
            </a:r>
            <a:r>
              <a:rPr lang="en-US" sz="1200" b="0" dirty="0"/>
              <a:t>from end-users and system engineers (through workshops, focus groups, interviews, </a:t>
            </a:r>
            <a:r>
              <a:rPr lang="en-US" sz="1200" b="0" dirty="0" err="1"/>
              <a:t>questionnaires,etc</a:t>
            </a:r>
            <a:r>
              <a:rPr lang="en-US" sz="1200" b="0" dirty="0"/>
              <a:t>.). </a:t>
            </a:r>
          </a:p>
          <a:p>
            <a:r>
              <a:rPr lang="en-US" sz="2000" b="0" dirty="0" smtClean="0"/>
              <a:t>Task </a:t>
            </a:r>
            <a:r>
              <a:rPr lang="en-US" sz="2000" b="0" dirty="0"/>
              <a:t>8.3 Cloud4SOA Showcases Development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(</a:t>
            </a:r>
            <a:r>
              <a:rPr lang="en-US" sz="2000" b="0" dirty="0" err="1"/>
              <a:t>SingularLogic</a:t>
            </a:r>
            <a:r>
              <a:rPr lang="en-US" sz="2000" b="0" dirty="0"/>
              <a:t>, Duration: M13 – M32)</a:t>
            </a:r>
          </a:p>
          <a:p>
            <a:r>
              <a:rPr lang="en-US" sz="1200" b="0" dirty="0" smtClean="0"/>
              <a:t>three showcases prototypes</a:t>
            </a:r>
            <a:r>
              <a:rPr lang="en-US" sz="1200" b="0" dirty="0"/>
              <a:t>. </a:t>
            </a:r>
            <a:endParaRPr lang="en-US" sz="1200" b="0" dirty="0" smtClean="0"/>
          </a:p>
          <a:p>
            <a:endParaRPr lang="en-US" sz="1200" b="0" dirty="0" smtClean="0"/>
          </a:p>
          <a:p>
            <a:r>
              <a:rPr lang="en-US" sz="2000" b="0" dirty="0" smtClean="0"/>
              <a:t>Task </a:t>
            </a:r>
            <a:r>
              <a:rPr lang="en-US" sz="2000" b="0" dirty="0"/>
              <a:t>8.4 Showcases Operation, Maintenance and Governance (</a:t>
            </a:r>
            <a:r>
              <a:rPr lang="en-US" sz="2000" b="0" dirty="0" err="1"/>
              <a:t>cloudControl</a:t>
            </a:r>
            <a:r>
              <a:rPr lang="en-US" sz="2000" b="0" dirty="0"/>
              <a:t>, Duration: M31 – M36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r>
              <a:rPr lang="de-DE" sz="2000" b="0" dirty="0" smtClean="0"/>
              <a:t>Task </a:t>
            </a:r>
            <a:r>
              <a:rPr lang="de-DE" sz="2000" b="0" dirty="0"/>
              <a:t>8.5 Performance Evaluation </a:t>
            </a:r>
            <a:r>
              <a:rPr lang="de-DE" sz="2000" b="0" dirty="0" err="1"/>
              <a:t>and</a:t>
            </a:r>
            <a:r>
              <a:rPr lang="de-DE" sz="2000" b="0" dirty="0"/>
              <a:t> </a:t>
            </a:r>
            <a:r>
              <a:rPr lang="de-DE" sz="2000" b="0" dirty="0" err="1"/>
              <a:t>Lessons</a:t>
            </a:r>
            <a:r>
              <a:rPr lang="de-DE" sz="2000" b="0" dirty="0"/>
              <a:t> </a:t>
            </a:r>
            <a:r>
              <a:rPr lang="de-DE" sz="2000" b="0" dirty="0" err="1"/>
              <a:t>Learnt</a:t>
            </a:r>
            <a:r>
              <a:rPr lang="de-DE" sz="2000" b="0" dirty="0"/>
              <a:t> </a:t>
            </a:r>
            <a:r>
              <a:rPr lang="de-DE" sz="2000" b="0" dirty="0" smtClean="0"/>
              <a:t/>
            </a:r>
            <a:br>
              <a:rPr lang="de-DE" sz="2000" b="0" dirty="0" smtClean="0"/>
            </a:br>
            <a:r>
              <a:rPr lang="de-DE" sz="2000" b="0" dirty="0" smtClean="0"/>
              <a:t>(</a:t>
            </a:r>
            <a:r>
              <a:rPr lang="de-DE" sz="2000" b="0" dirty="0"/>
              <a:t>FIT, Duration: M31 – M36</a:t>
            </a:r>
            <a:r>
              <a:rPr lang="de-DE" sz="2000" b="0" dirty="0" smtClean="0"/>
              <a:t>)</a:t>
            </a:r>
            <a:endParaRPr lang="de-DE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0C0"/>
                </a:solidFill>
              </a:rPr>
              <a:t>Action Points </a:t>
            </a:r>
            <a:r>
              <a:rPr lang="de-DE" dirty="0" err="1" smtClean="0">
                <a:solidFill>
                  <a:srgbClr val="0070C0"/>
                </a:solidFill>
              </a:rPr>
              <a:t>for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smtClean="0">
                <a:solidFill>
                  <a:srgbClr val="0070C0"/>
                </a:solidFill>
              </a:rPr>
              <a:t>WP 8 Showcase </a:t>
            </a:r>
            <a:r>
              <a:rPr lang="de-DE" dirty="0" err="1" smtClean="0">
                <a:solidFill>
                  <a:srgbClr val="0070C0"/>
                </a:solidFill>
              </a:rPr>
              <a:t>partners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3751" y="1623317"/>
            <a:ext cx="8591550" cy="4521147"/>
          </a:xfrm>
        </p:spPr>
        <p:txBody>
          <a:bodyPr/>
          <a:lstStyle/>
          <a:p>
            <a:r>
              <a:rPr lang="de-DE" dirty="0" smtClean="0"/>
              <a:t>First Input </a:t>
            </a:r>
            <a:r>
              <a:rPr lang="de-DE" dirty="0" err="1" smtClean="0"/>
              <a:t>for</a:t>
            </a:r>
            <a:r>
              <a:rPr lang="de-DE" dirty="0" smtClean="0"/>
              <a:t> D8.1.1. </a:t>
            </a:r>
            <a:endParaRPr lang="de-DE" dirty="0" smtClean="0"/>
          </a:p>
          <a:p>
            <a:endParaRPr lang="de-DE" dirty="0"/>
          </a:p>
          <a:p>
            <a:pPr lvl="1"/>
            <a:r>
              <a:rPr lang="de-DE" dirty="0" smtClean="0"/>
              <a:t>Infrastructure </a:t>
            </a:r>
            <a:r>
              <a:rPr lang="de-DE" dirty="0" smtClean="0"/>
              <a:t>Description</a:t>
            </a:r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/>
            <a:r>
              <a:rPr lang="en-US" b="0" dirty="0" smtClean="0"/>
              <a:t>Cloud4SOA scope: cloud </a:t>
            </a:r>
            <a:r>
              <a:rPr lang="en-US" b="0" dirty="0"/>
              <a:t>infrastructures interoperability and data </a:t>
            </a:r>
            <a:r>
              <a:rPr lang="en-US" b="0" dirty="0" smtClean="0"/>
              <a:t>portability</a:t>
            </a:r>
            <a:endParaRPr lang="en-US" b="0" dirty="0" smtClean="0"/>
          </a:p>
          <a:p>
            <a:pPr lvl="1"/>
            <a:r>
              <a:rPr lang="en-US" dirty="0"/>
              <a:t>R</a:t>
            </a:r>
            <a:r>
              <a:rPr lang="en-US" b="0" dirty="0" smtClean="0"/>
              <a:t>ealistic </a:t>
            </a:r>
            <a:r>
              <a:rPr lang="en-US" b="0" dirty="0"/>
              <a:t>scenarios </a:t>
            </a:r>
            <a:r>
              <a:rPr lang="en-US" b="0" dirty="0" smtClean="0"/>
              <a:t>that </a:t>
            </a:r>
            <a:r>
              <a:rPr lang="en-US" b="0" dirty="0"/>
              <a:t>are going to be </a:t>
            </a:r>
            <a:r>
              <a:rPr lang="en-US" b="0" dirty="0" smtClean="0"/>
              <a:t>piloted</a:t>
            </a:r>
          </a:p>
          <a:p>
            <a:pPr lvl="2"/>
            <a:r>
              <a:rPr lang="en-US" dirty="0" smtClean="0"/>
              <a:t>What is it that we will demonstrate?</a:t>
            </a:r>
            <a:endParaRPr lang="en-US" b="0" dirty="0" smtClean="0"/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How will your application benefit from being cloud enabled?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BFA1-7244-4E2A-8553-0C45CF4E6F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6166C5D-82D9-4594-8543-355988DE6124}" type="slidenum">
              <a:rPr 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517E8935-2823-4D28-883D-AA34F684AD9E}" type="slidenum">
              <a:rPr lang="en-US" sz="1200">
                <a:solidFill>
                  <a:schemeClr val="tx2"/>
                </a:solidFill>
              </a:rPr>
              <a:pPr algn="r" eaLnBrk="1" hangingPunct="1"/>
              <a:t>7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8436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120650"/>
            <a:ext cx="5467350" cy="7381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GB" b="0" smtClean="0">
                <a:solidFill>
                  <a:srgbClr val="003366"/>
                </a:solidFill>
                <a:latin typeface="Verdana" pitchFamily="34" charset="0"/>
              </a:rPr>
              <a:t>Effort distribution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2" y="2138416"/>
            <a:ext cx="8143795" cy="34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feil nach rechts 1"/>
          <p:cNvSpPr/>
          <p:nvPr/>
        </p:nvSpPr>
        <p:spPr>
          <a:xfrm>
            <a:off x="1691275" y="4941869"/>
            <a:ext cx="332734" cy="17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1691275" y="4652481"/>
            <a:ext cx="332734" cy="17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691275" y="4363092"/>
            <a:ext cx="332734" cy="17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1691275" y="3169578"/>
            <a:ext cx="332734" cy="174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527A14-525F-430F-A62D-127E6E1FD286}" type="slidenum">
              <a:rPr 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9459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2984CADF-6E6B-47CD-8031-FA25535E592B}" type="slidenum">
              <a:rPr lang="en-US" sz="1200">
                <a:solidFill>
                  <a:schemeClr val="tx2"/>
                </a:solidFill>
              </a:rPr>
              <a:pPr algn="r" eaLnBrk="1" hangingPunct="1"/>
              <a:t>8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5364" name="Rectangle 8"/>
          <p:cNvSpPr>
            <a:spLocks noGrp="1"/>
          </p:cNvSpPr>
          <p:nvPr>
            <p:ph type="title" idx="4294967295"/>
          </p:nvPr>
        </p:nvSpPr>
        <p:spPr>
          <a:xfrm>
            <a:off x="3549650" y="165100"/>
            <a:ext cx="5467350" cy="744538"/>
          </a:xfrm>
        </p:spPr>
        <p:txBody>
          <a:bodyPr/>
          <a:lstStyle/>
          <a:p>
            <a:pPr>
              <a:defRPr/>
            </a:pPr>
            <a:r>
              <a:rPr lang="en-US" b="0" kern="0" dirty="0" smtClean="0">
                <a:solidFill>
                  <a:srgbClr val="003366"/>
                </a:solidFill>
                <a:latin typeface="Verdana"/>
              </a:rPr>
              <a:t>Open issues / dependencies</a:t>
            </a:r>
          </a:p>
        </p:txBody>
      </p:sp>
      <p:sp>
        <p:nvSpPr>
          <p:cNvPr id="19461" name="Rectangle 9"/>
          <p:cNvSpPr>
            <a:spLocks noGrp="1"/>
          </p:cNvSpPr>
          <p:nvPr>
            <p:ph type="body" idx="4294967295"/>
          </p:nvPr>
        </p:nvSpPr>
        <p:spPr>
          <a:xfrm>
            <a:off x="454025" y="2247900"/>
            <a:ext cx="8591550" cy="2027238"/>
          </a:xfrm>
          <a:noFill/>
        </p:spPr>
        <p:txBody>
          <a:bodyPr/>
          <a:lstStyle/>
          <a:p>
            <a:pPr marL="0" indent="0"/>
            <a:r>
              <a:rPr lang="en-US" dirty="0" smtClean="0">
                <a:latin typeface="Arial" pitchFamily="34" charset="0"/>
              </a:rPr>
              <a:t>Availability of</a:t>
            </a:r>
          </a:p>
          <a:p>
            <a:pPr marL="0" indent="0"/>
            <a:r>
              <a:rPr lang="en-US" dirty="0" smtClean="0">
                <a:latin typeface="Arial" pitchFamily="34" charset="0"/>
              </a:rPr>
              <a:t>	existing showcases</a:t>
            </a:r>
            <a:r>
              <a:rPr lang="en-US" dirty="0">
                <a:latin typeface="Arial" pitchFamily="34" charset="0"/>
              </a:rPr>
              <a:t>	</a:t>
            </a:r>
            <a:endParaRPr lang="en-US" dirty="0" smtClean="0">
              <a:latin typeface="Arial" pitchFamily="34" charset="0"/>
            </a:endParaRPr>
          </a:p>
          <a:p>
            <a:pPr marL="0" indent="0"/>
            <a:r>
              <a:rPr lang="en-US" dirty="0" smtClean="0">
                <a:latin typeface="Arial" pitchFamily="34" charset="0"/>
              </a:rPr>
              <a:t>	infrastructures and prototypes</a:t>
            </a:r>
          </a:p>
          <a:p>
            <a:pPr marL="0" indent="0"/>
            <a:endParaRPr lang="en-US" dirty="0" smtClean="0">
              <a:latin typeface="Arial" pitchFamily="34" charset="0"/>
            </a:endParaRPr>
          </a:p>
          <a:p>
            <a:pPr lvl="2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Bildschirmpräsentation (4:3)</PresentationFormat>
  <Paragraphs>76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WP8: Showcases Development and Overall Performance Evaluation</vt:lpstr>
      <vt:lpstr>Presentation Outline</vt:lpstr>
      <vt:lpstr>WP Goals</vt:lpstr>
      <vt:lpstr>Deliverables and Milestones</vt:lpstr>
      <vt:lpstr>Tasks and work distribution among partner</vt:lpstr>
      <vt:lpstr>Action Points for WP 8 Showcase partners</vt:lpstr>
      <vt:lpstr>Effort distribution</vt:lpstr>
      <vt:lpstr>Open issues / dependencies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WPx: ………</dc:title>
  <dc:creator>Presentation Magazine</dc:creator>
  <cp:lastModifiedBy>Prinz</cp:lastModifiedBy>
  <cp:revision>67</cp:revision>
  <dcterms:created xsi:type="dcterms:W3CDTF">2007-05-31T17:14:01Z</dcterms:created>
  <dcterms:modified xsi:type="dcterms:W3CDTF">2010-09-10T07:41:08Z</dcterms:modified>
  <cp:category>Transport</cp:category>
</cp:coreProperties>
</file>