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0" r:id="rId2"/>
    <p:sldId id="294" r:id="rId3"/>
    <p:sldId id="295" r:id="rId4"/>
    <p:sldId id="293" r:id="rId5"/>
    <p:sldId id="301" r:id="rId6"/>
    <p:sldId id="276" r:id="rId7"/>
    <p:sldId id="277" r:id="rId8"/>
    <p:sldId id="279" r:id="rId9"/>
    <p:sldId id="278" r:id="rId10"/>
    <p:sldId id="280" r:id="rId11"/>
    <p:sldId id="291" r:id="rId12"/>
    <p:sldId id="296" r:id="rId13"/>
    <p:sldId id="302" r:id="rId14"/>
    <p:sldId id="298" r:id="rId15"/>
    <p:sldId id="297" r:id="rId16"/>
    <p:sldId id="299" r:id="rId17"/>
    <p:sldId id="281" r:id="rId18"/>
    <p:sldId id="287" r:id="rId19"/>
    <p:sldId id="289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esco D'Andria" initials="F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2510" autoAdjust="0"/>
  </p:normalViewPr>
  <p:slideViewPr>
    <p:cSldViewPr snapToGrid="0">
      <p:cViewPr varScale="1">
        <p:scale>
          <a:sx n="48" d="100"/>
          <a:sy n="48" d="100"/>
        </p:scale>
        <p:origin x="-1432" y="-104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0B5521-02C9-4F55-B12B-983101C47616}" type="datetimeFigureOut">
              <a:rPr lang="en-US"/>
              <a:pPr>
                <a:defRPr/>
              </a:pPr>
              <a:t>08.12.10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FA4714-CFDF-435A-9B77-FF6794768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D0A45A-1BFB-4AED-9735-CFDC83DA0EC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400" b="0" smtClean="0">
                <a:effectLst/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9552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25735-F59C-41DE-8F4D-FFF599FEF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063D-DEB5-4301-8DCA-889FB7DB5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50" y="179291"/>
            <a:ext cx="5477809" cy="6275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BBFA1-7244-4E2A-8553-0C45CF4E6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370F-3C36-4440-BAC4-4F12990D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3D69-F98F-4185-9137-4C81F3879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C5A4-2F1A-40C9-AFBB-CA22B8CD1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7F20-9225-4E12-9458-451279E6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8FD77-C36A-4DD0-8BE6-5559F7FBF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08C4-04CF-4123-84CA-58DFB6788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4052-A499-4B8C-95A2-EFAD1EA4E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6638" y="107950"/>
            <a:ext cx="5459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68233D-E38A-47A2-A845-67BBCE5B3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AF7025-B1E0-4EEC-A94A-5D7373BE00F7}" type="datetimeFigureOut">
              <a:rPr lang="es-ES"/>
              <a:pPr>
                <a:defRPr/>
              </a:pPr>
              <a:t>08.12.10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31" name="Picture 10" descr="cloud4soaLogo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7788"/>
            <a:ext cx="27860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 sz="2200" b="1" kern="1200">
          <a:solidFill>
            <a:srgbClr val="17375E"/>
          </a:solidFill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è"/>
        <a:defRPr sz="2000" kern="1200">
          <a:solidFill>
            <a:srgbClr val="17375E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rgbClr val="17375E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kern="1200">
          <a:solidFill>
            <a:srgbClr val="17375E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17375E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08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724400"/>
            <a:ext cx="9144000" cy="2411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316" name="Group 66"/>
          <p:cNvGrpSpPr>
            <a:grpSpLocks/>
          </p:cNvGrpSpPr>
          <p:nvPr/>
        </p:nvGrpSpPr>
        <p:grpSpPr bwMode="auto">
          <a:xfrm>
            <a:off x="774700" y="4991100"/>
            <a:ext cx="8396288" cy="1866900"/>
            <a:chOff x="774700" y="4991100"/>
            <a:chExt cx="9848957" cy="1866900"/>
          </a:xfrm>
        </p:grpSpPr>
        <p:sp>
          <p:nvSpPr>
            <p:cNvPr id="62" name="Bent Arrow 61"/>
            <p:cNvSpPr/>
            <p:nvPr/>
          </p:nvSpPr>
          <p:spPr>
            <a:xfrm rot="16200000">
              <a:off x="5095975" y="669825"/>
              <a:ext cx="1174750" cy="9817300"/>
            </a:xfrm>
            <a:prstGeom prst="bentArrow">
              <a:avLst>
                <a:gd name="adj1" fmla="val 22297"/>
                <a:gd name="adj2" fmla="val 46622"/>
                <a:gd name="adj3" fmla="val 34460"/>
                <a:gd name="adj4" fmla="val 315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TextBox 64"/>
            <p:cNvSpPr txBox="1">
              <a:spLocks noChangeArrowheads="1"/>
            </p:cNvSpPr>
            <p:nvPr/>
          </p:nvSpPr>
          <p:spPr bwMode="auto">
            <a:xfrm flipH="1">
              <a:off x="4124521" y="5822771"/>
              <a:ext cx="6499136" cy="60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2200" b="1" dirty="0" err="1" smtClean="0">
                  <a:solidFill>
                    <a:srgbClr val="969696"/>
                  </a:solidFill>
                </a:rPr>
                <a:t>Gerd</a:t>
              </a:r>
              <a:r>
                <a:rPr lang="en-US" sz="2200" b="1" dirty="0" smtClean="0">
                  <a:solidFill>
                    <a:srgbClr val="969696"/>
                  </a:solidFill>
                </a:rPr>
                <a:t> </a:t>
              </a:r>
              <a:r>
                <a:rPr lang="en-US" sz="2200" b="1" dirty="0" err="1" smtClean="0">
                  <a:solidFill>
                    <a:srgbClr val="969696"/>
                  </a:solidFill>
                </a:rPr>
                <a:t>Woetzel</a:t>
              </a:r>
              <a:r>
                <a:rPr lang="en-US" sz="2200" b="1" dirty="0" smtClean="0">
                  <a:solidFill>
                    <a:srgbClr val="969696"/>
                  </a:solidFill>
                </a:rPr>
                <a:t> (FIT)</a:t>
              </a:r>
              <a:endParaRPr lang="en-US" sz="2200" b="1" dirty="0">
                <a:solidFill>
                  <a:srgbClr val="969696"/>
                </a:solidFill>
              </a:endParaRPr>
            </a:p>
          </p:txBody>
        </p:sp>
        <p:sp>
          <p:nvSpPr>
            <p:cNvPr id="13322" name="TextBox 65"/>
            <p:cNvSpPr txBox="1">
              <a:spLocks noChangeArrowheads="1"/>
            </p:cNvSpPr>
            <p:nvPr/>
          </p:nvSpPr>
          <p:spPr bwMode="auto">
            <a:xfrm flipH="1">
              <a:off x="6286497" y="6254571"/>
              <a:ext cx="4305303" cy="60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b="1" dirty="0">
                  <a:solidFill>
                    <a:schemeClr val="bg1"/>
                  </a:solidFill>
                </a:rPr>
                <a:t>09-10 </a:t>
              </a:r>
              <a:r>
                <a:rPr lang="en-US" b="1" dirty="0" smtClean="0">
                  <a:solidFill>
                    <a:schemeClr val="bg1"/>
                  </a:solidFill>
                </a:rPr>
                <a:t>December 2010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317" name="Rectangle 37"/>
          <p:cNvSpPr>
            <a:spLocks noGrp="1"/>
          </p:cNvSpPr>
          <p:nvPr>
            <p:ph type="ctrTitle"/>
          </p:nvPr>
        </p:nvSpPr>
        <p:spPr>
          <a:xfrm>
            <a:off x="454025" y="2344738"/>
            <a:ext cx="8561388" cy="111442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WP8: </a:t>
            </a:r>
            <a:r>
              <a:rPr lang="en-US" b="0" dirty="0"/>
              <a:t>Showcases Development and Overall Performance Evaluation</a:t>
            </a:r>
            <a:endParaRPr lang="en-US" sz="2800" dirty="0"/>
          </a:p>
        </p:txBody>
      </p:sp>
      <p:sp>
        <p:nvSpPr>
          <p:cNvPr id="3110" name="Rectangle 38"/>
          <p:cNvSpPr>
            <a:spLocks noGrp="1"/>
          </p:cNvSpPr>
          <p:nvPr>
            <p:ph type="subTitle" idx="1"/>
          </p:nvPr>
        </p:nvSpPr>
        <p:spPr>
          <a:xfrm>
            <a:off x="55563" y="3811588"/>
            <a:ext cx="3748087" cy="8255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ClrTx/>
              <a:defRPr/>
            </a:pPr>
            <a:r>
              <a:rPr lang="en-US" kern="0" dirty="0">
                <a:solidFill>
                  <a:srgbClr val="003399"/>
                </a:solidFill>
              </a:rPr>
              <a:t>Cloud4SOA project</a:t>
            </a:r>
          </a:p>
          <a:p>
            <a:pPr marL="0" indent="0" eaLnBrk="1" hangingPunct="1">
              <a:spcBef>
                <a:spcPts val="600"/>
              </a:spcBef>
              <a:buClrTx/>
              <a:defRPr/>
            </a:pPr>
            <a:r>
              <a:rPr lang="en-US" kern="0" dirty="0" smtClean="0">
                <a:solidFill>
                  <a:srgbClr val="003399"/>
                </a:solidFill>
              </a:rPr>
              <a:t>Athens meeting</a:t>
            </a:r>
            <a:endParaRPr lang="en-US" kern="0" dirty="0">
              <a:solidFill>
                <a:srgbClr val="003399"/>
              </a:solidFill>
            </a:endParaRPr>
          </a:p>
          <a:p>
            <a:pPr marL="0" indent="0"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9" name="Picture 10" descr="cloud4soaLogo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85738"/>
            <a:ext cx="2786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New </a:t>
            </a:r>
            <a:r>
              <a:rPr lang="de-DE" dirty="0" err="1" smtClean="0">
                <a:solidFill>
                  <a:srgbClr val="0070C0"/>
                </a:solidFill>
              </a:rPr>
              <a:t>Architecture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07044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77000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85602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2"/>
            <a:ext cx="1112570" cy="6717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098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774752" y="24024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4158461" y="4373750"/>
            <a:ext cx="233148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cloud4soaLogotr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8" y="5777164"/>
            <a:ext cx="2092525" cy="66531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26" name="Gewinkelte Verbindung 25"/>
          <p:cNvCxnSpPr>
            <a:stCxn id="23" idx="2"/>
            <a:endCxn id="24" idx="3"/>
          </p:cNvCxnSpPr>
          <p:nvPr/>
        </p:nvCxnSpPr>
        <p:spPr>
          <a:xfrm rot="5400000">
            <a:off x="2351626" y="4900989"/>
            <a:ext cx="1138070" cy="127959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2401258">
            <a:off x="2107533" y="5701414"/>
            <a:ext cx="1878126" cy="646331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de-DE" dirty="0" smtClean="0"/>
              <a:t>Amazon S3 -&gt;</a:t>
            </a:r>
          </a:p>
          <a:p>
            <a:r>
              <a:rPr lang="de-DE" dirty="0" smtClean="0"/>
              <a:t>WP6 SOA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8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616449" y="2661132"/>
            <a:ext cx="6431623" cy="1222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/>
            </a:r>
            <a:br>
              <a:rPr lang="de-DE" dirty="0" smtClean="0">
                <a:solidFill>
                  <a:srgbClr val="0070C0"/>
                </a:solidFill>
              </a:rPr>
            </a:b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that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possible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61590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52411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60700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1"/>
            <a:ext cx="1112570" cy="16961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3318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066555" y="59303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248379" y="5825447"/>
            <a:ext cx="595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3902362" y="4629849"/>
            <a:ext cx="745347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cloud4soaLogotr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99" y="4070747"/>
            <a:ext cx="2092525" cy="66531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8" name="Textfeld 2"/>
          <p:cNvSpPr txBox="1"/>
          <p:nvPr/>
        </p:nvSpPr>
        <p:spPr>
          <a:xfrm>
            <a:off x="6754071" y="2975253"/>
            <a:ext cx="1557463" cy="646331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de-DE" dirty="0" smtClean="0"/>
              <a:t>Amazon EC2</a:t>
            </a:r>
            <a:endParaRPr lang="de-DE" dirty="0"/>
          </a:p>
          <a:p>
            <a:endParaRPr lang="de-DE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27392" y="3593576"/>
            <a:ext cx="30977" cy="44919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 D8.1 Business </a:t>
            </a:r>
            <a:r>
              <a:rPr lang="de-DE" dirty="0" err="1" smtClean="0">
                <a:solidFill>
                  <a:srgbClr val="0070C0"/>
                </a:solidFill>
              </a:rPr>
              <a:t>Collaboration</a:t>
            </a:r>
            <a:r>
              <a:rPr lang="de-DE" dirty="0" smtClean="0">
                <a:solidFill>
                  <a:srgbClr val="0070C0"/>
                </a:solidFill>
              </a:rPr>
              <a:t> Showcase Analysis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239164"/>
            <a:ext cx="8591550" cy="4915575"/>
          </a:xfrm>
        </p:spPr>
        <p:txBody>
          <a:bodyPr/>
          <a:lstStyle/>
          <a:p>
            <a:pPr marL="1588" lvl="1" indent="0">
              <a:buNone/>
            </a:pPr>
            <a:r>
              <a:rPr lang="de-DE" b="1" dirty="0" smtClean="0"/>
              <a:t>N-Tier </a:t>
            </a:r>
            <a:r>
              <a:rPr lang="de-DE" b="1" dirty="0" err="1" smtClean="0"/>
              <a:t>Architecture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BSCW</a:t>
            </a:r>
          </a:p>
          <a:p>
            <a:pPr lvl="1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err="1"/>
              <a:t>Logic</a:t>
            </a:r>
            <a:r>
              <a:rPr lang="de-DE" dirty="0"/>
              <a:t> (CGI + BSCW API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Analysis</a:t>
            </a:r>
          </a:p>
          <a:p>
            <a:pPr lvl="3"/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 </a:t>
            </a:r>
            <a:r>
              <a:rPr lang="de-DE" dirty="0" err="1" smtClean="0"/>
              <a:t>Strategy</a:t>
            </a:r>
            <a:r>
              <a:rPr lang="de-DE" dirty="0" smtClean="0"/>
              <a:t>:  Amazon EC2 –&gt; Cloud4SOA ?</a:t>
            </a:r>
          </a:p>
          <a:p>
            <a:pPr lvl="1"/>
            <a:r>
              <a:rPr lang="de-DE" dirty="0" smtClean="0"/>
              <a:t>File</a:t>
            </a:r>
            <a:r>
              <a:rPr lang="de-DE" dirty="0"/>
              <a:t>/</a:t>
            </a:r>
            <a:r>
              <a:rPr lang="de-DE" dirty="0" err="1"/>
              <a:t>Document</a:t>
            </a:r>
            <a:r>
              <a:rPr lang="de-DE" dirty="0"/>
              <a:t> S</a:t>
            </a:r>
            <a:r>
              <a:rPr lang="de-DE" dirty="0" smtClean="0"/>
              <a:t>tore</a:t>
            </a:r>
          </a:p>
          <a:p>
            <a:pPr lvl="3"/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 </a:t>
            </a:r>
            <a:r>
              <a:rPr lang="de-DE" dirty="0" err="1"/>
              <a:t>Strategy</a:t>
            </a:r>
            <a:r>
              <a:rPr lang="de-DE" dirty="0"/>
              <a:t>: </a:t>
            </a:r>
            <a:r>
              <a:rPr lang="de-DE" dirty="0" err="1" smtClean="0"/>
              <a:t>Amaon</a:t>
            </a:r>
            <a:r>
              <a:rPr lang="de-DE" dirty="0" smtClean="0"/>
              <a:t> S3 -&gt; Cloud4SOA ?</a:t>
            </a:r>
          </a:p>
          <a:p>
            <a:pPr lvl="3"/>
            <a:r>
              <a:rPr lang="de-DE" dirty="0" err="1" smtClean="0"/>
              <a:t>CloudFront</a:t>
            </a:r>
            <a:r>
              <a:rPr lang="de-DE" dirty="0" smtClean="0"/>
              <a:t> (?)</a:t>
            </a:r>
            <a:endParaRPr lang="de-DE" dirty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Store (+</a:t>
            </a:r>
            <a:r>
              <a:rPr lang="de-DE" dirty="0" err="1" smtClean="0"/>
              <a:t>Metadata</a:t>
            </a:r>
            <a:r>
              <a:rPr lang="de-DE" dirty="0" smtClean="0"/>
              <a:t> +Events </a:t>
            </a:r>
            <a:r>
              <a:rPr lang="de-DE" dirty="0"/>
              <a:t>+</a:t>
            </a:r>
            <a:r>
              <a:rPr lang="de-DE" dirty="0" err="1" smtClean="0"/>
              <a:t>Preferences</a:t>
            </a:r>
            <a:r>
              <a:rPr lang="de-DE" dirty="0" smtClean="0"/>
              <a:t>)</a:t>
            </a:r>
          </a:p>
          <a:p>
            <a:pPr lvl="3"/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 </a:t>
            </a:r>
            <a:r>
              <a:rPr lang="de-DE" dirty="0" err="1"/>
              <a:t>Strategy</a:t>
            </a:r>
            <a:r>
              <a:rPr lang="de-DE" dirty="0"/>
              <a:t>: </a:t>
            </a:r>
            <a:r>
              <a:rPr lang="de-DE" dirty="0" smtClean="0"/>
              <a:t>Amazon EBS -&gt; Cloud4SOA ?</a:t>
            </a:r>
            <a:endParaRPr lang="de-DE" dirty="0"/>
          </a:p>
          <a:p>
            <a:pPr lvl="1"/>
            <a:r>
              <a:rPr lang="de-DE" dirty="0" smtClean="0"/>
              <a:t>Session Store</a:t>
            </a:r>
            <a:endParaRPr lang="de-DE" dirty="0"/>
          </a:p>
          <a:p>
            <a:pPr lvl="1"/>
            <a:r>
              <a:rPr lang="de-DE" dirty="0" smtClean="0"/>
              <a:t>Alarm Service</a:t>
            </a:r>
            <a:endParaRPr lang="de-DE" dirty="0"/>
          </a:p>
          <a:p>
            <a:pPr lvl="1"/>
            <a:r>
              <a:rPr lang="de-DE" dirty="0" err="1" smtClean="0"/>
              <a:t>Notification</a:t>
            </a:r>
            <a:r>
              <a:rPr lang="de-DE" dirty="0" smtClean="0"/>
              <a:t> </a:t>
            </a:r>
            <a:r>
              <a:rPr lang="de-DE" dirty="0"/>
              <a:t>S</a:t>
            </a:r>
            <a:r>
              <a:rPr lang="de-DE" dirty="0" smtClean="0"/>
              <a:t>ervice</a:t>
            </a:r>
          </a:p>
          <a:p>
            <a:pPr lvl="1"/>
            <a:r>
              <a:rPr lang="de-DE" dirty="0" err="1" smtClean="0"/>
              <a:t>Indexer</a:t>
            </a:r>
            <a:endParaRPr lang="de-DE" dirty="0"/>
          </a:p>
          <a:p>
            <a:pPr lvl="1"/>
            <a:r>
              <a:rPr lang="de-DE" dirty="0" smtClean="0"/>
              <a:t>Access Graph Service (</a:t>
            </a:r>
            <a:r>
              <a:rPr lang="de-DE" dirty="0" err="1" smtClean="0"/>
              <a:t>seaching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br>
              <a:rPr lang="de-DE" dirty="0">
                <a:solidFill>
                  <a:srgbClr val="0070C0"/>
                </a:solidFill>
              </a:rPr>
            </a:br>
            <a:r>
              <a:rPr lang="de-DE" dirty="0" err="1" smtClean="0">
                <a:solidFill>
                  <a:srgbClr val="0070C0"/>
                </a:solidFill>
              </a:rPr>
              <a:t>Object</a:t>
            </a:r>
            <a:r>
              <a:rPr lang="de-DE" dirty="0" smtClean="0">
                <a:solidFill>
                  <a:srgbClr val="0070C0"/>
                </a:solidFill>
              </a:rPr>
              <a:t> Store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517751" y="1723395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54205" y="1723396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469501" y="1723396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678036" y="3875716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815269" y="2092727"/>
            <a:ext cx="459983" cy="17165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</p:cNvCxnSpPr>
          <p:nvPr/>
        </p:nvCxnSpPr>
        <p:spPr>
          <a:xfrm flipH="1">
            <a:off x="2301709" y="2092728"/>
            <a:ext cx="1465310" cy="171653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2248796" y="2092728"/>
            <a:ext cx="3402927" cy="17429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777959" y="3546349"/>
            <a:ext cx="1112570" cy="16961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883785" y="4167943"/>
            <a:ext cx="85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</a:p>
          <a:p>
            <a:r>
              <a:rPr lang="de-DE" dirty="0" smtClean="0"/>
              <a:t>Store</a:t>
            </a:r>
            <a:endParaRPr lang="de-DE" dirty="0"/>
          </a:p>
        </p:txBody>
      </p:sp>
      <p:cxnSp>
        <p:nvCxnSpPr>
          <p:cNvPr id="37" name="Gewinkelte Verbindung 36"/>
          <p:cNvCxnSpPr/>
          <p:nvPr/>
        </p:nvCxnSpPr>
        <p:spPr>
          <a:xfrm>
            <a:off x="2248796" y="4523502"/>
            <a:ext cx="2476252" cy="743890"/>
          </a:xfrm>
          <a:prstGeom prst="bentConnector3">
            <a:avLst>
              <a:gd name="adj1" fmla="val -21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0206" y="4867394"/>
            <a:ext cx="148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Append only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4328587">
            <a:off x="1463607" y="2686652"/>
            <a:ext cx="82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57775" y="2142711"/>
            <a:ext cx="2830837" cy="2486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62637" y="2116258"/>
            <a:ext cx="899519" cy="182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105898">
            <a:off x="4235194" y="2204175"/>
            <a:ext cx="82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39335" y="3121481"/>
            <a:ext cx="185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Random Access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Read only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84977" y="4073797"/>
            <a:ext cx="222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Readers</a:t>
            </a:r>
          </a:p>
          <a:p>
            <a:r>
              <a:rPr lang="en-US" dirty="0" err="1" smtClean="0"/>
              <a:t>Sigle</a:t>
            </a:r>
            <a:r>
              <a:rPr lang="en-US" dirty="0" smtClean="0"/>
              <a:t> Writer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allowed by EBS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69426" y="2063353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Cache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4" name="Straight Arrow Connector 53"/>
          <p:cNvCxnSpPr>
            <a:stCxn id="9" idx="2"/>
            <a:endCxn id="30" idx="1"/>
          </p:cNvCxnSpPr>
          <p:nvPr/>
        </p:nvCxnSpPr>
        <p:spPr>
          <a:xfrm flipH="1">
            <a:off x="5334244" y="2092728"/>
            <a:ext cx="317479" cy="145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55334" y="2030579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Cache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7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D8.1 </a:t>
            </a:r>
            <a:r>
              <a:rPr lang="de-DE" dirty="0" err="1" smtClean="0">
                <a:solidFill>
                  <a:srgbClr val="0070C0"/>
                </a:solidFill>
              </a:rPr>
              <a:t>Identification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of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Interoperabilty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needs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502487"/>
            <a:ext cx="8591550" cy="4652251"/>
          </a:xfrm>
        </p:spPr>
        <p:txBody>
          <a:bodyPr/>
          <a:lstStyle/>
          <a:p>
            <a:pPr lvl="1"/>
            <a:r>
              <a:rPr lang="de-DE" dirty="0" smtClean="0"/>
              <a:t>API (</a:t>
            </a:r>
            <a:r>
              <a:rPr lang="de-DE" dirty="0" err="1" smtClean="0"/>
              <a:t>Aplication</a:t>
            </a:r>
            <a:r>
              <a:rPr lang="de-DE" dirty="0" smtClean="0"/>
              <a:t>)</a:t>
            </a:r>
            <a:endParaRPr lang="de-DE" dirty="0" smtClean="0"/>
          </a:p>
          <a:p>
            <a:pPr lvl="2"/>
            <a:r>
              <a:rPr lang="de-DE" dirty="0" smtClean="0"/>
              <a:t>Storage Models </a:t>
            </a:r>
            <a:r>
              <a:rPr lang="de-DE" dirty="0"/>
              <a:t>(EBS / S3 / </a:t>
            </a:r>
            <a:r>
              <a:rPr lang="de-DE" dirty="0" err="1"/>
              <a:t>CloudFront</a:t>
            </a:r>
            <a:r>
              <a:rPr lang="de-DE" dirty="0"/>
              <a:t>)</a:t>
            </a:r>
          </a:p>
          <a:p>
            <a:pPr lvl="2"/>
            <a:r>
              <a:rPr lang="de-DE" dirty="0" smtClean="0"/>
              <a:t>Network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odels</a:t>
            </a:r>
          </a:p>
          <a:p>
            <a:pPr lvl="2"/>
            <a:r>
              <a:rPr lang="de-DE" dirty="0" err="1" smtClean="0"/>
              <a:t>Platform</a:t>
            </a:r>
            <a:r>
              <a:rPr lang="de-DE" dirty="0" smtClean="0"/>
              <a:t> / Infrastructure </a:t>
            </a:r>
            <a:r>
              <a:rPr lang="de-DE" dirty="0" err="1" smtClean="0"/>
              <a:t>Deployment</a:t>
            </a:r>
            <a:r>
              <a:rPr lang="de-DE" dirty="0" smtClean="0"/>
              <a:t> Models</a:t>
            </a:r>
          </a:p>
          <a:p>
            <a:pPr lvl="2"/>
            <a:r>
              <a:rPr lang="de-DE" dirty="0" smtClean="0"/>
              <a:t>Language </a:t>
            </a:r>
            <a:r>
              <a:rPr lang="de-DE" dirty="0" err="1" smtClean="0"/>
              <a:t>Bindings</a:t>
            </a:r>
            <a:r>
              <a:rPr lang="de-DE" dirty="0" smtClean="0"/>
              <a:t> (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API (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SLA Models</a:t>
            </a:r>
          </a:p>
          <a:p>
            <a:pPr lvl="2"/>
            <a:r>
              <a:rPr lang="de-DE" dirty="0" err="1" smtClean="0"/>
              <a:t>Scalability</a:t>
            </a:r>
            <a:endParaRPr lang="de-DE" dirty="0"/>
          </a:p>
          <a:p>
            <a:pPr lvl="2"/>
            <a:r>
              <a:rPr lang="de-DE" dirty="0" smtClean="0"/>
              <a:t>Security</a:t>
            </a:r>
          </a:p>
          <a:p>
            <a:pPr lvl="1"/>
            <a:r>
              <a:rPr lang="de-DE" dirty="0" err="1" smtClean="0"/>
              <a:t>Billing</a:t>
            </a:r>
            <a:r>
              <a:rPr lang="de-DE" dirty="0" smtClean="0"/>
              <a:t> </a:t>
            </a:r>
            <a:r>
              <a:rPr lang="de-DE" dirty="0" smtClean="0"/>
              <a:t>Models</a:t>
            </a:r>
          </a:p>
          <a:p>
            <a:pPr lvl="1"/>
            <a:endParaRPr lang="de-DE" dirty="0"/>
          </a:p>
          <a:p>
            <a:r>
              <a:rPr lang="de-DE" dirty="0" smtClean="0"/>
              <a:t>But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find out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?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Experimental BSCW </a:t>
            </a:r>
            <a:r>
              <a:rPr lang="de-DE" dirty="0" err="1" smtClean="0">
                <a:solidFill>
                  <a:srgbClr val="0070C0"/>
                </a:solidFill>
              </a:rPr>
              <a:t>Deployment</a:t>
            </a:r>
            <a:r>
              <a:rPr lang="de-DE" dirty="0" smtClean="0">
                <a:solidFill>
                  <a:srgbClr val="0070C0"/>
                </a:solidFill>
              </a:rPr>
              <a:t> on AWS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502487"/>
            <a:ext cx="8591550" cy="4652251"/>
          </a:xfrm>
        </p:spPr>
        <p:txBody>
          <a:bodyPr/>
          <a:lstStyle/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problems</a:t>
            </a:r>
            <a:r>
              <a:rPr lang="de-DE" dirty="0" smtClean="0"/>
              <a:t> (N-Tier </a:t>
            </a:r>
            <a:r>
              <a:rPr lang="de-DE" dirty="0" err="1" smtClean="0"/>
              <a:t>separation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2"/>
            <a:r>
              <a:rPr lang="de-DE" dirty="0" smtClean="0"/>
              <a:t>Python API: </a:t>
            </a:r>
            <a:r>
              <a:rPr lang="de-DE" dirty="0" err="1" smtClean="0"/>
              <a:t>boto</a:t>
            </a:r>
            <a:r>
              <a:rPr lang="de-DE" dirty="0" smtClean="0"/>
              <a:t>, Mitch </a:t>
            </a:r>
            <a:r>
              <a:rPr lang="de-DE" dirty="0" err="1"/>
              <a:t>Garnaat</a:t>
            </a:r>
            <a:r>
              <a:rPr lang="de-DE" dirty="0"/>
              <a:t>, </a:t>
            </a:r>
            <a:r>
              <a:rPr lang="de-DE" dirty="0" err="1"/>
              <a:t>Eucalyptus</a:t>
            </a:r>
            <a:r>
              <a:rPr lang="de-DE" dirty="0"/>
              <a:t> </a:t>
            </a:r>
            <a:r>
              <a:rPr lang="de-DE" dirty="0" smtClean="0"/>
              <a:t>Systems</a:t>
            </a:r>
            <a:endParaRPr lang="de-DE" dirty="0"/>
          </a:p>
          <a:p>
            <a:pPr lvl="2"/>
            <a:r>
              <a:rPr lang="de-DE" dirty="0" smtClean="0"/>
              <a:t>EBS </a:t>
            </a:r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(LBFS, DRBD,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DNBD)</a:t>
            </a:r>
            <a:endParaRPr lang="de-DE" dirty="0"/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smtClean="0"/>
              <a:t>SLA </a:t>
            </a:r>
            <a:r>
              <a:rPr lang="de-DE" dirty="0"/>
              <a:t>/ </a:t>
            </a:r>
            <a:r>
              <a:rPr lang="de-DE" dirty="0" err="1"/>
              <a:t>Billing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 smtClean="0"/>
              <a:t>Security </a:t>
            </a:r>
            <a:r>
              <a:rPr lang="de-DE" dirty="0" err="1" smtClean="0"/>
              <a:t>problems</a:t>
            </a:r>
            <a:r>
              <a:rPr lang="de-DE" dirty="0" smtClean="0"/>
              <a:t> (VPN, Data Encryption)</a:t>
            </a:r>
            <a:endParaRPr lang="de-DE" dirty="0"/>
          </a:p>
          <a:p>
            <a:pPr lvl="1"/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/>
              <a:t>problems</a:t>
            </a:r>
            <a:r>
              <a:rPr lang="de-DE" dirty="0"/>
              <a:t> (</a:t>
            </a:r>
            <a:r>
              <a:rPr lang="de-DE" dirty="0" err="1"/>
              <a:t>predictions</a:t>
            </a:r>
            <a:r>
              <a:rPr lang="de-DE" dirty="0"/>
              <a:t>?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Measurements</a:t>
            </a:r>
            <a:endParaRPr lang="de-DE" dirty="0" smtClean="0"/>
          </a:p>
          <a:p>
            <a:pPr lvl="2"/>
            <a:r>
              <a:rPr lang="de-DE" dirty="0" err="1"/>
              <a:t>Execution</a:t>
            </a:r>
            <a:r>
              <a:rPr lang="de-DE" dirty="0"/>
              <a:t> time (</a:t>
            </a:r>
            <a:r>
              <a:rPr lang="de-DE" dirty="0" err="1"/>
              <a:t>experienced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User)</a:t>
            </a:r>
          </a:p>
          <a:p>
            <a:pPr lvl="2"/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/>
              <a:t>consumption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AWS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smtClean="0"/>
              <a:t>Other </a:t>
            </a:r>
            <a:r>
              <a:rPr lang="de-DE" dirty="0" err="1"/>
              <a:t>I</a:t>
            </a:r>
            <a:r>
              <a:rPr lang="de-DE" dirty="0" err="1" smtClean="0"/>
              <a:t>neffiencies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Future 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Extensions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502487"/>
            <a:ext cx="8591550" cy="4652251"/>
          </a:xfrm>
        </p:spPr>
        <p:txBody>
          <a:bodyPr/>
          <a:lstStyle/>
          <a:p>
            <a:pPr lvl="1"/>
            <a:r>
              <a:rPr lang="de-DE" dirty="0" smtClean="0"/>
              <a:t>(End- / BSCW-) User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?</a:t>
            </a:r>
          </a:p>
          <a:p>
            <a:pPr lvl="1"/>
            <a:r>
              <a:rPr lang="de-DE" dirty="0" smtClean="0"/>
              <a:t>BSCW </a:t>
            </a:r>
            <a:r>
              <a:rPr lang="de-DE" dirty="0" err="1" smtClean="0"/>
              <a:t>Clouded</a:t>
            </a:r>
            <a:r>
              <a:rPr lang="de-DE" dirty="0" smtClean="0"/>
              <a:t> Server </a:t>
            </a:r>
            <a:r>
              <a:rPr lang="de-DE" dirty="0" err="1" smtClean="0"/>
              <a:t>Inteoperability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Semantics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387011"/>
            <a:ext cx="8591550" cy="4767727"/>
          </a:xfrm>
        </p:spPr>
        <p:txBody>
          <a:bodyPr/>
          <a:lstStyle/>
          <a:p>
            <a:pPr lvl="1"/>
            <a:r>
              <a:rPr lang="de-DE" dirty="0" smtClean="0"/>
              <a:t>Location (national, international)</a:t>
            </a:r>
          </a:p>
          <a:p>
            <a:pPr lvl="1"/>
            <a:r>
              <a:rPr lang="de-DE" dirty="0" smtClean="0"/>
              <a:t>Speed, Performance</a:t>
            </a:r>
          </a:p>
          <a:p>
            <a:pPr lvl="1"/>
            <a:r>
              <a:rPr lang="de-DE" dirty="0" smtClean="0"/>
              <a:t>Encryption</a:t>
            </a:r>
          </a:p>
          <a:p>
            <a:pPr lvl="1"/>
            <a:r>
              <a:rPr lang="de-DE" dirty="0" err="1" smtClean="0"/>
              <a:t>BackUp</a:t>
            </a:r>
            <a:endParaRPr lang="de-DE" dirty="0" smtClean="0"/>
          </a:p>
          <a:p>
            <a:pPr lvl="1"/>
            <a:r>
              <a:rPr lang="de-DE" dirty="0" err="1" smtClean="0"/>
              <a:t>Reliability</a:t>
            </a:r>
            <a:endParaRPr lang="de-DE" dirty="0" smtClean="0"/>
          </a:p>
          <a:p>
            <a:pPr lvl="1"/>
            <a:r>
              <a:rPr lang="de-DE" dirty="0" smtClean="0"/>
              <a:t>Mobility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Clustering</a:t>
            </a:r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workspace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/ </a:t>
            </a:r>
            <a:r>
              <a:rPr lang="de-DE" dirty="0" err="1" smtClean="0"/>
              <a:t>scenario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26" y="2044557"/>
            <a:ext cx="5493953" cy="338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1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8" y="1118010"/>
            <a:ext cx="8418553" cy="519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705564" y="2640726"/>
            <a:ext cx="99257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CLOUD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72326" y="3158013"/>
            <a:ext cx="565905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Location (national, international)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Speed, Performance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Encryption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 err="1"/>
              <a:t>BackUp</a:t>
            </a:r>
            <a:endParaRPr lang="de-DE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 err="1"/>
              <a:t>Reliability</a:t>
            </a:r>
            <a:endParaRPr lang="de-DE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244438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BSCW User Portal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367" y="973905"/>
            <a:ext cx="8591550" cy="3906838"/>
          </a:xfrm>
        </p:spPr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Cloud4SOA </a:t>
            </a:r>
            <a:r>
              <a:rPr lang="de-DE" dirty="0" err="1" smtClean="0"/>
              <a:t>Widgets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Semantic</a:t>
            </a:r>
            <a:r>
              <a:rPr lang="de-DE" dirty="0" smtClean="0"/>
              <a:t> Management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clouded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Reorganisation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clouded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8" y="2437821"/>
            <a:ext cx="8299428" cy="44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93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WP8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440529"/>
            <a:ext cx="8591550" cy="4910188"/>
          </a:xfrm>
        </p:spPr>
        <p:txBody>
          <a:bodyPr/>
          <a:lstStyle/>
          <a:p>
            <a:pPr lvl="1"/>
            <a:r>
              <a:rPr lang="de-DE" dirty="0" smtClean="0"/>
              <a:t>T8.1 </a:t>
            </a:r>
            <a:r>
              <a:rPr lang="de-DE" dirty="0" err="1"/>
              <a:t>Use</a:t>
            </a:r>
            <a:r>
              <a:rPr lang="de-DE" dirty="0"/>
              <a:t>-Cases As-</a:t>
            </a:r>
            <a:r>
              <a:rPr lang="de-DE" dirty="0" err="1"/>
              <a:t>Is</a:t>
            </a:r>
            <a:r>
              <a:rPr lang="de-DE" dirty="0"/>
              <a:t> Analysis </a:t>
            </a:r>
            <a:r>
              <a:rPr lang="de-DE" dirty="0" err="1"/>
              <a:t>and</a:t>
            </a:r>
            <a:r>
              <a:rPr lang="de-DE" dirty="0"/>
              <a:t> Showcases </a:t>
            </a:r>
            <a:r>
              <a:rPr lang="de-DE" dirty="0" smtClean="0"/>
              <a:t>Definition</a:t>
            </a:r>
          </a:p>
          <a:p>
            <a:pPr lvl="2"/>
            <a:r>
              <a:rPr lang="de-DE" dirty="0" smtClean="0"/>
              <a:t>M3 -&gt; M15 (</a:t>
            </a:r>
            <a:r>
              <a:rPr lang="de-DE" dirty="0" smtClean="0">
                <a:solidFill>
                  <a:srgbClr val="FF0000"/>
                </a:solidFill>
              </a:rPr>
              <a:t>FIT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M12: D8.1.1 Cloud4SOA </a:t>
            </a:r>
            <a:r>
              <a:rPr lang="de-DE" dirty="0" err="1"/>
              <a:t>Use</a:t>
            </a:r>
            <a:r>
              <a:rPr lang="de-DE" dirty="0"/>
              <a:t> Cases As-</a:t>
            </a:r>
            <a:r>
              <a:rPr lang="de-DE" dirty="0" err="1"/>
              <a:t>Is</a:t>
            </a:r>
            <a:r>
              <a:rPr lang="de-DE" dirty="0"/>
              <a:t> Analysis </a:t>
            </a:r>
            <a:r>
              <a:rPr lang="de-DE" dirty="0" smtClean="0"/>
              <a:t>– </a:t>
            </a:r>
            <a:r>
              <a:rPr lang="de-DE" dirty="0" err="1" smtClean="0"/>
              <a:t>Draft</a:t>
            </a:r>
            <a:endParaRPr lang="de-DE" dirty="0" smtClean="0"/>
          </a:p>
          <a:p>
            <a:pPr lvl="2"/>
            <a:r>
              <a:rPr lang="en-US" dirty="0" smtClean="0"/>
              <a:t>M15: D8.1.2 </a:t>
            </a:r>
            <a:r>
              <a:rPr lang="en-US" dirty="0"/>
              <a:t>Cloud4SOA Use Cases As-Is Analysis - Preliminary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M24: D8.1.3 </a:t>
            </a:r>
            <a:r>
              <a:rPr lang="en-US" dirty="0"/>
              <a:t>Cloud4SOA Use Cases As-Is </a:t>
            </a:r>
            <a:r>
              <a:rPr lang="en-US" dirty="0" smtClean="0"/>
              <a:t>Analysis</a:t>
            </a:r>
            <a:endParaRPr lang="de-DE" dirty="0" smtClean="0"/>
          </a:p>
          <a:p>
            <a:pPr lvl="1"/>
            <a:r>
              <a:rPr lang="en-US" dirty="0"/>
              <a:t>T8.2 Evaluation Strategy Definition and </a:t>
            </a:r>
            <a:r>
              <a:rPr lang="en-US" dirty="0" smtClean="0"/>
              <a:t>Validation</a:t>
            </a:r>
          </a:p>
          <a:p>
            <a:pPr lvl="2"/>
            <a:r>
              <a:rPr lang="en-US" dirty="0" smtClean="0"/>
              <a:t>M10 -&gt; M18 (</a:t>
            </a:r>
            <a:r>
              <a:rPr lang="en-US" dirty="0" smtClean="0">
                <a:solidFill>
                  <a:srgbClr val="FF0000"/>
                </a:solidFill>
              </a:rPr>
              <a:t>FIT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T8.3 Cloud4SOA Showcases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M13 -&gt; M32 (</a:t>
            </a:r>
            <a:r>
              <a:rPr lang="en-US" dirty="0" err="1" smtClean="0">
                <a:solidFill>
                  <a:srgbClr val="FF0000"/>
                </a:solidFill>
              </a:rPr>
              <a:t>SingularLogic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M32: </a:t>
            </a:r>
            <a:r>
              <a:rPr lang="en-US" dirty="0"/>
              <a:t>D8.2 Business Intelligence </a:t>
            </a:r>
            <a:r>
              <a:rPr lang="en-US" dirty="0" smtClean="0"/>
              <a:t>Showcase (</a:t>
            </a:r>
            <a:r>
              <a:rPr lang="en-US" dirty="0" smtClean="0">
                <a:solidFill>
                  <a:srgbClr val="FF0000"/>
                </a:solidFill>
              </a:rPr>
              <a:t>PTIN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M32: </a:t>
            </a:r>
            <a:r>
              <a:rPr lang="en-US" dirty="0"/>
              <a:t>D8.3 Business Cooperation </a:t>
            </a:r>
            <a:r>
              <a:rPr lang="en-US" dirty="0" smtClean="0"/>
              <a:t>Showcase (</a:t>
            </a:r>
            <a:r>
              <a:rPr lang="en-US" dirty="0" smtClean="0">
                <a:solidFill>
                  <a:srgbClr val="FF0000"/>
                </a:solidFill>
              </a:rPr>
              <a:t>FIT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M32: D8.4 </a:t>
            </a:r>
            <a:r>
              <a:rPr lang="en-US" dirty="0"/>
              <a:t>Network Monitoring </a:t>
            </a:r>
            <a:r>
              <a:rPr lang="en-US" dirty="0" smtClean="0"/>
              <a:t>Showcase (</a:t>
            </a:r>
            <a:r>
              <a:rPr lang="en-US" dirty="0" err="1" smtClean="0">
                <a:solidFill>
                  <a:srgbClr val="FF0000"/>
                </a:solidFill>
              </a:rPr>
              <a:t>RomTelecom</a:t>
            </a:r>
            <a:r>
              <a:rPr lang="en-US" dirty="0" smtClean="0"/>
              <a:t>)</a:t>
            </a:r>
          </a:p>
          <a:p>
            <a:pPr marL="1588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Challenging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Issues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387011"/>
            <a:ext cx="8591550" cy="4767727"/>
          </a:xfrm>
        </p:spPr>
        <p:txBody>
          <a:bodyPr/>
          <a:lstStyle/>
          <a:p>
            <a:pPr lvl="1"/>
            <a:r>
              <a:rPr lang="de-DE" dirty="0" smtClean="0"/>
              <a:t>Cross Server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Cross Plattform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Cross Plattform </a:t>
            </a:r>
            <a:r>
              <a:rPr lang="de-DE" dirty="0" err="1" smtClean="0"/>
              <a:t>interoperability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interoperability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WP8  (final </a:t>
            </a:r>
            <a:r>
              <a:rPr lang="de-DE" dirty="0" err="1" smtClean="0">
                <a:solidFill>
                  <a:srgbClr val="0070C0"/>
                </a:solidFill>
              </a:rPr>
              <a:t>work</a:t>
            </a:r>
            <a:r>
              <a:rPr lang="de-DE" dirty="0" smtClean="0">
                <a:solidFill>
                  <a:srgbClr val="0070C0"/>
                </a:solidFill>
              </a:rPr>
              <a:t>)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T8.4 Showcases Operation, Maintenance and Governance</a:t>
            </a:r>
          </a:p>
          <a:p>
            <a:pPr lvl="2"/>
            <a:r>
              <a:rPr lang="en-US" dirty="0"/>
              <a:t>M31 –&gt; M36 (</a:t>
            </a:r>
            <a:r>
              <a:rPr lang="en-US" dirty="0" err="1">
                <a:solidFill>
                  <a:srgbClr val="FF0000"/>
                </a:solidFill>
              </a:rPr>
              <a:t>cloudContro</a:t>
            </a:r>
            <a:r>
              <a:rPr lang="en-US" dirty="0" err="1"/>
              <a:t>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T8.5 </a:t>
            </a:r>
            <a:r>
              <a:rPr lang="en-US" dirty="0"/>
              <a:t>Performance Evaluation and Lessons Learnt</a:t>
            </a:r>
          </a:p>
          <a:p>
            <a:pPr lvl="2"/>
            <a:r>
              <a:rPr lang="en-US" dirty="0" smtClean="0"/>
              <a:t>M31 -&gt; M36 (</a:t>
            </a:r>
            <a:r>
              <a:rPr lang="en-US" dirty="0" smtClean="0">
                <a:solidFill>
                  <a:srgbClr val="FF0000"/>
                </a:solidFill>
              </a:rPr>
              <a:t>FIT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M36: D8.5 </a:t>
            </a:r>
            <a:r>
              <a:rPr lang="en-US" dirty="0"/>
              <a:t>Performance Evaluation and Lessons Learnt</a:t>
            </a:r>
          </a:p>
          <a:p>
            <a:pPr marL="1588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D8.1 </a:t>
            </a:r>
            <a:r>
              <a:rPr lang="de-DE" dirty="0" err="1" smtClean="0">
                <a:solidFill>
                  <a:srgbClr val="0070C0"/>
                </a:solidFill>
              </a:rPr>
              <a:t>Use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Cases As-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Analysis   </a:t>
            </a:r>
            <a:r>
              <a:rPr lang="de-DE" dirty="0" smtClean="0"/>
              <a:t> 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192696"/>
            <a:ext cx="8591550" cy="4962043"/>
          </a:xfrm>
        </p:spPr>
        <p:txBody>
          <a:bodyPr/>
          <a:lstStyle/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 smtClean="0"/>
              <a:t>deployment</a:t>
            </a:r>
            <a:endParaRPr lang="de-DE" dirty="0" smtClean="0"/>
          </a:p>
          <a:p>
            <a:pPr lvl="2"/>
            <a:r>
              <a:rPr lang="de-DE" dirty="0" err="1" smtClean="0"/>
              <a:t>Usage</a:t>
            </a:r>
            <a:endParaRPr lang="de-DE" dirty="0" smtClean="0"/>
          </a:p>
          <a:p>
            <a:pPr lvl="2"/>
            <a:r>
              <a:rPr lang="de-DE" dirty="0" err="1" smtClean="0"/>
              <a:t>Architecture</a:t>
            </a:r>
            <a:endParaRPr lang="de-DE" dirty="0" smtClean="0"/>
          </a:p>
          <a:p>
            <a:pPr lvl="2"/>
            <a:r>
              <a:rPr lang="de-DE" dirty="0" smtClean="0"/>
              <a:t>Infrastructure</a:t>
            </a:r>
          </a:p>
          <a:p>
            <a:pPr lvl="2"/>
            <a:r>
              <a:rPr lang="de-DE" dirty="0" smtClean="0"/>
              <a:t>Resources</a:t>
            </a:r>
          </a:p>
          <a:p>
            <a:pPr lvl="2"/>
            <a:r>
              <a:rPr lang="de-DE" dirty="0" err="1" smtClean="0"/>
              <a:t>Bottlenecks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Scalability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smtClean="0"/>
              <a:t>Analysis</a:t>
            </a:r>
          </a:p>
          <a:p>
            <a:pPr lvl="2"/>
            <a:r>
              <a:rPr lang="de-DE" dirty="0"/>
              <a:t>C</a:t>
            </a:r>
            <a:r>
              <a:rPr lang="de-DE" dirty="0" smtClean="0"/>
              <a:t>ommunication </a:t>
            </a:r>
            <a:r>
              <a:rPr lang="de-DE" dirty="0" err="1"/>
              <a:t>R</a:t>
            </a:r>
            <a:r>
              <a:rPr lang="de-DE" dirty="0" err="1" smtClean="0"/>
              <a:t>equirements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rocessing </a:t>
            </a:r>
            <a:r>
              <a:rPr lang="de-DE" dirty="0" err="1" smtClean="0"/>
              <a:t>Requirements</a:t>
            </a:r>
            <a:endParaRPr lang="de-DE" dirty="0"/>
          </a:p>
          <a:p>
            <a:pPr lvl="2"/>
            <a:r>
              <a:rPr lang="de-DE" dirty="0"/>
              <a:t>S</a:t>
            </a:r>
            <a:r>
              <a:rPr lang="de-DE" dirty="0" smtClean="0"/>
              <a:t>torage </a:t>
            </a:r>
            <a:r>
              <a:rPr lang="de-DE" dirty="0" err="1" smtClean="0"/>
              <a:t>Requirements</a:t>
            </a:r>
            <a:endParaRPr lang="de-DE" dirty="0"/>
          </a:p>
          <a:p>
            <a:pPr lvl="2"/>
            <a:r>
              <a:rPr lang="de-DE" dirty="0" err="1" smtClean="0"/>
              <a:t>Scalability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(</a:t>
            </a:r>
            <a:r>
              <a:rPr lang="de-DE" dirty="0"/>
              <a:t>&lt;</a:t>
            </a:r>
            <a:r>
              <a:rPr lang="de-DE" dirty="0" err="1"/>
              <a:t>which</a:t>
            </a:r>
            <a:r>
              <a:rPr lang="de-DE" dirty="0"/>
              <a:t>&gt;</a:t>
            </a:r>
            <a:r>
              <a:rPr lang="de-DE" dirty="0" err="1"/>
              <a:t>aaS</a:t>
            </a:r>
            <a:r>
              <a:rPr lang="de-DE" dirty="0"/>
              <a:t> )</a:t>
            </a:r>
          </a:p>
          <a:p>
            <a:pPr lvl="2"/>
            <a:r>
              <a:rPr lang="de-DE" dirty="0" err="1"/>
              <a:t>E</a:t>
            </a:r>
            <a:r>
              <a:rPr lang="de-DE" dirty="0" err="1" smtClean="0"/>
              <a:t>xpected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Interoperability</a:t>
            </a:r>
            <a:r>
              <a:rPr lang="de-DE" dirty="0" smtClean="0"/>
              <a:t> Needs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D8.1 </a:t>
            </a:r>
            <a:r>
              <a:rPr lang="de-DE" dirty="0" err="1" smtClean="0">
                <a:solidFill>
                  <a:srgbClr val="0070C0"/>
                </a:solidFill>
              </a:rPr>
              <a:t>Use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Cases As-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Analysis</a:t>
            </a:r>
            <a:br>
              <a:rPr lang="de-DE" dirty="0" smtClean="0">
                <a:solidFill>
                  <a:srgbClr val="0070C0"/>
                </a:solidFill>
              </a:rPr>
            </a:br>
            <a:r>
              <a:rPr lang="de-DE" dirty="0" err="1" smtClean="0">
                <a:solidFill>
                  <a:srgbClr val="0070C0"/>
                </a:solidFill>
              </a:rPr>
              <a:t>Draft</a:t>
            </a:r>
            <a:r>
              <a:rPr lang="de-DE" dirty="0" smtClean="0">
                <a:solidFill>
                  <a:srgbClr val="0070C0"/>
                </a:solidFill>
              </a:rPr>
              <a:t> (</a:t>
            </a:r>
            <a:r>
              <a:rPr lang="de-DE" dirty="0" err="1" smtClean="0">
                <a:solidFill>
                  <a:srgbClr val="0070C0"/>
                </a:solidFill>
              </a:rPr>
              <a:t>deadline</a:t>
            </a:r>
            <a:r>
              <a:rPr lang="de-DE" dirty="0" smtClean="0">
                <a:solidFill>
                  <a:srgbClr val="0070C0"/>
                </a:solidFill>
              </a:rPr>
              <a:t> M12)   </a:t>
            </a:r>
            <a:r>
              <a:rPr lang="de-DE" dirty="0" smtClean="0"/>
              <a:t> 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270143"/>
            <a:ext cx="8591550" cy="4884595"/>
          </a:xfrm>
        </p:spPr>
        <p:txBody>
          <a:bodyPr/>
          <a:lstStyle/>
          <a:p>
            <a:pPr marL="1588" lvl="1" indent="0"/>
            <a:r>
              <a:rPr lang="en-US" dirty="0" smtClean="0"/>
              <a:t>Business Cooperation Showcase</a:t>
            </a:r>
            <a:endParaRPr lang="de-DE" dirty="0" smtClean="0"/>
          </a:p>
          <a:p>
            <a:pPr lvl="2"/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0000"/>
                </a:solidFill>
              </a:rPr>
              <a:t>FIT</a:t>
            </a:r>
            <a:r>
              <a:rPr lang="de-DE" dirty="0" smtClean="0"/>
              <a:t>, M6 / ASAP)</a:t>
            </a:r>
          </a:p>
          <a:p>
            <a:pPr lvl="2"/>
            <a:r>
              <a:rPr lang="de-DE" dirty="0" smtClean="0"/>
              <a:t>Analysis (</a:t>
            </a:r>
            <a:r>
              <a:rPr lang="de-DE" dirty="0" smtClean="0">
                <a:solidFill>
                  <a:srgbClr val="FF0000"/>
                </a:solidFill>
              </a:rPr>
              <a:t>FIT</a:t>
            </a:r>
            <a:r>
              <a:rPr lang="de-DE" dirty="0" smtClean="0"/>
              <a:t>, M9)</a:t>
            </a:r>
            <a:br>
              <a:rPr lang="de-DE" dirty="0" smtClean="0"/>
            </a:br>
            <a:endParaRPr lang="de-DE" dirty="0" smtClean="0"/>
          </a:p>
          <a:p>
            <a:pPr marL="76200" indent="0"/>
            <a:r>
              <a:rPr lang="de-DE" dirty="0" smtClean="0"/>
              <a:t>FIT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Business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smtClean="0"/>
              <a:t>Showcase (</a:t>
            </a:r>
            <a:r>
              <a:rPr lang="de-DE" dirty="0" smtClean="0">
                <a:solidFill>
                  <a:srgbClr val="FF0000"/>
                </a:solidFill>
              </a:rPr>
              <a:t>PTIN</a:t>
            </a:r>
            <a:r>
              <a:rPr lang="de-DE" dirty="0" smtClean="0"/>
              <a:t>)</a:t>
            </a:r>
          </a:p>
          <a:p>
            <a:pPr lvl="2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lvl="2"/>
            <a:r>
              <a:rPr lang="de-DE" dirty="0" smtClean="0"/>
              <a:t>Analysis</a:t>
            </a:r>
          </a:p>
          <a:p>
            <a:pPr lvl="1"/>
            <a:r>
              <a:rPr lang="de-DE" dirty="0" smtClean="0"/>
              <a:t>Network </a:t>
            </a:r>
            <a:r>
              <a:rPr lang="de-DE" dirty="0"/>
              <a:t>Monitoring </a:t>
            </a:r>
            <a:r>
              <a:rPr lang="de-DE" dirty="0" smtClean="0"/>
              <a:t>Showcase (</a:t>
            </a:r>
            <a:r>
              <a:rPr lang="de-DE" dirty="0" err="1" smtClean="0">
                <a:solidFill>
                  <a:srgbClr val="FF0000"/>
                </a:solidFill>
              </a:rPr>
              <a:t>RomTelecom</a:t>
            </a:r>
            <a:r>
              <a:rPr lang="de-DE" dirty="0" smtClean="0"/>
              <a:t>)</a:t>
            </a:r>
          </a:p>
          <a:p>
            <a:pPr lvl="2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lvl="2"/>
            <a:r>
              <a:rPr lang="de-DE" dirty="0" smtClean="0"/>
              <a:t>Analysis</a:t>
            </a:r>
          </a:p>
          <a:p>
            <a:r>
              <a:rPr lang="de-DE" dirty="0" smtClean="0"/>
              <a:t>Final </a:t>
            </a:r>
            <a:r>
              <a:rPr lang="de-DE" dirty="0" err="1" smtClean="0"/>
              <a:t>Editing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FF0000"/>
                </a:solidFill>
              </a:rPr>
              <a:t>FIT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Start M9 </a:t>
            </a:r>
          </a:p>
          <a:p>
            <a:pPr lvl="1"/>
            <a:r>
              <a:rPr lang="de-DE" dirty="0" smtClean="0"/>
              <a:t>Want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before</a:t>
            </a:r>
            <a:r>
              <a:rPr lang="de-DE" dirty="0" smtClean="0"/>
              <a:t> T8.2 </a:t>
            </a:r>
            <a:r>
              <a:rPr lang="de-DE" dirty="0" err="1" smtClean="0"/>
              <a:t>starts</a:t>
            </a:r>
            <a:r>
              <a:rPr lang="de-DE" dirty="0" smtClean="0"/>
              <a:t> (M10) 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Business </a:t>
            </a:r>
            <a:r>
              <a:rPr lang="de-DE" dirty="0" err="1" smtClean="0">
                <a:solidFill>
                  <a:srgbClr val="0070C0"/>
                </a:solidFill>
              </a:rPr>
              <a:t>Collaboration</a:t>
            </a:r>
            <a:r>
              <a:rPr lang="de-DE" dirty="0" smtClean="0">
                <a:solidFill>
                  <a:srgbClr val="0070C0"/>
                </a:solidFill>
              </a:rPr>
              <a:t> Showcase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2" descr="gmdSpiegel95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07" y="1103473"/>
            <a:ext cx="3875033" cy="46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 descr="MeierBau99-v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0363" y="1512790"/>
            <a:ext cx="4146563" cy="483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09090"/>
              </p:ext>
            </p:extLst>
          </p:nvPr>
        </p:nvGraphicFramePr>
        <p:xfrm>
          <a:off x="2610666" y="2254272"/>
          <a:ext cx="4732357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66" y="2254272"/>
                        <a:ext cx="4732357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 descr="cloud4soaLogotra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12" y="4307459"/>
            <a:ext cx="2786063" cy="88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5452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Patterns </a:t>
            </a:r>
            <a:r>
              <a:rPr lang="de-DE" dirty="0" err="1" smtClean="0">
                <a:solidFill>
                  <a:srgbClr val="0070C0"/>
                </a:solidFill>
              </a:rPr>
              <a:t>of</a:t>
            </a:r>
            <a:r>
              <a:rPr lang="de-DE" dirty="0" smtClean="0">
                <a:solidFill>
                  <a:srgbClr val="0070C0"/>
                </a:solidFill>
              </a:rPr>
              <a:t> BSCW </a:t>
            </a:r>
            <a:r>
              <a:rPr lang="de-DE" dirty="0" err="1" smtClean="0">
                <a:solidFill>
                  <a:srgbClr val="0070C0"/>
                </a:solidFill>
              </a:rPr>
              <a:t>Usage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  <a:p>
            <a:pPr lvl="2"/>
            <a:r>
              <a:rPr lang="de-DE" dirty="0" err="1" smtClean="0"/>
              <a:t>Usage</a:t>
            </a:r>
            <a:endParaRPr lang="de-DE" dirty="0" smtClean="0"/>
          </a:p>
          <a:p>
            <a:pPr lvl="3"/>
            <a:r>
              <a:rPr lang="de-DE" dirty="0" smtClean="0"/>
              <a:t>Project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lvl="3"/>
            <a:r>
              <a:rPr lang="de-DE" dirty="0" smtClean="0"/>
              <a:t>Organisation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department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lvl="3"/>
            <a:r>
              <a:rPr lang="de-DE" dirty="0" smtClean="0"/>
              <a:t>Ad hoc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exchanges</a:t>
            </a:r>
            <a:endParaRPr lang="de-DE" dirty="0" smtClean="0"/>
          </a:p>
          <a:p>
            <a:pPr lvl="3"/>
            <a:r>
              <a:rPr lang="de-DE" dirty="0" smtClean="0"/>
              <a:t>Communities</a:t>
            </a:r>
          </a:p>
          <a:p>
            <a:pPr lvl="3"/>
            <a:r>
              <a:rPr lang="de-DE" dirty="0" smtClean="0"/>
              <a:t>Individual </a:t>
            </a:r>
            <a:r>
              <a:rPr lang="de-DE" dirty="0" err="1" smtClean="0"/>
              <a:t>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Current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Architecture</a:t>
            </a:r>
            <a:r>
              <a:rPr lang="de-DE" dirty="0" smtClean="0">
                <a:solidFill>
                  <a:srgbClr val="0070C0"/>
                </a:solidFill>
              </a:rPr>
              <a:t> (</a:t>
            </a:r>
            <a:r>
              <a:rPr lang="de-DE" dirty="0" err="1" smtClean="0">
                <a:solidFill>
                  <a:srgbClr val="0070C0"/>
                </a:solidFill>
              </a:rPr>
              <a:t>basic</a:t>
            </a:r>
            <a:r>
              <a:rPr lang="de-DE" dirty="0" smtClean="0">
                <a:solidFill>
                  <a:srgbClr val="0070C0"/>
                </a:solidFill>
              </a:rPr>
              <a:t>)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83684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36950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70568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1"/>
            <a:ext cx="1112570" cy="16961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3318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066555" y="59303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248379" y="5825447"/>
            <a:ext cx="595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3902362" y="4629849"/>
            <a:ext cx="745347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0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 D8.1 Business </a:t>
            </a:r>
            <a:r>
              <a:rPr lang="de-DE" dirty="0" err="1">
                <a:solidFill>
                  <a:srgbClr val="0070C0"/>
                </a:solidFill>
              </a:rPr>
              <a:t>Collaboration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Shortcomings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Descrition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 smtClean="0"/>
          </a:p>
          <a:p>
            <a:pPr lvl="2"/>
            <a:r>
              <a:rPr lang="de-DE" dirty="0" err="1" smtClean="0"/>
              <a:t>Scalability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3"/>
            <a:r>
              <a:rPr lang="de-DE" dirty="0" smtClean="0"/>
              <a:t>Single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3"/>
            <a:r>
              <a:rPr lang="de-DE" dirty="0" smtClean="0"/>
              <a:t>Distribution </a:t>
            </a:r>
            <a:r>
              <a:rPr lang="de-DE" dirty="0" err="1" smtClean="0"/>
              <a:t>only</a:t>
            </a:r>
            <a:r>
              <a:rPr lang="de-DE" dirty="0" smtClean="0"/>
              <a:t> on NFS </a:t>
            </a:r>
            <a:r>
              <a:rPr lang="de-DE" dirty="0" err="1" smtClean="0"/>
              <a:t>level</a:t>
            </a:r>
            <a:endParaRPr lang="de-DE" dirty="0"/>
          </a:p>
          <a:p>
            <a:pPr lvl="2"/>
            <a:r>
              <a:rPr lang="de-DE" dirty="0" err="1" smtClean="0"/>
              <a:t>Deployment</a:t>
            </a:r>
            <a:r>
              <a:rPr lang="de-DE" dirty="0" smtClean="0"/>
              <a:t>/</a:t>
            </a:r>
            <a:r>
              <a:rPr lang="de-DE" dirty="0" err="1" smtClean="0"/>
              <a:t>Configuration</a:t>
            </a:r>
            <a:r>
              <a:rPr lang="de-DE" dirty="0" smtClean="0"/>
              <a:t> Problems</a:t>
            </a:r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707</Words>
  <Application>Microsoft Macintosh PowerPoint</Application>
  <PresentationFormat>On-screen Show (4:3)</PresentationFormat>
  <Paragraphs>209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Photo Editor Photo</vt:lpstr>
      <vt:lpstr>WP8: Showcases Development and Overall Performance Evaluation</vt:lpstr>
      <vt:lpstr>WP8</vt:lpstr>
      <vt:lpstr>WP8  (final work)</vt:lpstr>
      <vt:lpstr>D8.1 Use Cases As-Is Analysis    </vt:lpstr>
      <vt:lpstr>D8.1 Use Cases As-Is Analysis Draft (deadline M12)    </vt:lpstr>
      <vt:lpstr>Business Collaboration Showcase</vt:lpstr>
      <vt:lpstr> D8.1 Business Collaboration Patterns of BSCW Usage</vt:lpstr>
      <vt:lpstr> D8.1 Business Collaboration Current Architecture (basic)</vt:lpstr>
      <vt:lpstr> D8.1 Business Collaboration Shortcomings</vt:lpstr>
      <vt:lpstr> D8.1 Business Collaboration New Architecture</vt:lpstr>
      <vt:lpstr> D8.1 Business Collaboration  Is that possible?</vt:lpstr>
      <vt:lpstr> D8.1 Business Collaboration Showcase Analysis</vt:lpstr>
      <vt:lpstr> D8.1 Business Collaboration  Object Store</vt:lpstr>
      <vt:lpstr>D8.1 Identification of Interoperabilty needs </vt:lpstr>
      <vt:lpstr> Experimental BSCW Deployment on AWS</vt:lpstr>
      <vt:lpstr>Future  Extensions</vt:lpstr>
      <vt:lpstr>Semantics</vt:lpstr>
      <vt:lpstr>PowerPoint Presentation</vt:lpstr>
      <vt:lpstr>BSCW User Portal</vt:lpstr>
      <vt:lpstr>Challenging Issues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WPx: ………</dc:title>
  <dc:creator>Presentation Magazine</dc:creator>
  <cp:lastModifiedBy>Gerd Woetzel</cp:lastModifiedBy>
  <cp:revision>101</cp:revision>
  <dcterms:created xsi:type="dcterms:W3CDTF">2007-05-31T17:14:01Z</dcterms:created>
  <dcterms:modified xsi:type="dcterms:W3CDTF">2010-12-08T17:30:34Z</dcterms:modified>
  <cp:category>Transport</cp:category>
</cp:coreProperties>
</file>