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9" r:id="rId7"/>
    <p:sldId id="257" r:id="rId8"/>
    <p:sldId id="263" r:id="rId9"/>
    <p:sldId id="264" r:id="rId10"/>
    <p:sldId id="265" r:id="rId11"/>
    <p:sldId id="27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1"/>
    <a:srgbClr val="FFC082"/>
    <a:srgbClr val="9B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722" y="462422"/>
            <a:ext cx="7240555" cy="1756244"/>
          </a:xfrm>
        </p:spPr>
        <p:txBody>
          <a:bodyPr/>
          <a:lstStyle/>
          <a:p>
            <a:r>
              <a:rPr lang="en-US" sz="2400" b="1" dirty="0">
                <a:latin typeface="Arial Black" panose="020B0A04020102020204" pitchFamily="34" charset="0"/>
                <a:cs typeface="Helvetica" panose="020B0604020202020204" pitchFamily="34" charset="0"/>
              </a:rPr>
              <a:t>SVILUPPO DI UN MODULO SOFTWARE</a:t>
            </a:r>
            <a:br>
              <a:rPr lang="en-US" sz="2400" b="1" dirty="0">
                <a:latin typeface="Arial Black" panose="020B0A04020102020204" pitchFamily="34" charset="0"/>
                <a:cs typeface="Helvetica" panose="020B0604020202020204" pitchFamily="34" charset="0"/>
              </a:rPr>
            </a:br>
            <a:r>
              <a:rPr lang="en-US" sz="2400" b="1" dirty="0">
                <a:latin typeface="Arial Black" panose="020B0A04020102020204" pitchFamily="34" charset="0"/>
                <a:cs typeface="Helvetica" panose="020B0604020202020204" pitchFamily="34" charset="0"/>
              </a:rPr>
              <a:t>PER LA GESTIONE DEGLI ORDINI</a:t>
            </a:r>
            <a:br>
              <a:rPr lang="en-US" sz="2400" b="1" dirty="0">
                <a:latin typeface="Arial Black" panose="020B0A04020102020204" pitchFamily="34" charset="0"/>
                <a:cs typeface="Helvetica" panose="020B0604020202020204" pitchFamily="34" charset="0"/>
              </a:rPr>
            </a:br>
            <a:r>
              <a:rPr lang="en-US" sz="2400" b="1" dirty="0">
                <a:latin typeface="Arial Black" panose="020B0A04020102020204" pitchFamily="34" charset="0"/>
                <a:cs typeface="Helvetica" panose="020B0604020202020204" pitchFamily="34" charset="0"/>
              </a:rPr>
              <a:t>CON L’UTILIZZO DI</a:t>
            </a:r>
            <a:br>
              <a:rPr lang="en-US" sz="2400" b="1" dirty="0">
                <a:latin typeface="Arial Black" panose="020B0A04020102020204" pitchFamily="34" charset="0"/>
                <a:cs typeface="Helvetica" panose="020B0604020202020204" pitchFamily="34" charset="0"/>
              </a:rPr>
            </a:br>
            <a:r>
              <a:rPr lang="en-US" sz="2400" b="1" dirty="0">
                <a:latin typeface="Arial Black" panose="020B0A04020102020204" pitchFamily="34" charset="0"/>
                <a:cs typeface="Helvetica" panose="020B0604020202020204" pitchFamily="34" charset="0"/>
              </a:rPr>
              <a:t>METODI EURISTICI DI OTTIMIZZAZIONE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827" y="4590981"/>
            <a:ext cx="4460802" cy="319691"/>
          </a:xfrm>
        </p:spPr>
        <p:txBody>
          <a:bodyPr/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Laureando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Filippo Brugnolaro 1217321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827" y="4224619"/>
            <a:ext cx="3552249" cy="319690"/>
          </a:xfrm>
        </p:spPr>
        <p:txBody>
          <a:bodyPr/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Relatore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      Luigi De Giovanni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30C368-32FD-4752-A06B-A7B45CE5D8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017" y="2995311"/>
            <a:ext cx="3383281" cy="319691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Corso di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laurea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2F4FF5-FE28-4845-9C00-A154325FB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44242" y="3447084"/>
            <a:ext cx="3654829" cy="319691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Settembre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</p:txBody>
      </p:sp>
      <p:pic>
        <p:nvPicPr>
          <p:cNvPr id="12" name="Immagine 11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EE8E92F2-AAE8-C1C5-4031-3236314C8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5" y="6101241"/>
            <a:ext cx="2620377" cy="58867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DDE5FD2-60BD-E2A3-F0F8-53743D5C8DF0}"/>
              </a:ext>
            </a:extLst>
          </p:cNvPr>
          <p:cNvSpPr txBox="1"/>
          <p:nvPr/>
        </p:nvSpPr>
        <p:spPr>
          <a:xfrm>
            <a:off x="939722" y="2475052"/>
            <a:ext cx="726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Dipartimento di Matematica "Tullio Levi Civita" – Università di Padova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FF03A9-EBC3-A329-9126-06A45C14449B}"/>
              </a:ext>
            </a:extLst>
          </p:cNvPr>
          <p:cNvSpPr txBox="1"/>
          <p:nvPr/>
        </p:nvSpPr>
        <p:spPr>
          <a:xfrm>
            <a:off x="3756753" y="6320582"/>
            <a:ext cx="162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A.A. 2021-2022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94539D2E-C066-6CD8-F2AD-F1F91234E6B2}"/>
              </a:ext>
            </a:extLst>
          </p:cNvPr>
          <p:cNvCxnSpPr>
            <a:cxnSpLocks/>
          </p:cNvCxnSpPr>
          <p:nvPr/>
        </p:nvCxnSpPr>
        <p:spPr>
          <a:xfrm>
            <a:off x="1558213" y="4224619"/>
            <a:ext cx="0" cy="68605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pPr marL="360000"/>
            <a:r>
              <a:rPr lang="en-US" sz="3200" dirty="0">
                <a:latin typeface="Arial Black" panose="020B0A04020102020204" pitchFamily="34" charset="0"/>
              </a:rPr>
              <a:t>TRAGUARDI E PROBLEMATICHE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12</a:t>
            </a:r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1653C6CC-7E24-C764-DABA-7017A1345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55" y="1114424"/>
            <a:ext cx="1975446" cy="4437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5E2CC8D-B49E-BCD6-F6A0-6D5FA9A45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8" y="4215781"/>
            <a:ext cx="1114425" cy="111442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EBF9D2F-D095-D129-505B-3DF44C128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10" y="4221975"/>
            <a:ext cx="1114425" cy="111442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908607C-CB42-4DCF-074F-F22D6DD40F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55" y="1913808"/>
            <a:ext cx="1114425" cy="111442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8924A7-BF8F-22A1-EDFC-F21D025B35DF}"/>
              </a:ext>
            </a:extLst>
          </p:cNvPr>
          <p:cNvSpPr txBox="1"/>
          <p:nvPr/>
        </p:nvSpPr>
        <p:spPr>
          <a:xfrm>
            <a:off x="3501526" y="1913808"/>
            <a:ext cx="327249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Soddisfacimento dei requisiti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Tutti i requisiti obbligatori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Alcuni desiderabili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Vincoli tecnologici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75732D-BE8D-0042-5CA0-09E581158302}"/>
              </a:ext>
            </a:extLst>
          </p:cNvPr>
          <p:cNvSpPr txBox="1"/>
          <p:nvPr/>
        </p:nvSpPr>
        <p:spPr>
          <a:xfrm>
            <a:off x="5994335" y="4193108"/>
            <a:ext cx="274254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Problematiche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Parti inestensibili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Limitazioni tecnologiche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Pochi test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F5E3C8-490D-FFAB-B522-830DD4DBA668}"/>
              </a:ext>
            </a:extLst>
          </p:cNvPr>
          <p:cNvSpPr txBox="1"/>
          <p:nvPr/>
        </p:nvSpPr>
        <p:spPr>
          <a:xfrm>
            <a:off x="1585683" y="4193108"/>
            <a:ext cx="282769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Traguardi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Raggiungimento obiettivi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Implementazione</a:t>
            </a:r>
          </a:p>
          <a:p>
            <a:r>
              <a:rPr lang="it-IT" dirty="0"/>
              <a:t>     completa dell'algoritmo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Buona documentazione</a:t>
            </a:r>
          </a:p>
        </p:txBody>
      </p:sp>
    </p:spTree>
    <p:extLst>
      <p:ext uri="{BB962C8B-B14F-4D97-AF65-F5344CB8AC3E}">
        <p14:creationId xmlns:p14="http://schemas.microsoft.com/office/powerpoint/2010/main" val="349840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pPr marL="360000"/>
            <a:r>
              <a:rPr lang="en-US" sz="3600" dirty="0">
                <a:latin typeface="Arial Black" panose="020B0A04020102020204" pitchFamily="34" charset="0"/>
              </a:rPr>
              <a:t>OBIETTIVI E ATTIVIT</a:t>
            </a:r>
            <a:r>
              <a:rPr lang="it-IT" sz="3600" b="0" i="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À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12</a:t>
            </a:r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1653C6CC-7E24-C764-DABA-7017A1345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55" y="1114424"/>
            <a:ext cx="1975446" cy="44378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01DD06B-0F04-3F8D-B5D1-80CF80AEE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63" y="2439813"/>
            <a:ext cx="4967323" cy="2850645"/>
          </a:xfrm>
          <a:prstGeom prst="rect">
            <a:avLst/>
          </a:prstGeom>
        </p:spPr>
      </p:pic>
      <p:graphicFrame>
        <p:nvGraphicFramePr>
          <p:cNvPr id="27" name="Tabella 27">
            <a:extLst>
              <a:ext uri="{FF2B5EF4-FFF2-40B4-BE49-F238E27FC236}">
                <a16:creationId xmlns:a16="http://schemas.microsoft.com/office/drawing/2014/main" id="{FAABC23F-0B53-A70D-F61B-BB091526F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30455"/>
              </p:ext>
            </p:extLst>
          </p:nvPr>
        </p:nvGraphicFramePr>
        <p:xfrm>
          <a:off x="156180" y="1217058"/>
          <a:ext cx="3855981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235">
                  <a:extLst>
                    <a:ext uri="{9D8B030D-6E8A-4147-A177-3AD203B41FA5}">
                      <a16:colId xmlns:a16="http://schemas.microsoft.com/office/drawing/2014/main" val="3146894426"/>
                    </a:ext>
                  </a:extLst>
                </a:gridCol>
                <a:gridCol w="526746">
                  <a:extLst>
                    <a:ext uri="{9D8B030D-6E8A-4147-A177-3AD203B41FA5}">
                      <a16:colId xmlns:a16="http://schemas.microsoft.com/office/drawing/2014/main" val="57674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OBIETTIVI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55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 strike="noStrike" baseline="0" dirty="0"/>
                        <a:t>Sviluppo programmi per inserimento dei vincoli</a:t>
                      </a:r>
                      <a:endParaRPr lang="it-IT" sz="1800" b="0" i="0" u="none" strike="noStrike" baseline="0" dirty="0">
                        <a:latin typeface="SFRM1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i="0" u="none" strike="noStrike" baseline="0" dirty="0">
                        <a:latin typeface="SFRM1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u="none" strike="noStrike" baseline="0" dirty="0"/>
                        <a:t>Documentazione dello studio di fattibilità</a:t>
                      </a:r>
                      <a:endParaRPr lang="it-IT" sz="1800" b="0" i="0" u="none" strike="noStrike" baseline="0" dirty="0">
                        <a:latin typeface="SFRM1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i="0" u="none" strike="noStrike" baseline="0" dirty="0">
                        <a:latin typeface="SFRM1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it-IT" sz="1800" b="0" u="none" strike="noStrike" kern="1200" baseline="0" dirty="0">
                          <a:solidFill>
                            <a:schemeClr val="dk1"/>
                          </a:solidFill>
                        </a:rPr>
                        <a:t>Sviluppo di micro-moduli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it-IT" sz="1800" b="0" u="none" strike="noStrike" kern="1200" baseline="0" dirty="0">
                          <a:solidFill>
                            <a:schemeClr val="dk1"/>
                          </a:solidFill>
                        </a:rPr>
                        <a:t>di test</a:t>
                      </a:r>
                      <a:endParaRPr lang="it-I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3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b="0" u="none" strike="noStrike" kern="1200" baseline="0" dirty="0">
                          <a:solidFill>
                            <a:schemeClr val="dk1"/>
                          </a:solidFill>
                        </a:rPr>
                        <a:t>Sviluppo del modulo</a:t>
                      </a:r>
                    </a:p>
                    <a:p>
                      <a:pPr algn="ctr"/>
                      <a:r>
                        <a:rPr lang="it-IT" sz="1800" b="0" u="none" strike="noStrike" kern="1200" baseline="0" dirty="0">
                          <a:solidFill>
                            <a:schemeClr val="dk1"/>
                          </a:solidFill>
                        </a:rPr>
                        <a:t>software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b="0" u="none" strike="noStrike" kern="1200" baseline="0" dirty="0">
                          <a:solidFill>
                            <a:schemeClr val="dk1"/>
                          </a:solidFill>
                        </a:rPr>
                        <a:t>Applicazione degli algoritmi di Ricerca Operativa in un caso reale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58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b="0" u="none" strike="noStrike" kern="1200" baseline="0" dirty="0">
                          <a:solidFill>
                            <a:schemeClr val="dk1"/>
                          </a:solidFill>
                        </a:rPr>
                        <a:t>Utilizzo di più tecniche e combinazione dei risultati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2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b="0" u="none" strike="noStrike" kern="1200" baseline="0" dirty="0">
                          <a:solidFill>
                            <a:schemeClr val="dk1"/>
                          </a:solidFill>
                        </a:rPr>
                        <a:t>Utilizzo del</a:t>
                      </a:r>
                    </a:p>
                    <a:p>
                      <a:pPr algn="ctr"/>
                      <a:r>
                        <a:rPr lang="it-IT" sz="1800" b="0" u="none" strike="noStrike" kern="1200" baseline="0" dirty="0">
                          <a:solidFill>
                            <a:schemeClr val="dk1"/>
                          </a:solidFill>
                        </a:rPr>
                        <a:t>multithreading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52545"/>
                  </a:ext>
                </a:extLst>
              </a:tr>
            </a:tbl>
          </a:graphicData>
        </a:graphic>
      </p:graphicFrame>
      <p:pic>
        <p:nvPicPr>
          <p:cNvPr id="29" name="Immagine 28">
            <a:extLst>
              <a:ext uri="{FF2B5EF4-FFF2-40B4-BE49-F238E27FC236}">
                <a16:creationId xmlns:a16="http://schemas.microsoft.com/office/drawing/2014/main" id="{F2E7E649-8EAE-8BA7-AD01-1E7EFAF7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53" y="1689452"/>
            <a:ext cx="414080" cy="4140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FECEE69A-C100-EFDE-63E1-ED722610C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53" y="2344080"/>
            <a:ext cx="414080" cy="414080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2E6FC1C8-DB15-6A69-5543-8DC58EE14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53" y="2986016"/>
            <a:ext cx="414080" cy="414080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4FA6ADEC-5CD1-7134-8FA8-BA7FC8F02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53" y="3627952"/>
            <a:ext cx="414080" cy="414080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66F0CE53-265E-53C3-94FC-B8413AC78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53" y="4269888"/>
            <a:ext cx="414080" cy="414080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B00AFF74-ED2F-9A07-AE0A-41732C364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53" y="4911824"/>
            <a:ext cx="414080" cy="414080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C4F7CA74-2A36-CF98-6504-5E8F77B92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53" y="5553760"/>
            <a:ext cx="414080" cy="414080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60DAA152-0136-7191-2CA1-513459040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53" y="1328592"/>
            <a:ext cx="133004" cy="133004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F45CD142-7463-092F-CCDB-892742B98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29" y="1328592"/>
            <a:ext cx="133004" cy="133004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225EEDA-530A-F672-4391-F7A371342FAA}"/>
              </a:ext>
            </a:extLst>
          </p:cNvPr>
          <p:cNvSpPr txBox="1"/>
          <p:nvPr/>
        </p:nvSpPr>
        <p:spPr>
          <a:xfrm>
            <a:off x="3629726" y="1279678"/>
            <a:ext cx="229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/>
              <a:t>/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473F72-3127-A1BC-473E-94FABBB88BE9}"/>
              </a:ext>
            </a:extLst>
          </p:cNvPr>
          <p:cNvSpPr txBox="1"/>
          <p:nvPr/>
        </p:nvSpPr>
        <p:spPr>
          <a:xfrm>
            <a:off x="5923641" y="2070481"/>
            <a:ext cx="146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Attività svolte</a:t>
            </a:r>
          </a:p>
        </p:txBody>
      </p:sp>
    </p:spTree>
    <p:extLst>
      <p:ext uri="{BB962C8B-B14F-4D97-AF65-F5344CB8AC3E}">
        <p14:creationId xmlns:p14="http://schemas.microsoft.com/office/powerpoint/2010/main" val="375261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  CONCLUSIONI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12</a:t>
            </a:r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46D9A776-576A-C2C5-E695-CF997471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55" y="1114424"/>
            <a:ext cx="1975446" cy="443787"/>
          </a:xfrm>
          <a:prstGeom prst="rect">
            <a:avLst/>
          </a:prstGeom>
        </p:spPr>
      </p:pic>
      <p:pic>
        <p:nvPicPr>
          <p:cNvPr id="8" name="Immagine 7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57252449-D7E5-C988-1CD2-39B020351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3" y="1735494"/>
            <a:ext cx="824204" cy="82420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43E732-E086-BBC9-617F-96449DD078EC}"/>
              </a:ext>
            </a:extLst>
          </p:cNvPr>
          <p:cNvSpPr txBox="1"/>
          <p:nvPr/>
        </p:nvSpPr>
        <p:spPr>
          <a:xfrm>
            <a:off x="1156996" y="1735494"/>
            <a:ext cx="30573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Prodotto finale</a:t>
            </a:r>
          </a:p>
          <a:p>
            <a:pPr marL="180000" indent="-285750">
              <a:buFont typeface="Arial" panose="020B0604020202020204" pitchFamily="34" charset="0"/>
              <a:buChar char="•"/>
            </a:pPr>
            <a:r>
              <a:rPr lang="it-IT" dirty="0"/>
              <a:t>Windows Form per</a:t>
            </a:r>
          </a:p>
          <a:p>
            <a:r>
              <a:rPr lang="it-IT" dirty="0"/>
              <a:t>      visualizzazione dei risultati</a:t>
            </a:r>
          </a:p>
          <a:p>
            <a:pPr marL="180000" indent="-285750">
              <a:buFont typeface="Arial" panose="020B0604020202020204" pitchFamily="34" charset="0"/>
              <a:buChar char="•"/>
            </a:pPr>
            <a:r>
              <a:rPr lang="it-IT" dirty="0"/>
              <a:t>Sviluppo in C# di algoritmo</a:t>
            </a:r>
          </a:p>
          <a:p>
            <a:r>
              <a:rPr lang="it-IT" dirty="0"/>
              <a:t>      di ottimizzazione</a:t>
            </a:r>
          </a:p>
          <a:p>
            <a:pPr marL="180000" indent="-285750">
              <a:buFont typeface="Arial" panose="020B0604020202020204" pitchFamily="34" charset="0"/>
              <a:buChar char="•"/>
            </a:pPr>
            <a:r>
              <a:rPr lang="it-IT" dirty="0"/>
              <a:t>Contiene tutte le </a:t>
            </a:r>
            <a:r>
              <a:rPr lang="it-IT" i="1" dirty="0"/>
              <a:t>features</a:t>
            </a:r>
          </a:p>
          <a:p>
            <a:r>
              <a:rPr lang="it-IT" i="1" dirty="0"/>
              <a:t>      </a:t>
            </a:r>
            <a:r>
              <a:rPr lang="it-IT" dirty="0"/>
              <a:t>richieste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418FF82-E29A-3C65-9163-B169EB113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3" y="4311241"/>
            <a:ext cx="824204" cy="82420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EEBE06D-1D04-1FF6-2B79-60CEDEB0F8E8}"/>
              </a:ext>
            </a:extLst>
          </p:cNvPr>
          <p:cNvSpPr txBox="1"/>
          <p:nvPr/>
        </p:nvSpPr>
        <p:spPr>
          <a:xfrm>
            <a:off x="1156996" y="4311241"/>
            <a:ext cx="30573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Futuro del prodotto</a:t>
            </a:r>
          </a:p>
          <a:p>
            <a:pPr marL="180000" indent="-285750">
              <a:buFont typeface="Arial" panose="020B0604020202020204" pitchFamily="34" charset="0"/>
              <a:buChar char="•"/>
            </a:pPr>
            <a:r>
              <a:rPr lang="it-IT" dirty="0"/>
              <a:t>Integrazione in ERGDIS</a:t>
            </a:r>
          </a:p>
          <a:p>
            <a:pPr marL="180000" indent="-285750">
              <a:buFont typeface="Arial" panose="020B0604020202020204" pitchFamily="34" charset="0"/>
              <a:buChar char="•"/>
            </a:pPr>
            <a:r>
              <a:rPr lang="it-IT" dirty="0"/>
              <a:t>Possibili estensioni</a:t>
            </a:r>
          </a:p>
          <a:p>
            <a:pPr marL="180000" indent="-285750">
              <a:buFont typeface="Arial" panose="020B0604020202020204" pitchFamily="34" charset="0"/>
              <a:buChar char="•"/>
            </a:pPr>
            <a:r>
              <a:rPr lang="it-IT" dirty="0"/>
              <a:t>Riadattamento generale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88A24A6-EA2B-A391-0C80-6AADFCDA9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35494"/>
            <a:ext cx="824204" cy="82420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D01CA2-2D96-7636-1AB5-8D26BE260920}"/>
              </a:ext>
            </a:extLst>
          </p:cNvPr>
          <p:cNvSpPr txBox="1"/>
          <p:nvPr/>
        </p:nvSpPr>
        <p:spPr>
          <a:xfrm>
            <a:off x="5396204" y="1735494"/>
            <a:ext cx="30573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Obiettivi</a:t>
            </a:r>
          </a:p>
          <a:p>
            <a:pPr marL="180000" indent="-285750">
              <a:buFont typeface="Arial" panose="020B0604020202020204" pitchFamily="34" charset="0"/>
              <a:buChar char="•"/>
            </a:pPr>
            <a:r>
              <a:rPr lang="it-IT" dirty="0"/>
              <a:t>Studio di fattibilità</a:t>
            </a:r>
          </a:p>
          <a:p>
            <a:pPr marL="180000" indent="-285750">
              <a:buFont typeface="Arial" panose="020B0604020202020204" pitchFamily="34" charset="0"/>
              <a:buChar char="•"/>
            </a:pPr>
            <a:r>
              <a:rPr lang="it-IT" dirty="0"/>
              <a:t>Analisi dei requisiti</a:t>
            </a:r>
          </a:p>
          <a:p>
            <a:pPr marL="180000" indent="-285750">
              <a:buFont typeface="Arial" panose="020B0604020202020204" pitchFamily="34" charset="0"/>
              <a:buChar char="•"/>
            </a:pPr>
            <a:r>
              <a:rPr lang="it-IT" dirty="0"/>
              <a:t>Codifica del modulo  </a:t>
            </a:r>
          </a:p>
          <a:p>
            <a:r>
              <a:rPr lang="it-IT" dirty="0"/>
              <a:t>      (Winform e algoritmo)</a:t>
            </a:r>
          </a:p>
          <a:p>
            <a:pPr marL="180000" indent="-285750">
              <a:buFont typeface="Arial" panose="020B0604020202020204" pitchFamily="34" charset="0"/>
              <a:buChar char="•"/>
            </a:pPr>
            <a:r>
              <a:rPr lang="it-IT" dirty="0"/>
              <a:t>Redazione documentazione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82BAD4E-610D-5788-BB2E-CED538671F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311241"/>
            <a:ext cx="824205" cy="824205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86C2748-5901-0B16-45AC-365887249F76}"/>
              </a:ext>
            </a:extLst>
          </p:cNvPr>
          <p:cNvSpPr txBox="1"/>
          <p:nvPr/>
        </p:nvSpPr>
        <p:spPr>
          <a:xfrm>
            <a:off x="5396203" y="4235471"/>
            <a:ext cx="37477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Stage</a:t>
            </a:r>
          </a:p>
          <a:p>
            <a:pPr marL="180000" indent="-285750">
              <a:buFont typeface="Arial" panose="020B0604020202020204" pitchFamily="34" charset="0"/>
              <a:buChar char="•"/>
            </a:pPr>
            <a:r>
              <a:rPr lang="it-IT" dirty="0"/>
              <a:t>Ottimo rapporto col team</a:t>
            </a:r>
          </a:p>
          <a:p>
            <a:pPr marL="180000" indent="-285750">
              <a:buFont typeface="Arial" panose="020B0604020202020204" pitchFamily="34" charset="0"/>
              <a:buChar char="•"/>
            </a:pPr>
            <a:r>
              <a:rPr lang="it-IT" dirty="0"/>
              <a:t>Gestione delle risorse</a:t>
            </a:r>
          </a:p>
          <a:p>
            <a:pPr marL="180000" indent="-285750">
              <a:buFont typeface="Arial" panose="020B0604020202020204" pitchFamily="34" charset="0"/>
              <a:buChar char="•"/>
            </a:pPr>
            <a:r>
              <a:rPr lang="it-IT" dirty="0"/>
              <a:t>Arricchimento bagaglio</a:t>
            </a:r>
          </a:p>
          <a:p>
            <a:r>
              <a:rPr lang="it-IT" dirty="0"/>
              <a:t>      tecnologico</a:t>
            </a:r>
          </a:p>
        </p:txBody>
      </p:sp>
    </p:spTree>
    <p:extLst>
      <p:ext uri="{BB962C8B-B14F-4D97-AF65-F5344CB8AC3E}">
        <p14:creationId xmlns:p14="http://schemas.microsoft.com/office/powerpoint/2010/main" val="308307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  L'AZIENDA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41" y="3429000"/>
            <a:ext cx="1975446" cy="8210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ERGON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INFORMATICA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12</a:t>
            </a:r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8C272099-9DC5-8239-4059-D8FBD7207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55" y="1114424"/>
            <a:ext cx="1975446" cy="44378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2210C5-9422-ACE6-B860-7000A722BBDC}"/>
              </a:ext>
            </a:extLst>
          </p:cNvPr>
          <p:cNvSpPr txBox="1">
            <a:spLocks/>
          </p:cNvSpPr>
          <p:nvPr/>
        </p:nvSpPr>
        <p:spPr>
          <a:xfrm>
            <a:off x="6204413" y="3638940"/>
            <a:ext cx="1975446" cy="40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IL PRODOTTO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B956D9-5C8E-877F-630B-1F4C9CD9EA9A}"/>
              </a:ext>
            </a:extLst>
          </p:cNvPr>
          <p:cNvSpPr txBox="1">
            <a:spLocks/>
          </p:cNvSpPr>
          <p:nvPr/>
        </p:nvSpPr>
        <p:spPr>
          <a:xfrm>
            <a:off x="3584277" y="3638940"/>
            <a:ext cx="1975446" cy="40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IL TEAM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976CA05-E6D3-0535-16F1-875EA8BA3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51" y="2124442"/>
            <a:ext cx="1114425" cy="11144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E22BE63-58A8-5BAD-1724-305504842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23" y="2124443"/>
            <a:ext cx="1114424" cy="111442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D322F96-ABE8-741E-1CDD-C79B28247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87" y="2124442"/>
            <a:ext cx="1114425" cy="111442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7135DA7-7089-43AB-6E34-FAE7D8B7F1C3}"/>
              </a:ext>
            </a:extLst>
          </p:cNvPr>
          <p:cNvSpPr txBox="1"/>
          <p:nvPr/>
        </p:nvSpPr>
        <p:spPr>
          <a:xfrm>
            <a:off x="790202" y="4248884"/>
            <a:ext cx="2323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Azienda: Italiana</a:t>
            </a:r>
          </a:p>
          <a:p>
            <a:pPr algn="ctr"/>
            <a:r>
              <a:rPr lang="it-IT" dirty="0"/>
              <a:t>Fondazione: 1988</a:t>
            </a:r>
          </a:p>
          <a:p>
            <a:pPr algn="ctr"/>
            <a:r>
              <a:rPr lang="it-IT" dirty="0"/>
              <a:t>Sede: Castelfranco V.to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58DB41C-3D24-407C-FFC8-2D4AE6A52CDF}"/>
              </a:ext>
            </a:extLst>
          </p:cNvPr>
          <p:cNvSpPr txBox="1"/>
          <p:nvPr/>
        </p:nvSpPr>
        <p:spPr>
          <a:xfrm>
            <a:off x="3445120" y="4248884"/>
            <a:ext cx="2253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Programmatori</a:t>
            </a:r>
          </a:p>
          <a:p>
            <a:pPr algn="ctr"/>
            <a:r>
              <a:rPr lang="it-IT" dirty="0"/>
              <a:t>Sistemisti</a:t>
            </a:r>
          </a:p>
          <a:p>
            <a:pPr algn="ctr"/>
            <a:r>
              <a:rPr lang="it-IT" dirty="0"/>
              <a:t>Operatori d'assistenza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66EEE4D-14F5-3A1B-849F-92E6DE6EDE44}"/>
              </a:ext>
            </a:extLst>
          </p:cNvPr>
          <p:cNvSpPr txBox="1"/>
          <p:nvPr/>
        </p:nvSpPr>
        <p:spPr>
          <a:xfrm>
            <a:off x="5921274" y="4248884"/>
            <a:ext cx="2541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ERGDIS</a:t>
            </a:r>
          </a:p>
          <a:p>
            <a:pPr algn="ctr"/>
            <a:r>
              <a:rPr lang="it-IT" dirty="0"/>
              <a:t>sistema ERP per facilitare</a:t>
            </a:r>
          </a:p>
          <a:p>
            <a:pPr algn="ctr"/>
            <a:r>
              <a:rPr lang="it-IT" dirty="0"/>
              <a:t>la gestione aziendale</a:t>
            </a:r>
          </a:p>
        </p:txBody>
      </p:sp>
    </p:spTree>
    <p:extLst>
      <p:ext uri="{BB962C8B-B14F-4D97-AF65-F5344CB8AC3E}">
        <p14:creationId xmlns:p14="http://schemas.microsoft.com/office/powerpoint/2010/main" val="118499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  L'IDEA DELLO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12</a:t>
            </a:r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D64028DA-D598-E16C-B949-95E625EE2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55" y="1114424"/>
            <a:ext cx="1975446" cy="44378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ED1FCBD-825E-01A0-0149-AB7D52441962}"/>
              </a:ext>
            </a:extLst>
          </p:cNvPr>
          <p:cNvSpPr txBox="1"/>
          <p:nvPr/>
        </p:nvSpPr>
        <p:spPr>
          <a:xfrm>
            <a:off x="5904488" y="1920895"/>
            <a:ext cx="267598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Modulo esistente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Non ottimizza il costo</a:t>
            </a:r>
          </a:p>
          <a:p>
            <a:r>
              <a:rPr lang="it-IT" dirty="0">
                <a:cs typeface="Arial" panose="020B0604020202020204" pitchFamily="34" charset="0"/>
              </a:rPr>
              <a:t>     di approvvigionamento</a:t>
            </a:r>
            <a:endParaRPr lang="it-IT" b="1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Scelta per ultima data</a:t>
            </a:r>
          </a:p>
          <a:p>
            <a:r>
              <a:rPr lang="it-IT" dirty="0">
                <a:cs typeface="Arial" panose="020B0604020202020204" pitchFamily="34" charset="0"/>
              </a:rPr>
              <a:t>     d'ordine disponibile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04F812-7957-D79D-A354-09E07F24AA0D}"/>
              </a:ext>
            </a:extLst>
          </p:cNvPr>
          <p:cNvSpPr txBox="1"/>
          <p:nvPr/>
        </p:nvSpPr>
        <p:spPr>
          <a:xfrm>
            <a:off x="6189701" y="4192288"/>
            <a:ext cx="2954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Windows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Scelta degli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Visualizzazione risultati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5F59551-115D-1AD3-DDF1-74C3DF8C2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22" y="4112130"/>
            <a:ext cx="1114425" cy="111442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54CA1D5-CA4E-C11E-B73E-CC5FF373C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9" y="4031972"/>
            <a:ext cx="1114425" cy="111442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F851BFF-5D00-7C15-2D7E-E124C544A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36" y="1920895"/>
            <a:ext cx="1114425" cy="11144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03F39D-BF4E-8C68-97C8-140C1CDEB08C}"/>
              </a:ext>
            </a:extLst>
          </p:cNvPr>
          <p:cNvSpPr txBox="1"/>
          <p:nvPr/>
        </p:nvSpPr>
        <p:spPr>
          <a:xfrm>
            <a:off x="1609559" y="4112130"/>
            <a:ext cx="317266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Ottimizzazione del costo</a:t>
            </a:r>
          </a:p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di approvvigionamento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Quando comprare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Arial" panose="020B0604020202020204" pitchFamily="34" charset="0"/>
              </a:rPr>
              <a:t>Da chi comprare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9994CEE-AE14-34E0-D78D-7638E0D1C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9" y="1887107"/>
            <a:ext cx="1114425" cy="111442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56D6BC0-ED17-DCF7-5957-97D306420EAD}"/>
              </a:ext>
            </a:extLst>
          </p:cNvPr>
          <p:cNvSpPr txBox="1"/>
          <p:nvPr/>
        </p:nvSpPr>
        <p:spPr>
          <a:xfrm>
            <a:off x="1395668" y="1887107"/>
            <a:ext cx="278973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cs typeface="Arial" panose="020B0604020202020204" pitchFamily="34" charset="0"/>
              </a:rPr>
              <a:t>Listini e calendario</a:t>
            </a:r>
          </a:p>
          <a:p>
            <a:r>
              <a:rPr lang="it-IT" dirty="0">
                <a:solidFill>
                  <a:srgbClr val="000000"/>
                </a:solidFill>
                <a:cs typeface="Arial" panose="020B0604020202020204" pitchFamily="34" charset="0"/>
              </a:rPr>
              <a:t>     dei fornitori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cs typeface="Arial" panose="020B0604020202020204" pitchFamily="34" charset="0"/>
              </a:rPr>
              <a:t>T</a:t>
            </a:r>
            <a:r>
              <a:rPr lang="it-IT" sz="1800" dirty="0">
                <a:solidFill>
                  <a:srgbClr val="000000"/>
                </a:solidFill>
                <a:cs typeface="Arial" panose="020B0604020202020204" pitchFamily="34" charset="0"/>
              </a:rPr>
              <a:t>rovare il mix di acquisto</a:t>
            </a:r>
          </a:p>
          <a:p>
            <a:r>
              <a:rPr lang="it-IT" sz="1800" dirty="0">
                <a:solidFill>
                  <a:srgbClr val="000000"/>
                </a:solidFill>
                <a:cs typeface="Arial" panose="020B0604020202020204" pitchFamily="34" charset="0"/>
              </a:rPr>
              <a:t>     a costo minimo</a:t>
            </a:r>
          </a:p>
        </p:txBody>
      </p:sp>
    </p:spTree>
    <p:extLst>
      <p:ext uri="{BB962C8B-B14F-4D97-AF65-F5344CB8AC3E}">
        <p14:creationId xmlns:p14="http://schemas.microsoft.com/office/powerpoint/2010/main" val="276574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  STUDIO DI FATTIBILIT</a:t>
            </a:r>
            <a:r>
              <a:rPr lang="it-IT" sz="3600" b="0" i="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À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12</a:t>
            </a:r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E0605A21-FBFD-9724-C46F-2262BB8C7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55" y="1114424"/>
            <a:ext cx="1975446" cy="443787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01F2D58-40C7-A6B6-7CEC-C3857D40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89" y="2902211"/>
            <a:ext cx="1799999" cy="776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</a:p>
          <a:p>
            <a:pPr marL="0" indent="0" algn="ctr">
              <a:buNone/>
            </a:pP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E9A2085B-C015-C2C1-8022-0185FBCCB6EA}"/>
              </a:ext>
            </a:extLst>
          </p:cNvPr>
          <p:cNvSpPr txBox="1">
            <a:spLocks/>
          </p:cNvSpPr>
          <p:nvPr/>
        </p:nvSpPr>
        <p:spPr>
          <a:xfrm>
            <a:off x="6386511" y="2962860"/>
            <a:ext cx="1769767" cy="77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GENETICO</a:t>
            </a:r>
          </a:p>
        </p:txBody>
      </p:sp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CC618FF4-E6E7-4D44-0069-3E852127B4C9}"/>
              </a:ext>
            </a:extLst>
          </p:cNvPr>
          <p:cNvSpPr txBox="1">
            <a:spLocks/>
          </p:cNvSpPr>
          <p:nvPr/>
        </p:nvSpPr>
        <p:spPr>
          <a:xfrm>
            <a:off x="4102684" y="2902211"/>
            <a:ext cx="1271263" cy="77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TABU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DF5D8E-AB19-420E-B61B-58AB0A578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43" y="1782530"/>
            <a:ext cx="1114425" cy="11144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12E7460-8C9F-81DF-8875-4152DC472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50" y="1782530"/>
            <a:ext cx="949532" cy="9495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9E33970-A8AD-30A7-1C41-369827870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32" y="1782530"/>
            <a:ext cx="949532" cy="949532"/>
          </a:xfrm>
          <a:prstGeom prst="rect">
            <a:avLst/>
          </a:prstGeom>
        </p:spPr>
      </p:pic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99A1FF02-82C0-D698-5052-B9387938BC67}"/>
              </a:ext>
            </a:extLst>
          </p:cNvPr>
          <p:cNvSpPr txBox="1">
            <a:spLocks/>
          </p:cNvSpPr>
          <p:nvPr/>
        </p:nvSpPr>
        <p:spPr>
          <a:xfrm>
            <a:off x="801347" y="3849309"/>
            <a:ext cx="2112282" cy="2196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cs typeface="Arial" panose="020B0604020202020204" pitchFamily="34" charset="0"/>
              </a:rPr>
              <a:t>Scelte non vengono rimesse in discussione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it-IT" sz="1800" dirty="0">
                <a:cs typeface="Arial" panose="020B0604020202020204" pitchFamily="34" charset="0"/>
              </a:rPr>
              <a:t>Non adatto poiché le sue caratteristiche possono escludere soluzioni migliori</a:t>
            </a:r>
          </a:p>
        </p:txBody>
      </p:sp>
      <p:sp>
        <p:nvSpPr>
          <p:cNvPr id="14" name="Segnaposto contenuto 6">
            <a:extLst>
              <a:ext uri="{FF2B5EF4-FFF2-40B4-BE49-F238E27FC236}">
                <a16:creationId xmlns:a16="http://schemas.microsoft.com/office/drawing/2014/main" id="{A618257F-FA4A-F6AA-DA5F-7E704ACF4F9D}"/>
              </a:ext>
            </a:extLst>
          </p:cNvPr>
          <p:cNvSpPr txBox="1">
            <a:spLocks/>
          </p:cNvSpPr>
          <p:nvPr/>
        </p:nvSpPr>
        <p:spPr>
          <a:xfrm>
            <a:off x="3682174" y="3849309"/>
            <a:ext cx="2112282" cy="2448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it-IT" sz="900" dirty="0"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800" dirty="0">
                <a:cs typeface="Arial" panose="020B0604020202020204" pitchFamily="34" charset="0"/>
              </a:rPr>
              <a:t>Metodo a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800" dirty="0">
                <a:cs typeface="Arial" panose="020B0604020202020204" pitchFamily="34" charset="0"/>
              </a:rPr>
              <a:t>traiettoria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1800" dirty="0"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cs typeface="Arial" panose="020B0604020202020204" pitchFamily="34" charset="0"/>
              </a:rPr>
              <a:t>Compromesso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it-IT" sz="1800" dirty="0">
                <a:cs typeface="Arial" panose="020B0604020202020204" pitchFamily="34" charset="0"/>
              </a:rPr>
              <a:t>a livello di prestazioni e complessità implementativa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it-IT" sz="2000" dirty="0">
              <a:cs typeface="Arial" panose="020B0604020202020204" pitchFamily="34" charset="0"/>
            </a:endParaRPr>
          </a:p>
        </p:txBody>
      </p:sp>
      <p:sp>
        <p:nvSpPr>
          <p:cNvPr id="15" name="Segnaposto contenuto 6">
            <a:extLst>
              <a:ext uri="{FF2B5EF4-FFF2-40B4-BE49-F238E27FC236}">
                <a16:creationId xmlns:a16="http://schemas.microsoft.com/office/drawing/2014/main" id="{D5AC8DA6-EC3F-716F-3621-1D34640F6A2A}"/>
              </a:ext>
            </a:extLst>
          </p:cNvPr>
          <p:cNvSpPr txBox="1">
            <a:spLocks/>
          </p:cNvSpPr>
          <p:nvPr/>
        </p:nvSpPr>
        <p:spPr>
          <a:xfrm>
            <a:off x="6215253" y="3937949"/>
            <a:ext cx="2112282" cy="22715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900" dirty="0"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800" dirty="0">
                <a:cs typeface="Arial" panose="020B0604020202020204" pitchFamily="34" charset="0"/>
              </a:rPr>
              <a:t>Metodo basato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1800" dirty="0">
                <a:cs typeface="Arial" panose="020B0604020202020204" pitchFamily="34" charset="0"/>
              </a:rPr>
              <a:t>su popolazione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1800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it-IT" sz="1800" dirty="0">
                <a:cs typeface="Arial" panose="020B0604020202020204" pitchFamily="34" charset="0"/>
              </a:rPr>
              <a:t>Scartato per alta complessità implementativa </a:t>
            </a:r>
            <a:r>
              <a:rPr lang="it-IT" sz="1800" dirty="0">
                <a:solidFill>
                  <a:srgbClr val="000000"/>
                </a:solidFill>
                <a:cs typeface="Arial" panose="020B0604020202020204" pitchFamily="34" charset="0"/>
              </a:rPr>
              <a:t>e possibili tempi di calcolo più elevati</a:t>
            </a:r>
            <a:endParaRPr lang="it-IT" sz="18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it-IT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1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  REQUISITI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12</a:t>
            </a:r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F170147-BAE5-24B2-49FB-17578CED3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55" y="1114424"/>
            <a:ext cx="1975446" cy="44378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7ADF61-283C-2057-7B2D-05CA8B2CF778}"/>
              </a:ext>
            </a:extLst>
          </p:cNvPr>
          <p:cNvSpPr txBox="1"/>
          <p:nvPr/>
        </p:nvSpPr>
        <p:spPr>
          <a:xfrm>
            <a:off x="5841087" y="4347606"/>
            <a:ext cx="2806859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Filtraggio e ordinamento</a:t>
            </a:r>
          </a:p>
          <a:p>
            <a:pPr algn="ctr">
              <a:spcBef>
                <a:spcPts val="600"/>
              </a:spcBef>
            </a:pPr>
            <a:r>
              <a:rPr lang="it-IT" dirty="0"/>
              <a:t>Basato sui</a:t>
            </a:r>
          </a:p>
          <a:p>
            <a:pPr algn="ctr"/>
            <a:r>
              <a:rPr lang="it-IT" dirty="0"/>
              <a:t>dati dell'ordine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0E5285-0A0F-9B69-57C7-CD6D54F02D45}"/>
              </a:ext>
            </a:extLst>
          </p:cNvPr>
          <p:cNvSpPr txBox="1"/>
          <p:nvPr/>
        </p:nvSpPr>
        <p:spPr>
          <a:xfrm>
            <a:off x="1335046" y="2350503"/>
            <a:ext cx="3216394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/>
              <a:t>Ottimizzazione degli acquisti</a:t>
            </a:r>
          </a:p>
          <a:p>
            <a:pPr algn="ctr">
              <a:spcBef>
                <a:spcPts val="600"/>
              </a:spcBef>
            </a:pPr>
            <a:r>
              <a:rPr lang="it-IT" dirty="0"/>
              <a:t>Minimizzare il costo di</a:t>
            </a:r>
          </a:p>
          <a:p>
            <a:pPr algn="ctr"/>
            <a:r>
              <a:rPr lang="it-IT" dirty="0"/>
              <a:t>approvvigionamento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9C052E7-8DC0-A20F-77DF-A288CB87717A}"/>
              </a:ext>
            </a:extLst>
          </p:cNvPr>
          <p:cNvSpPr txBox="1"/>
          <p:nvPr/>
        </p:nvSpPr>
        <p:spPr>
          <a:xfrm>
            <a:off x="5895305" y="2395456"/>
            <a:ext cx="305391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b="1" dirty="0"/>
              <a:t>Visualizzazione dei 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Totali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Singoli ordini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B462867-EFCF-FD2A-3B14-EC8B8596F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05" y="4748418"/>
            <a:ext cx="692168" cy="69216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2366378-7B9F-47FC-E683-F20637CF5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691" y="4058663"/>
            <a:ext cx="692168" cy="69216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19905CD-D7AC-9860-264A-FAB600F13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91" y="2324284"/>
            <a:ext cx="1173397" cy="117339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F44923A-8680-C637-378B-DD50C6BF5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97" y="4347606"/>
            <a:ext cx="1173397" cy="117339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FDCF698-29A3-57E0-97FE-2DC63601DA73}"/>
              </a:ext>
            </a:extLst>
          </p:cNvPr>
          <p:cNvSpPr txBox="1"/>
          <p:nvPr/>
        </p:nvSpPr>
        <p:spPr>
          <a:xfrm>
            <a:off x="1721161" y="4347606"/>
            <a:ext cx="2272738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b="1" dirty="0"/>
              <a:t>Limite temporale</a:t>
            </a:r>
          </a:p>
          <a:p>
            <a:pPr algn="ctr"/>
            <a:r>
              <a:rPr lang="it-IT" dirty="0"/>
              <a:t>Tempo di esecuzione</a:t>
            </a:r>
          </a:p>
          <a:p>
            <a:pPr algn="ctr"/>
            <a:r>
              <a:rPr lang="it-IT" dirty="0"/>
              <a:t>m</a:t>
            </a:r>
            <a:r>
              <a:rPr lang="it-IT"/>
              <a:t>ax </a:t>
            </a:r>
            <a:r>
              <a:rPr lang="it-IT" dirty="0"/>
              <a:t>dell'algoritmo:</a:t>
            </a:r>
          </a:p>
          <a:p>
            <a:pPr algn="ctr">
              <a:spcAft>
                <a:spcPts val="600"/>
              </a:spcAft>
            </a:pPr>
            <a:r>
              <a:rPr lang="it-IT" dirty="0"/>
              <a:t>10 minuti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3363E1-0413-03AA-433D-99F1DED61A05}"/>
              </a:ext>
            </a:extLst>
          </p:cNvPr>
          <p:cNvSpPr txBox="1"/>
          <p:nvPr/>
        </p:nvSpPr>
        <p:spPr>
          <a:xfrm>
            <a:off x="613613" y="1507058"/>
            <a:ext cx="341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Dall'analisi dei requisiti e use case: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E5375EA-F15B-E18A-BFD8-0BE7871D4F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97" y="2350503"/>
            <a:ext cx="1173397" cy="117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  VINCOLI TECNOLOGICI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12</a:t>
            </a:r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F170147-BAE5-24B2-49FB-17578CED3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55" y="1114424"/>
            <a:ext cx="1975446" cy="44378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D7F6444-5AFE-04F1-34E0-3BAEAB9BC80D}"/>
              </a:ext>
            </a:extLst>
          </p:cNvPr>
          <p:cNvSpPr txBox="1"/>
          <p:nvPr/>
        </p:nvSpPr>
        <p:spPr>
          <a:xfrm>
            <a:off x="1156586" y="2507550"/>
            <a:ext cx="280987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/>
              <a:t>.NET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Ambiente di esecuzione</a:t>
            </a:r>
          </a:p>
          <a:p>
            <a:r>
              <a:rPr lang="it-IT" dirty="0"/>
              <a:t>     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LINQ e </a:t>
            </a:r>
            <a:r>
              <a:rPr lang="it-IT" dirty="0" err="1"/>
              <a:t>Entity</a:t>
            </a:r>
            <a:r>
              <a:rPr lang="it-IT" dirty="0"/>
              <a:t> Framework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32C25E-30AC-525A-5FFC-7A51FA4BEFB6}"/>
              </a:ext>
            </a:extLst>
          </p:cNvPr>
          <p:cNvSpPr txBox="1"/>
          <p:nvPr/>
        </p:nvSpPr>
        <p:spPr>
          <a:xfrm>
            <a:off x="4569968" y="2507549"/>
            <a:ext cx="3417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Linguaggio di programmazione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Nuovo standard aziendale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CD9CE7-7B58-1B65-3027-748B07B794BB}"/>
              </a:ext>
            </a:extLst>
          </p:cNvPr>
          <p:cNvSpPr txBox="1"/>
          <p:nvPr/>
        </p:nvSpPr>
        <p:spPr>
          <a:xfrm>
            <a:off x="1191366" y="4721558"/>
            <a:ext cx="264739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Framework per la</a:t>
            </a:r>
          </a:p>
          <a:p>
            <a:r>
              <a:rPr lang="it-IT" dirty="0"/>
              <a:t>     costruzione di Winform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Eleganza e rapidità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1D21F65-C4EF-3BF7-AB2D-6FADE0BCF447}"/>
              </a:ext>
            </a:extLst>
          </p:cNvPr>
          <p:cNvSpPr txBox="1"/>
          <p:nvPr/>
        </p:nvSpPr>
        <p:spPr>
          <a:xfrm>
            <a:off x="4553256" y="4721558"/>
            <a:ext cx="436581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it-I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Relational</a:t>
            </a:r>
            <a:r>
              <a:rPr lang="it-IT" dirty="0"/>
              <a:t> Database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Creazione e controllo del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Integrato nel prodotto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729E516-6DCE-C2B6-C329-ED96A5FBC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41" y="4526857"/>
            <a:ext cx="2487840" cy="389401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015A9FD7-C145-3590-A3F7-CD388D63E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0857" y="4526857"/>
            <a:ext cx="1890607" cy="389401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D11A5C34-E007-6FEE-8970-A31BA2843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9582" y="1812965"/>
            <a:ext cx="694584" cy="694584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79E2D463-F9EC-1F64-1A0C-DA62C2A8F3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914" y="18129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  ARCHITETTURA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12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C9DDD1E-2E81-A085-1A24-D13059EA3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15" y="1246723"/>
            <a:ext cx="7357369" cy="4963866"/>
          </a:xfrm>
          <a:prstGeom prst="rect">
            <a:avLst/>
          </a:prstGeom>
        </p:spPr>
      </p:pic>
      <p:pic>
        <p:nvPicPr>
          <p:cNvPr id="7" name="Immagine 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50A0B24-5758-1D6D-D691-2CF63028A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55" y="1114424"/>
            <a:ext cx="1975446" cy="44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52A53E19-2C09-BA70-7EEF-CF6C3D623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544" y="1573951"/>
            <a:ext cx="8713150" cy="4660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  TABU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12</a:t>
            </a:r>
          </a:p>
        </p:txBody>
      </p:sp>
      <p:pic>
        <p:nvPicPr>
          <p:cNvPr id="7" name="Immagine 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E5F4390D-8A5B-0AE7-BAFD-F04A183F7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55" y="1114424"/>
            <a:ext cx="1975446" cy="443787"/>
          </a:xfrm>
          <a:prstGeom prst="rect">
            <a:avLst/>
          </a:prstGeom>
        </p:spPr>
      </p:pic>
      <p:sp>
        <p:nvSpPr>
          <p:cNvPr id="10" name="Fumetto: rettangolo 9">
            <a:extLst>
              <a:ext uri="{FF2B5EF4-FFF2-40B4-BE49-F238E27FC236}">
                <a16:creationId xmlns:a16="http://schemas.microsoft.com/office/drawing/2014/main" id="{4BFD9C98-577D-A57C-0522-69A42CC03280}"/>
              </a:ext>
            </a:extLst>
          </p:cNvPr>
          <p:cNvSpPr/>
          <p:nvPr/>
        </p:nvSpPr>
        <p:spPr>
          <a:xfrm>
            <a:off x="5548429" y="1701652"/>
            <a:ext cx="2127379" cy="845605"/>
          </a:xfrm>
          <a:prstGeom prst="wedgeRectCallout">
            <a:avLst>
              <a:gd name="adj1" fmla="val -48062"/>
              <a:gd name="adj2" fmla="val 71433"/>
            </a:avLst>
          </a:prstGeom>
          <a:solidFill>
            <a:srgbClr val="FFC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it-IT" sz="1200" b="1" dirty="0">
                <a:solidFill>
                  <a:schemeClr val="tx1"/>
                </a:solidFill>
              </a:rPr>
              <a:t>Mosse:</a:t>
            </a:r>
          </a:p>
          <a:p>
            <a:pPr marL="285750" indent="-285750">
              <a:lnSpc>
                <a:spcPct val="80000"/>
              </a:lnSpc>
              <a:buFontTx/>
              <a:buChar char="-"/>
            </a:pPr>
            <a:r>
              <a:rPr lang="it-IT" sz="1200" b="1" dirty="0">
                <a:solidFill>
                  <a:schemeClr val="tx1"/>
                </a:solidFill>
              </a:rPr>
              <a:t>Aggiunta nuovo ordine</a:t>
            </a:r>
          </a:p>
          <a:p>
            <a:pPr marL="285750" indent="-285750">
              <a:lnSpc>
                <a:spcPct val="80000"/>
              </a:lnSpc>
              <a:buFontTx/>
              <a:buChar char="-"/>
            </a:pPr>
            <a:r>
              <a:rPr lang="it-IT" sz="1200" b="1" dirty="0">
                <a:solidFill>
                  <a:schemeClr val="tx1"/>
                </a:solidFill>
              </a:rPr>
              <a:t>Cambio fornitore</a:t>
            </a:r>
          </a:p>
          <a:p>
            <a:pPr marL="285750" indent="-285750">
              <a:lnSpc>
                <a:spcPct val="80000"/>
              </a:lnSpc>
              <a:buFontTx/>
              <a:buChar char="-"/>
            </a:pPr>
            <a:r>
              <a:rPr lang="it-IT" sz="1200" b="1" dirty="0">
                <a:solidFill>
                  <a:schemeClr val="tx1"/>
                </a:solidFill>
              </a:rPr>
              <a:t>Pre-ordine</a:t>
            </a:r>
          </a:p>
          <a:p>
            <a:pPr marL="285750" indent="-285750">
              <a:lnSpc>
                <a:spcPct val="80000"/>
              </a:lnSpc>
              <a:buFontTx/>
              <a:buChar char="-"/>
            </a:pPr>
            <a:r>
              <a:rPr lang="it-IT" sz="1200" b="1" dirty="0">
                <a:solidFill>
                  <a:schemeClr val="tx1"/>
                </a:solidFill>
              </a:rPr>
              <a:t>Post-ordine</a:t>
            </a:r>
          </a:p>
        </p:txBody>
      </p:sp>
      <p:sp>
        <p:nvSpPr>
          <p:cNvPr id="13" name="Fumetto: rettangolo 12">
            <a:extLst>
              <a:ext uri="{FF2B5EF4-FFF2-40B4-BE49-F238E27FC236}">
                <a16:creationId xmlns:a16="http://schemas.microsoft.com/office/drawing/2014/main" id="{F6FB4253-6337-4ED4-2CC9-DADB17B8ACB7}"/>
              </a:ext>
            </a:extLst>
          </p:cNvPr>
          <p:cNvSpPr/>
          <p:nvPr/>
        </p:nvSpPr>
        <p:spPr>
          <a:xfrm>
            <a:off x="3082882" y="1198391"/>
            <a:ext cx="2272889" cy="1012373"/>
          </a:xfrm>
          <a:prstGeom prst="wedgeRectCallout">
            <a:avLst>
              <a:gd name="adj1" fmla="val -67618"/>
              <a:gd name="adj2" fmla="val 30641"/>
            </a:avLst>
          </a:prstGeom>
          <a:solidFill>
            <a:srgbClr val="FFFF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b="1" dirty="0">
                <a:solidFill>
                  <a:schemeClr val="tx1"/>
                </a:solidFill>
              </a:rPr>
              <a:t>Greedy:</a:t>
            </a:r>
          </a:p>
          <a:p>
            <a:pPr marL="171450" indent="-171450">
              <a:buFontTx/>
              <a:buChar char="-"/>
            </a:pPr>
            <a:r>
              <a:rPr lang="it-IT" sz="1200" b="1" dirty="0">
                <a:solidFill>
                  <a:schemeClr val="tx1"/>
                </a:solidFill>
              </a:rPr>
              <a:t>HighestArtRequestByArt</a:t>
            </a:r>
          </a:p>
          <a:p>
            <a:pPr marL="171450" indent="-171450">
              <a:buFontTx/>
              <a:buChar char="-"/>
            </a:pPr>
            <a:r>
              <a:rPr lang="it-IT" sz="1200" b="1" dirty="0">
                <a:solidFill>
                  <a:schemeClr val="tx1"/>
                </a:solidFill>
              </a:rPr>
              <a:t>HighestArtRequestByForn</a:t>
            </a:r>
          </a:p>
          <a:p>
            <a:pPr marL="171450" indent="-171450">
              <a:buFontTx/>
              <a:buChar char="-"/>
            </a:pPr>
            <a:r>
              <a:rPr lang="it-IT" sz="1200" b="1" dirty="0">
                <a:solidFill>
                  <a:schemeClr val="tx1"/>
                </a:solidFill>
              </a:rPr>
              <a:t>HighestVariationByArt</a:t>
            </a:r>
          </a:p>
          <a:p>
            <a:pPr marL="171450" indent="-171450">
              <a:buFontTx/>
              <a:buChar char="-"/>
            </a:pPr>
            <a:r>
              <a:rPr lang="it-IT" sz="1200" b="1" dirty="0">
                <a:solidFill>
                  <a:schemeClr val="tx1"/>
                </a:solidFill>
              </a:rPr>
              <a:t>HighestVariationByForn</a:t>
            </a:r>
          </a:p>
        </p:txBody>
      </p:sp>
    </p:spTree>
    <p:extLst>
      <p:ext uri="{BB962C8B-B14F-4D97-AF65-F5344CB8AC3E}">
        <p14:creationId xmlns:p14="http://schemas.microsoft.com/office/powerpoint/2010/main" val="21759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  TESTING E VALIDAZIONE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12</a:t>
            </a:r>
          </a:p>
        </p:txBody>
      </p:sp>
      <p:pic>
        <p:nvPicPr>
          <p:cNvPr id="7" name="Immagine 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5AA9533-3FF1-A36D-70D6-CA520A4E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55" y="1114424"/>
            <a:ext cx="1975446" cy="4437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6813D56-93AD-C564-0549-F04DD7C46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87" y="1988002"/>
            <a:ext cx="1114426" cy="111442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EB3BDF3-3AA3-FA64-250D-94B93ECB2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80" y="1988003"/>
            <a:ext cx="1114425" cy="1114425"/>
          </a:xfrm>
          <a:prstGeom prst="rect">
            <a:avLst/>
          </a:prstGeom>
        </p:spPr>
      </p:pic>
      <p:pic>
        <p:nvPicPr>
          <p:cNvPr id="13" name="Immagine 12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E7F814C1-7115-2FF5-2C17-80BA4C7FC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94" y="1988002"/>
            <a:ext cx="1114426" cy="111442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1AAFAB2-9FAC-03B5-DB01-07E3BA4B48E1}"/>
              </a:ext>
            </a:extLst>
          </p:cNvPr>
          <p:cNvSpPr txBox="1"/>
          <p:nvPr/>
        </p:nvSpPr>
        <p:spPr>
          <a:xfrm>
            <a:off x="1108996" y="3196289"/>
            <a:ext cx="1745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/>
              <a:t>Esecuzione del</a:t>
            </a:r>
          </a:p>
          <a:p>
            <a:pPr algn="ctr"/>
            <a:r>
              <a:rPr lang="it-IT" sz="2000" b="1" dirty="0"/>
              <a:t>programma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D3DC96C-9C6C-8868-23D1-E5B2F558922B}"/>
              </a:ext>
            </a:extLst>
          </p:cNvPr>
          <p:cNvSpPr txBox="1"/>
          <p:nvPr/>
        </p:nvSpPr>
        <p:spPr>
          <a:xfrm>
            <a:off x="3835420" y="3350177"/>
            <a:ext cx="1473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/>
              <a:t>Test di unità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9CFB8F6-89E0-9828-0795-2207B8B4BCA8}"/>
              </a:ext>
            </a:extLst>
          </p:cNvPr>
          <p:cNvSpPr txBox="1"/>
          <p:nvPr/>
        </p:nvSpPr>
        <p:spPr>
          <a:xfrm>
            <a:off x="6457198" y="3362949"/>
            <a:ext cx="140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/>
              <a:t>Validazione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B64987A-124C-DDB6-098E-582221E8F315}"/>
              </a:ext>
            </a:extLst>
          </p:cNvPr>
          <p:cNvSpPr txBox="1"/>
          <p:nvPr/>
        </p:nvSpPr>
        <p:spPr>
          <a:xfrm>
            <a:off x="861300" y="3998036"/>
            <a:ext cx="22413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Simulazione del</a:t>
            </a:r>
          </a:p>
          <a:p>
            <a:pPr algn="ctr"/>
            <a:r>
              <a:rPr lang="it-IT" dirty="0"/>
              <a:t>comportamento</a:t>
            </a:r>
          </a:p>
          <a:p>
            <a:pPr algn="ctr"/>
            <a:r>
              <a:rPr lang="it-IT" dirty="0"/>
              <a:t>generale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Confronto dei risultati</a:t>
            </a:r>
          </a:p>
          <a:p>
            <a:pPr algn="ctr"/>
            <a:r>
              <a:rPr lang="it-IT" dirty="0"/>
              <a:t>con le query eseguite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D2B0FCE-57E2-6390-2036-550F6F5C98B7}"/>
              </a:ext>
            </a:extLst>
          </p:cNvPr>
          <p:cNvSpPr txBox="1"/>
          <p:nvPr/>
        </p:nvSpPr>
        <p:spPr>
          <a:xfrm>
            <a:off x="3592469" y="3998036"/>
            <a:ext cx="19590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Dimostrazione del</a:t>
            </a:r>
          </a:p>
          <a:p>
            <a:pPr algn="ctr"/>
            <a:r>
              <a:rPr lang="it-IT" dirty="0"/>
              <a:t>funzionamento</a:t>
            </a:r>
          </a:p>
          <a:p>
            <a:pPr algn="ctr"/>
            <a:r>
              <a:rPr lang="it-IT" dirty="0"/>
              <a:t>nei casi limite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Utilizzo del pattern</a:t>
            </a:r>
          </a:p>
          <a:p>
            <a:pPr algn="ctr"/>
            <a:r>
              <a:rPr lang="it-IT" dirty="0"/>
              <a:t>AAA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8E0BA11-D247-96FD-F174-1C85E989A29B}"/>
              </a:ext>
            </a:extLst>
          </p:cNvPr>
          <p:cNvSpPr txBox="1"/>
          <p:nvPr/>
        </p:nvSpPr>
        <p:spPr>
          <a:xfrm>
            <a:off x="6306652" y="4023580"/>
            <a:ext cx="172380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Controllo di</a:t>
            </a:r>
          </a:p>
          <a:p>
            <a:pPr algn="ctr"/>
            <a:r>
              <a:rPr lang="it-IT" dirty="0"/>
              <a:t>leggibilità</a:t>
            </a:r>
          </a:p>
          <a:p>
            <a:pPr algn="ctr"/>
            <a:r>
              <a:rPr lang="it-IT" dirty="0"/>
              <a:t>e correttezza</a:t>
            </a:r>
          </a:p>
          <a:p>
            <a:pPr algn="ctr"/>
            <a:endParaRPr lang="it-IT" sz="1000" dirty="0"/>
          </a:p>
          <a:p>
            <a:pPr algn="ctr"/>
            <a:r>
              <a:rPr lang="it-IT" dirty="0"/>
              <a:t>Controllo del</a:t>
            </a:r>
          </a:p>
          <a:p>
            <a:pPr algn="ctr"/>
            <a:r>
              <a:rPr lang="it-IT" dirty="0"/>
              <a:t>soddisfacimento</a:t>
            </a:r>
          </a:p>
          <a:p>
            <a:pPr algn="ctr"/>
            <a:r>
              <a:rPr lang="it-IT" dirty="0"/>
              <a:t>dei requisiti</a:t>
            </a:r>
          </a:p>
        </p:txBody>
      </p:sp>
    </p:spTree>
    <p:extLst>
      <p:ext uri="{BB962C8B-B14F-4D97-AF65-F5344CB8AC3E}">
        <p14:creationId xmlns:p14="http://schemas.microsoft.com/office/powerpoint/2010/main" val="294190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980</TotalTime>
  <Words>517</Words>
  <Application>Microsoft Office PowerPoint</Application>
  <PresentationFormat>Presentazione su schermo (4:3)</PresentationFormat>
  <Paragraphs>188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SFRM1000</vt:lpstr>
      <vt:lpstr>Tema di Office</vt:lpstr>
      <vt:lpstr>SVILUPPO DI UN MODULO SOFTWARE PER LA GESTIONE DEGLI ORDINI CON L’UTILIZZO DI METODI EURISTICI DI OTTIMIZZAZIONE</vt:lpstr>
      <vt:lpstr>  L'AZIENDA</vt:lpstr>
      <vt:lpstr>  L'IDEA DELLO STAGE</vt:lpstr>
      <vt:lpstr>  STUDIO DI FATTIBILITÀ</vt:lpstr>
      <vt:lpstr>  REQUISITI</vt:lpstr>
      <vt:lpstr>  VINCOLI TECNOLOGICI</vt:lpstr>
      <vt:lpstr>  ARCHITETTURA</vt:lpstr>
      <vt:lpstr>  TABU SEARCH</vt:lpstr>
      <vt:lpstr>  TESTING E VALIDAZIONE</vt:lpstr>
      <vt:lpstr>TRAGUARDI E PROBLEMATICHE</vt:lpstr>
      <vt:lpstr>OBIETTIVI E ATTIVITÀ</vt:lpstr>
      <vt:lpstr>  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Brugnolaro Filippo</dc:creator>
  <cp:lastModifiedBy>Brugnolaro Filippo</cp:lastModifiedBy>
  <cp:revision>30</cp:revision>
  <dcterms:created xsi:type="dcterms:W3CDTF">2022-09-05T19:20:23Z</dcterms:created>
  <dcterms:modified xsi:type="dcterms:W3CDTF">2022-09-20T13:40:11Z</dcterms:modified>
</cp:coreProperties>
</file>