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293"/>
    <p:restoredTop sz="94719"/>
  </p:normalViewPr>
  <p:slideViewPr>
    <p:cSldViewPr snapToGrid="0">
      <p:cViewPr varScale="1">
        <p:scale>
          <a:sx n="148" d="100"/>
          <a:sy n="148" d="100"/>
        </p:scale>
        <p:origin x="122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D2D5B27-E3A9-A92F-4F5A-4FCFF6A455DB}"/>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endParaRPr lang="en-GB"/>
          </a:p>
        </p:txBody>
      </p:sp>
      <p:sp>
        <p:nvSpPr>
          <p:cNvPr id="3" name="Sottotitolo 2">
            <a:extLst>
              <a:ext uri="{FF2B5EF4-FFF2-40B4-BE49-F238E27FC236}">
                <a16:creationId xmlns:a16="http://schemas.microsoft.com/office/drawing/2014/main" id="{1A733FB6-9F97-317C-2754-AC67463ADA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GB"/>
          </a:p>
        </p:txBody>
      </p:sp>
      <p:sp>
        <p:nvSpPr>
          <p:cNvPr id="4" name="Segnaposto data 3">
            <a:extLst>
              <a:ext uri="{FF2B5EF4-FFF2-40B4-BE49-F238E27FC236}">
                <a16:creationId xmlns:a16="http://schemas.microsoft.com/office/drawing/2014/main" id="{77E52393-5354-2B9A-CF78-48B5467624C4}"/>
              </a:ext>
            </a:extLst>
          </p:cNvPr>
          <p:cNvSpPr>
            <a:spLocks noGrp="1"/>
          </p:cNvSpPr>
          <p:nvPr>
            <p:ph type="dt" sz="half" idx="10"/>
          </p:nvPr>
        </p:nvSpPr>
        <p:spPr/>
        <p:txBody>
          <a:bodyPr/>
          <a:lstStyle/>
          <a:p>
            <a:fld id="{CB851448-C3C9-694C-8335-51339DDF7A11}" type="datetimeFigureOut">
              <a:rPr lang="en-GB" smtClean="0"/>
              <a:t>12/11/2022</a:t>
            </a:fld>
            <a:endParaRPr lang="en-GB"/>
          </a:p>
        </p:txBody>
      </p:sp>
      <p:sp>
        <p:nvSpPr>
          <p:cNvPr id="5" name="Segnaposto piè di pagina 4">
            <a:extLst>
              <a:ext uri="{FF2B5EF4-FFF2-40B4-BE49-F238E27FC236}">
                <a16:creationId xmlns:a16="http://schemas.microsoft.com/office/drawing/2014/main" id="{0F74F526-58BD-85F4-9C51-8BF3D7C7033C}"/>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CD9C4B48-8B2B-7955-C819-9989A356705B}"/>
              </a:ext>
            </a:extLst>
          </p:cNvPr>
          <p:cNvSpPr>
            <a:spLocks noGrp="1"/>
          </p:cNvSpPr>
          <p:nvPr>
            <p:ph type="sldNum" sz="quarter" idx="12"/>
          </p:nvPr>
        </p:nvSpPr>
        <p:spPr/>
        <p:txBody>
          <a:bodyPr/>
          <a:lstStyle/>
          <a:p>
            <a:fld id="{C91B5BFC-3B2B-DE4E-AF70-D229DB21F348}" type="slidenum">
              <a:rPr lang="en-GB" smtClean="0"/>
              <a:t>‹N›</a:t>
            </a:fld>
            <a:endParaRPr lang="en-GB"/>
          </a:p>
        </p:txBody>
      </p:sp>
    </p:spTree>
    <p:extLst>
      <p:ext uri="{BB962C8B-B14F-4D97-AF65-F5344CB8AC3E}">
        <p14:creationId xmlns:p14="http://schemas.microsoft.com/office/powerpoint/2010/main" val="1485290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F21C271-904B-6A08-54ED-3220912CDEE3}"/>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testo verticale 2">
            <a:extLst>
              <a:ext uri="{FF2B5EF4-FFF2-40B4-BE49-F238E27FC236}">
                <a16:creationId xmlns:a16="http://schemas.microsoft.com/office/drawing/2014/main" id="{6518BAD3-3003-91AA-B433-1ACC875EEA3C}"/>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A9A9BBBF-CBB9-625D-A1AF-E299E94CE19F}"/>
              </a:ext>
            </a:extLst>
          </p:cNvPr>
          <p:cNvSpPr>
            <a:spLocks noGrp="1"/>
          </p:cNvSpPr>
          <p:nvPr>
            <p:ph type="dt" sz="half" idx="10"/>
          </p:nvPr>
        </p:nvSpPr>
        <p:spPr/>
        <p:txBody>
          <a:bodyPr/>
          <a:lstStyle/>
          <a:p>
            <a:fld id="{CB851448-C3C9-694C-8335-51339DDF7A11}" type="datetimeFigureOut">
              <a:rPr lang="en-GB" smtClean="0"/>
              <a:t>12/11/2022</a:t>
            </a:fld>
            <a:endParaRPr lang="en-GB"/>
          </a:p>
        </p:txBody>
      </p:sp>
      <p:sp>
        <p:nvSpPr>
          <p:cNvPr id="5" name="Segnaposto piè di pagina 4">
            <a:extLst>
              <a:ext uri="{FF2B5EF4-FFF2-40B4-BE49-F238E27FC236}">
                <a16:creationId xmlns:a16="http://schemas.microsoft.com/office/drawing/2014/main" id="{DFF0B8D8-A0CE-5EE8-A8D6-FF312A9FF48E}"/>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F14AE51B-DE1F-A7CE-DFBA-C22D0C10E9C7}"/>
              </a:ext>
            </a:extLst>
          </p:cNvPr>
          <p:cNvSpPr>
            <a:spLocks noGrp="1"/>
          </p:cNvSpPr>
          <p:nvPr>
            <p:ph type="sldNum" sz="quarter" idx="12"/>
          </p:nvPr>
        </p:nvSpPr>
        <p:spPr/>
        <p:txBody>
          <a:bodyPr/>
          <a:lstStyle/>
          <a:p>
            <a:fld id="{C91B5BFC-3B2B-DE4E-AF70-D229DB21F348}" type="slidenum">
              <a:rPr lang="en-GB" smtClean="0"/>
              <a:t>‹N›</a:t>
            </a:fld>
            <a:endParaRPr lang="en-GB"/>
          </a:p>
        </p:txBody>
      </p:sp>
    </p:spTree>
    <p:extLst>
      <p:ext uri="{BB962C8B-B14F-4D97-AF65-F5344CB8AC3E}">
        <p14:creationId xmlns:p14="http://schemas.microsoft.com/office/powerpoint/2010/main" val="2928533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F7F7A86C-F643-1C27-5A7E-0F08AF0CC653}"/>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endParaRPr lang="en-GB"/>
          </a:p>
        </p:txBody>
      </p:sp>
      <p:sp>
        <p:nvSpPr>
          <p:cNvPr id="3" name="Segnaposto testo verticale 2">
            <a:extLst>
              <a:ext uri="{FF2B5EF4-FFF2-40B4-BE49-F238E27FC236}">
                <a16:creationId xmlns:a16="http://schemas.microsoft.com/office/drawing/2014/main" id="{B59317E5-3BB2-1DFC-A90F-3E6764FAFD10}"/>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9CEF7D3A-ED41-BA46-B6B1-1C019B1A9AD6}"/>
              </a:ext>
            </a:extLst>
          </p:cNvPr>
          <p:cNvSpPr>
            <a:spLocks noGrp="1"/>
          </p:cNvSpPr>
          <p:nvPr>
            <p:ph type="dt" sz="half" idx="10"/>
          </p:nvPr>
        </p:nvSpPr>
        <p:spPr/>
        <p:txBody>
          <a:bodyPr/>
          <a:lstStyle/>
          <a:p>
            <a:fld id="{CB851448-C3C9-694C-8335-51339DDF7A11}" type="datetimeFigureOut">
              <a:rPr lang="en-GB" smtClean="0"/>
              <a:t>12/11/2022</a:t>
            </a:fld>
            <a:endParaRPr lang="en-GB"/>
          </a:p>
        </p:txBody>
      </p:sp>
      <p:sp>
        <p:nvSpPr>
          <p:cNvPr id="5" name="Segnaposto piè di pagina 4">
            <a:extLst>
              <a:ext uri="{FF2B5EF4-FFF2-40B4-BE49-F238E27FC236}">
                <a16:creationId xmlns:a16="http://schemas.microsoft.com/office/drawing/2014/main" id="{B43CC3A0-24B6-ED40-6877-D39D15AFCF29}"/>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DC2DCB22-5D7C-87CF-C664-7EFE974B33F2}"/>
              </a:ext>
            </a:extLst>
          </p:cNvPr>
          <p:cNvSpPr>
            <a:spLocks noGrp="1"/>
          </p:cNvSpPr>
          <p:nvPr>
            <p:ph type="sldNum" sz="quarter" idx="12"/>
          </p:nvPr>
        </p:nvSpPr>
        <p:spPr/>
        <p:txBody>
          <a:bodyPr/>
          <a:lstStyle/>
          <a:p>
            <a:fld id="{C91B5BFC-3B2B-DE4E-AF70-D229DB21F348}" type="slidenum">
              <a:rPr lang="en-GB" smtClean="0"/>
              <a:t>‹N›</a:t>
            </a:fld>
            <a:endParaRPr lang="en-GB"/>
          </a:p>
        </p:txBody>
      </p:sp>
    </p:spTree>
    <p:extLst>
      <p:ext uri="{BB962C8B-B14F-4D97-AF65-F5344CB8AC3E}">
        <p14:creationId xmlns:p14="http://schemas.microsoft.com/office/powerpoint/2010/main" val="1620377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CCDE39B-2DB3-D01B-D40F-8F61CC26EFD8}"/>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contenuto 2">
            <a:extLst>
              <a:ext uri="{FF2B5EF4-FFF2-40B4-BE49-F238E27FC236}">
                <a16:creationId xmlns:a16="http://schemas.microsoft.com/office/drawing/2014/main" id="{175F7A69-7EBD-5891-E3B6-B9F46927B9D2}"/>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768388C7-F981-356D-31E4-37159921FF9E}"/>
              </a:ext>
            </a:extLst>
          </p:cNvPr>
          <p:cNvSpPr>
            <a:spLocks noGrp="1"/>
          </p:cNvSpPr>
          <p:nvPr>
            <p:ph type="dt" sz="half" idx="10"/>
          </p:nvPr>
        </p:nvSpPr>
        <p:spPr/>
        <p:txBody>
          <a:bodyPr/>
          <a:lstStyle/>
          <a:p>
            <a:fld id="{CB851448-C3C9-694C-8335-51339DDF7A11}" type="datetimeFigureOut">
              <a:rPr lang="en-GB" smtClean="0"/>
              <a:t>12/11/2022</a:t>
            </a:fld>
            <a:endParaRPr lang="en-GB"/>
          </a:p>
        </p:txBody>
      </p:sp>
      <p:sp>
        <p:nvSpPr>
          <p:cNvPr id="5" name="Segnaposto piè di pagina 4">
            <a:extLst>
              <a:ext uri="{FF2B5EF4-FFF2-40B4-BE49-F238E27FC236}">
                <a16:creationId xmlns:a16="http://schemas.microsoft.com/office/drawing/2014/main" id="{B208BC6F-0571-AC9B-184D-5713787D1B3A}"/>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73FBC5A2-2EEC-F674-765E-DDABF48EAA56}"/>
              </a:ext>
            </a:extLst>
          </p:cNvPr>
          <p:cNvSpPr>
            <a:spLocks noGrp="1"/>
          </p:cNvSpPr>
          <p:nvPr>
            <p:ph type="sldNum" sz="quarter" idx="12"/>
          </p:nvPr>
        </p:nvSpPr>
        <p:spPr/>
        <p:txBody>
          <a:bodyPr/>
          <a:lstStyle/>
          <a:p>
            <a:fld id="{C91B5BFC-3B2B-DE4E-AF70-D229DB21F348}" type="slidenum">
              <a:rPr lang="en-GB" smtClean="0"/>
              <a:t>‹N›</a:t>
            </a:fld>
            <a:endParaRPr lang="en-GB"/>
          </a:p>
        </p:txBody>
      </p:sp>
    </p:spTree>
    <p:extLst>
      <p:ext uri="{BB962C8B-B14F-4D97-AF65-F5344CB8AC3E}">
        <p14:creationId xmlns:p14="http://schemas.microsoft.com/office/powerpoint/2010/main" val="2952832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C708BC6-7B05-F19F-884C-A841BBFB8802}"/>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endParaRPr lang="en-GB"/>
          </a:p>
        </p:txBody>
      </p:sp>
      <p:sp>
        <p:nvSpPr>
          <p:cNvPr id="3" name="Segnaposto testo 2">
            <a:extLst>
              <a:ext uri="{FF2B5EF4-FFF2-40B4-BE49-F238E27FC236}">
                <a16:creationId xmlns:a16="http://schemas.microsoft.com/office/drawing/2014/main" id="{EF46F801-93F7-6F39-227F-38FD583FC4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B3A5A770-DB47-D5DC-9188-7D19AB591783}"/>
              </a:ext>
            </a:extLst>
          </p:cNvPr>
          <p:cNvSpPr>
            <a:spLocks noGrp="1"/>
          </p:cNvSpPr>
          <p:nvPr>
            <p:ph type="dt" sz="half" idx="10"/>
          </p:nvPr>
        </p:nvSpPr>
        <p:spPr/>
        <p:txBody>
          <a:bodyPr/>
          <a:lstStyle/>
          <a:p>
            <a:fld id="{CB851448-C3C9-694C-8335-51339DDF7A11}" type="datetimeFigureOut">
              <a:rPr lang="en-GB" smtClean="0"/>
              <a:t>12/11/2022</a:t>
            </a:fld>
            <a:endParaRPr lang="en-GB"/>
          </a:p>
        </p:txBody>
      </p:sp>
      <p:sp>
        <p:nvSpPr>
          <p:cNvPr id="5" name="Segnaposto piè di pagina 4">
            <a:extLst>
              <a:ext uri="{FF2B5EF4-FFF2-40B4-BE49-F238E27FC236}">
                <a16:creationId xmlns:a16="http://schemas.microsoft.com/office/drawing/2014/main" id="{7B52CDF5-2267-685B-EE9D-D82CEBCC8E80}"/>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7CE1DBC5-A545-B256-29AA-F26A1ACD5394}"/>
              </a:ext>
            </a:extLst>
          </p:cNvPr>
          <p:cNvSpPr>
            <a:spLocks noGrp="1"/>
          </p:cNvSpPr>
          <p:nvPr>
            <p:ph type="sldNum" sz="quarter" idx="12"/>
          </p:nvPr>
        </p:nvSpPr>
        <p:spPr/>
        <p:txBody>
          <a:bodyPr/>
          <a:lstStyle/>
          <a:p>
            <a:fld id="{C91B5BFC-3B2B-DE4E-AF70-D229DB21F348}" type="slidenum">
              <a:rPr lang="en-GB" smtClean="0"/>
              <a:t>‹N›</a:t>
            </a:fld>
            <a:endParaRPr lang="en-GB"/>
          </a:p>
        </p:txBody>
      </p:sp>
    </p:spTree>
    <p:extLst>
      <p:ext uri="{BB962C8B-B14F-4D97-AF65-F5344CB8AC3E}">
        <p14:creationId xmlns:p14="http://schemas.microsoft.com/office/powerpoint/2010/main" val="1389642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DFC9B67-789F-5D3E-2E0E-D25D437F1741}"/>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contenuto 2">
            <a:extLst>
              <a:ext uri="{FF2B5EF4-FFF2-40B4-BE49-F238E27FC236}">
                <a16:creationId xmlns:a16="http://schemas.microsoft.com/office/drawing/2014/main" id="{6EF3CA45-8B41-EF0D-E641-4EF56F4AD310}"/>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contenuto 3">
            <a:extLst>
              <a:ext uri="{FF2B5EF4-FFF2-40B4-BE49-F238E27FC236}">
                <a16:creationId xmlns:a16="http://schemas.microsoft.com/office/drawing/2014/main" id="{A5D359A9-7A3C-91F9-373A-46BA35E31E38}"/>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5" name="Segnaposto data 4">
            <a:extLst>
              <a:ext uri="{FF2B5EF4-FFF2-40B4-BE49-F238E27FC236}">
                <a16:creationId xmlns:a16="http://schemas.microsoft.com/office/drawing/2014/main" id="{B000301D-76AC-CBB3-364D-B890FDA6C39D}"/>
              </a:ext>
            </a:extLst>
          </p:cNvPr>
          <p:cNvSpPr>
            <a:spLocks noGrp="1"/>
          </p:cNvSpPr>
          <p:nvPr>
            <p:ph type="dt" sz="half" idx="10"/>
          </p:nvPr>
        </p:nvSpPr>
        <p:spPr/>
        <p:txBody>
          <a:bodyPr/>
          <a:lstStyle/>
          <a:p>
            <a:fld id="{CB851448-C3C9-694C-8335-51339DDF7A11}" type="datetimeFigureOut">
              <a:rPr lang="en-GB" smtClean="0"/>
              <a:t>12/11/2022</a:t>
            </a:fld>
            <a:endParaRPr lang="en-GB"/>
          </a:p>
        </p:txBody>
      </p:sp>
      <p:sp>
        <p:nvSpPr>
          <p:cNvPr id="6" name="Segnaposto piè di pagina 5">
            <a:extLst>
              <a:ext uri="{FF2B5EF4-FFF2-40B4-BE49-F238E27FC236}">
                <a16:creationId xmlns:a16="http://schemas.microsoft.com/office/drawing/2014/main" id="{E3E26703-499E-2736-6059-29D811BC7FFE}"/>
              </a:ext>
            </a:extLst>
          </p:cNvPr>
          <p:cNvSpPr>
            <a:spLocks noGrp="1"/>
          </p:cNvSpPr>
          <p:nvPr>
            <p:ph type="ftr" sz="quarter" idx="11"/>
          </p:nvPr>
        </p:nvSpPr>
        <p:spPr/>
        <p:txBody>
          <a:bodyPr/>
          <a:lstStyle/>
          <a:p>
            <a:endParaRPr lang="en-GB"/>
          </a:p>
        </p:txBody>
      </p:sp>
      <p:sp>
        <p:nvSpPr>
          <p:cNvPr id="7" name="Segnaposto numero diapositiva 6">
            <a:extLst>
              <a:ext uri="{FF2B5EF4-FFF2-40B4-BE49-F238E27FC236}">
                <a16:creationId xmlns:a16="http://schemas.microsoft.com/office/drawing/2014/main" id="{E3508239-7796-D596-7C3A-1E519981C4D0}"/>
              </a:ext>
            </a:extLst>
          </p:cNvPr>
          <p:cNvSpPr>
            <a:spLocks noGrp="1"/>
          </p:cNvSpPr>
          <p:nvPr>
            <p:ph type="sldNum" sz="quarter" idx="12"/>
          </p:nvPr>
        </p:nvSpPr>
        <p:spPr/>
        <p:txBody>
          <a:bodyPr/>
          <a:lstStyle/>
          <a:p>
            <a:fld id="{C91B5BFC-3B2B-DE4E-AF70-D229DB21F348}" type="slidenum">
              <a:rPr lang="en-GB" smtClean="0"/>
              <a:t>‹N›</a:t>
            </a:fld>
            <a:endParaRPr lang="en-GB"/>
          </a:p>
        </p:txBody>
      </p:sp>
    </p:spTree>
    <p:extLst>
      <p:ext uri="{BB962C8B-B14F-4D97-AF65-F5344CB8AC3E}">
        <p14:creationId xmlns:p14="http://schemas.microsoft.com/office/powerpoint/2010/main" val="71902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9B19AF8-816F-C4B1-1C89-70203ABB273F}"/>
              </a:ext>
            </a:extLst>
          </p:cNvPr>
          <p:cNvSpPr>
            <a:spLocks noGrp="1"/>
          </p:cNvSpPr>
          <p:nvPr>
            <p:ph type="title"/>
          </p:nvPr>
        </p:nvSpPr>
        <p:spPr>
          <a:xfrm>
            <a:off x="839788" y="365125"/>
            <a:ext cx="10515600" cy="1325563"/>
          </a:xfrm>
        </p:spPr>
        <p:txBody>
          <a:bodyPr/>
          <a:lstStyle/>
          <a:p>
            <a:r>
              <a:rPr lang="it-IT"/>
              <a:t>Fare clic per modificare lo stile del titolo dello schema</a:t>
            </a:r>
            <a:endParaRPr lang="en-GB"/>
          </a:p>
        </p:txBody>
      </p:sp>
      <p:sp>
        <p:nvSpPr>
          <p:cNvPr id="3" name="Segnaposto testo 2">
            <a:extLst>
              <a:ext uri="{FF2B5EF4-FFF2-40B4-BE49-F238E27FC236}">
                <a16:creationId xmlns:a16="http://schemas.microsoft.com/office/drawing/2014/main" id="{26B3CE27-BEED-A8AD-99DA-815EF7DAF5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299555D9-3315-A1BA-3E53-DA56C37B3BCD}"/>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5" name="Segnaposto testo 4">
            <a:extLst>
              <a:ext uri="{FF2B5EF4-FFF2-40B4-BE49-F238E27FC236}">
                <a16:creationId xmlns:a16="http://schemas.microsoft.com/office/drawing/2014/main" id="{AC4378DF-972A-A38D-E120-3511ADD5F5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173EAA51-B747-1ED7-451C-6A4551A92510}"/>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7" name="Segnaposto data 6">
            <a:extLst>
              <a:ext uri="{FF2B5EF4-FFF2-40B4-BE49-F238E27FC236}">
                <a16:creationId xmlns:a16="http://schemas.microsoft.com/office/drawing/2014/main" id="{E8F06253-1C5A-7D50-D07F-E3DFDA2B4DF7}"/>
              </a:ext>
            </a:extLst>
          </p:cNvPr>
          <p:cNvSpPr>
            <a:spLocks noGrp="1"/>
          </p:cNvSpPr>
          <p:nvPr>
            <p:ph type="dt" sz="half" idx="10"/>
          </p:nvPr>
        </p:nvSpPr>
        <p:spPr/>
        <p:txBody>
          <a:bodyPr/>
          <a:lstStyle/>
          <a:p>
            <a:fld id="{CB851448-C3C9-694C-8335-51339DDF7A11}" type="datetimeFigureOut">
              <a:rPr lang="en-GB" smtClean="0"/>
              <a:t>12/11/2022</a:t>
            </a:fld>
            <a:endParaRPr lang="en-GB"/>
          </a:p>
        </p:txBody>
      </p:sp>
      <p:sp>
        <p:nvSpPr>
          <p:cNvPr id="8" name="Segnaposto piè di pagina 7">
            <a:extLst>
              <a:ext uri="{FF2B5EF4-FFF2-40B4-BE49-F238E27FC236}">
                <a16:creationId xmlns:a16="http://schemas.microsoft.com/office/drawing/2014/main" id="{1460A1CF-6E82-EE3E-D3DC-99473A46AB7E}"/>
              </a:ext>
            </a:extLst>
          </p:cNvPr>
          <p:cNvSpPr>
            <a:spLocks noGrp="1"/>
          </p:cNvSpPr>
          <p:nvPr>
            <p:ph type="ftr" sz="quarter" idx="11"/>
          </p:nvPr>
        </p:nvSpPr>
        <p:spPr/>
        <p:txBody>
          <a:bodyPr/>
          <a:lstStyle/>
          <a:p>
            <a:endParaRPr lang="en-GB"/>
          </a:p>
        </p:txBody>
      </p:sp>
      <p:sp>
        <p:nvSpPr>
          <p:cNvPr id="9" name="Segnaposto numero diapositiva 8">
            <a:extLst>
              <a:ext uri="{FF2B5EF4-FFF2-40B4-BE49-F238E27FC236}">
                <a16:creationId xmlns:a16="http://schemas.microsoft.com/office/drawing/2014/main" id="{BE7ED4E9-D9F5-5CF4-0194-E4DB35C14818}"/>
              </a:ext>
            </a:extLst>
          </p:cNvPr>
          <p:cNvSpPr>
            <a:spLocks noGrp="1"/>
          </p:cNvSpPr>
          <p:nvPr>
            <p:ph type="sldNum" sz="quarter" idx="12"/>
          </p:nvPr>
        </p:nvSpPr>
        <p:spPr/>
        <p:txBody>
          <a:bodyPr/>
          <a:lstStyle/>
          <a:p>
            <a:fld id="{C91B5BFC-3B2B-DE4E-AF70-D229DB21F348}" type="slidenum">
              <a:rPr lang="en-GB" smtClean="0"/>
              <a:t>‹N›</a:t>
            </a:fld>
            <a:endParaRPr lang="en-GB"/>
          </a:p>
        </p:txBody>
      </p:sp>
    </p:spTree>
    <p:extLst>
      <p:ext uri="{BB962C8B-B14F-4D97-AF65-F5344CB8AC3E}">
        <p14:creationId xmlns:p14="http://schemas.microsoft.com/office/powerpoint/2010/main" val="2700540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D08B2A8-9DB4-33C5-8C52-2D4837C48661}"/>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data 2">
            <a:extLst>
              <a:ext uri="{FF2B5EF4-FFF2-40B4-BE49-F238E27FC236}">
                <a16:creationId xmlns:a16="http://schemas.microsoft.com/office/drawing/2014/main" id="{6B48A1CD-76E4-6ECC-15CF-8C7E8AE83DFA}"/>
              </a:ext>
            </a:extLst>
          </p:cNvPr>
          <p:cNvSpPr>
            <a:spLocks noGrp="1"/>
          </p:cNvSpPr>
          <p:nvPr>
            <p:ph type="dt" sz="half" idx="10"/>
          </p:nvPr>
        </p:nvSpPr>
        <p:spPr/>
        <p:txBody>
          <a:bodyPr/>
          <a:lstStyle/>
          <a:p>
            <a:fld id="{CB851448-C3C9-694C-8335-51339DDF7A11}" type="datetimeFigureOut">
              <a:rPr lang="en-GB" smtClean="0"/>
              <a:t>12/11/2022</a:t>
            </a:fld>
            <a:endParaRPr lang="en-GB"/>
          </a:p>
        </p:txBody>
      </p:sp>
      <p:sp>
        <p:nvSpPr>
          <p:cNvPr id="4" name="Segnaposto piè di pagina 3">
            <a:extLst>
              <a:ext uri="{FF2B5EF4-FFF2-40B4-BE49-F238E27FC236}">
                <a16:creationId xmlns:a16="http://schemas.microsoft.com/office/drawing/2014/main" id="{87B304B0-CEBB-9D5B-4C7F-2FB8FF981F50}"/>
              </a:ext>
            </a:extLst>
          </p:cNvPr>
          <p:cNvSpPr>
            <a:spLocks noGrp="1"/>
          </p:cNvSpPr>
          <p:nvPr>
            <p:ph type="ftr" sz="quarter" idx="11"/>
          </p:nvPr>
        </p:nvSpPr>
        <p:spPr/>
        <p:txBody>
          <a:bodyPr/>
          <a:lstStyle/>
          <a:p>
            <a:endParaRPr lang="en-GB"/>
          </a:p>
        </p:txBody>
      </p:sp>
      <p:sp>
        <p:nvSpPr>
          <p:cNvPr id="5" name="Segnaposto numero diapositiva 4">
            <a:extLst>
              <a:ext uri="{FF2B5EF4-FFF2-40B4-BE49-F238E27FC236}">
                <a16:creationId xmlns:a16="http://schemas.microsoft.com/office/drawing/2014/main" id="{7D65D165-FDC6-4346-573B-F20ECAA0CE8E}"/>
              </a:ext>
            </a:extLst>
          </p:cNvPr>
          <p:cNvSpPr>
            <a:spLocks noGrp="1"/>
          </p:cNvSpPr>
          <p:nvPr>
            <p:ph type="sldNum" sz="quarter" idx="12"/>
          </p:nvPr>
        </p:nvSpPr>
        <p:spPr/>
        <p:txBody>
          <a:bodyPr/>
          <a:lstStyle/>
          <a:p>
            <a:fld id="{C91B5BFC-3B2B-DE4E-AF70-D229DB21F348}" type="slidenum">
              <a:rPr lang="en-GB" smtClean="0"/>
              <a:t>‹N›</a:t>
            </a:fld>
            <a:endParaRPr lang="en-GB"/>
          </a:p>
        </p:txBody>
      </p:sp>
    </p:spTree>
    <p:extLst>
      <p:ext uri="{BB962C8B-B14F-4D97-AF65-F5344CB8AC3E}">
        <p14:creationId xmlns:p14="http://schemas.microsoft.com/office/powerpoint/2010/main" val="1186751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73DFEEAA-F380-3EF0-48BD-15F115E4BB41}"/>
              </a:ext>
            </a:extLst>
          </p:cNvPr>
          <p:cNvSpPr>
            <a:spLocks noGrp="1"/>
          </p:cNvSpPr>
          <p:nvPr>
            <p:ph type="dt" sz="half" idx="10"/>
          </p:nvPr>
        </p:nvSpPr>
        <p:spPr/>
        <p:txBody>
          <a:bodyPr/>
          <a:lstStyle/>
          <a:p>
            <a:fld id="{CB851448-C3C9-694C-8335-51339DDF7A11}" type="datetimeFigureOut">
              <a:rPr lang="en-GB" smtClean="0"/>
              <a:t>12/11/2022</a:t>
            </a:fld>
            <a:endParaRPr lang="en-GB"/>
          </a:p>
        </p:txBody>
      </p:sp>
      <p:sp>
        <p:nvSpPr>
          <p:cNvPr id="3" name="Segnaposto piè di pagina 2">
            <a:extLst>
              <a:ext uri="{FF2B5EF4-FFF2-40B4-BE49-F238E27FC236}">
                <a16:creationId xmlns:a16="http://schemas.microsoft.com/office/drawing/2014/main" id="{E61E7290-8549-FDDD-5EB9-222D1553C50A}"/>
              </a:ext>
            </a:extLst>
          </p:cNvPr>
          <p:cNvSpPr>
            <a:spLocks noGrp="1"/>
          </p:cNvSpPr>
          <p:nvPr>
            <p:ph type="ftr" sz="quarter" idx="11"/>
          </p:nvPr>
        </p:nvSpPr>
        <p:spPr/>
        <p:txBody>
          <a:bodyPr/>
          <a:lstStyle/>
          <a:p>
            <a:endParaRPr lang="en-GB"/>
          </a:p>
        </p:txBody>
      </p:sp>
      <p:sp>
        <p:nvSpPr>
          <p:cNvPr id="4" name="Segnaposto numero diapositiva 3">
            <a:extLst>
              <a:ext uri="{FF2B5EF4-FFF2-40B4-BE49-F238E27FC236}">
                <a16:creationId xmlns:a16="http://schemas.microsoft.com/office/drawing/2014/main" id="{81C39A2A-653B-4715-8EED-49929607BAB6}"/>
              </a:ext>
            </a:extLst>
          </p:cNvPr>
          <p:cNvSpPr>
            <a:spLocks noGrp="1"/>
          </p:cNvSpPr>
          <p:nvPr>
            <p:ph type="sldNum" sz="quarter" idx="12"/>
          </p:nvPr>
        </p:nvSpPr>
        <p:spPr/>
        <p:txBody>
          <a:bodyPr/>
          <a:lstStyle/>
          <a:p>
            <a:fld id="{C91B5BFC-3B2B-DE4E-AF70-D229DB21F348}" type="slidenum">
              <a:rPr lang="en-GB" smtClean="0"/>
              <a:t>‹N›</a:t>
            </a:fld>
            <a:endParaRPr lang="en-GB"/>
          </a:p>
        </p:txBody>
      </p:sp>
    </p:spTree>
    <p:extLst>
      <p:ext uri="{BB962C8B-B14F-4D97-AF65-F5344CB8AC3E}">
        <p14:creationId xmlns:p14="http://schemas.microsoft.com/office/powerpoint/2010/main" val="987744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21749B-0EF8-D7C8-5F8E-8744D136ED26}"/>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GB"/>
          </a:p>
        </p:txBody>
      </p:sp>
      <p:sp>
        <p:nvSpPr>
          <p:cNvPr id="3" name="Segnaposto contenuto 2">
            <a:extLst>
              <a:ext uri="{FF2B5EF4-FFF2-40B4-BE49-F238E27FC236}">
                <a16:creationId xmlns:a16="http://schemas.microsoft.com/office/drawing/2014/main" id="{36C0D4EA-B32F-3B9D-CA3D-A1A4A5FD19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testo 3">
            <a:extLst>
              <a:ext uri="{FF2B5EF4-FFF2-40B4-BE49-F238E27FC236}">
                <a16:creationId xmlns:a16="http://schemas.microsoft.com/office/drawing/2014/main" id="{4855A92A-F212-D732-BE0A-E4878B80FD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F8006731-0B1E-CCD0-A08B-8A37E80ADDBC}"/>
              </a:ext>
            </a:extLst>
          </p:cNvPr>
          <p:cNvSpPr>
            <a:spLocks noGrp="1"/>
          </p:cNvSpPr>
          <p:nvPr>
            <p:ph type="dt" sz="half" idx="10"/>
          </p:nvPr>
        </p:nvSpPr>
        <p:spPr/>
        <p:txBody>
          <a:bodyPr/>
          <a:lstStyle/>
          <a:p>
            <a:fld id="{CB851448-C3C9-694C-8335-51339DDF7A11}" type="datetimeFigureOut">
              <a:rPr lang="en-GB" smtClean="0"/>
              <a:t>12/11/2022</a:t>
            </a:fld>
            <a:endParaRPr lang="en-GB"/>
          </a:p>
        </p:txBody>
      </p:sp>
      <p:sp>
        <p:nvSpPr>
          <p:cNvPr id="6" name="Segnaposto piè di pagina 5">
            <a:extLst>
              <a:ext uri="{FF2B5EF4-FFF2-40B4-BE49-F238E27FC236}">
                <a16:creationId xmlns:a16="http://schemas.microsoft.com/office/drawing/2014/main" id="{3C78D06E-07ED-D9EE-7CEF-7508AA9EE09F}"/>
              </a:ext>
            </a:extLst>
          </p:cNvPr>
          <p:cNvSpPr>
            <a:spLocks noGrp="1"/>
          </p:cNvSpPr>
          <p:nvPr>
            <p:ph type="ftr" sz="quarter" idx="11"/>
          </p:nvPr>
        </p:nvSpPr>
        <p:spPr/>
        <p:txBody>
          <a:bodyPr/>
          <a:lstStyle/>
          <a:p>
            <a:endParaRPr lang="en-GB"/>
          </a:p>
        </p:txBody>
      </p:sp>
      <p:sp>
        <p:nvSpPr>
          <p:cNvPr id="7" name="Segnaposto numero diapositiva 6">
            <a:extLst>
              <a:ext uri="{FF2B5EF4-FFF2-40B4-BE49-F238E27FC236}">
                <a16:creationId xmlns:a16="http://schemas.microsoft.com/office/drawing/2014/main" id="{5D19DFFA-1E66-CF9B-2DFC-9EC754614360}"/>
              </a:ext>
            </a:extLst>
          </p:cNvPr>
          <p:cNvSpPr>
            <a:spLocks noGrp="1"/>
          </p:cNvSpPr>
          <p:nvPr>
            <p:ph type="sldNum" sz="quarter" idx="12"/>
          </p:nvPr>
        </p:nvSpPr>
        <p:spPr/>
        <p:txBody>
          <a:bodyPr/>
          <a:lstStyle/>
          <a:p>
            <a:fld id="{C91B5BFC-3B2B-DE4E-AF70-D229DB21F348}" type="slidenum">
              <a:rPr lang="en-GB" smtClean="0"/>
              <a:t>‹N›</a:t>
            </a:fld>
            <a:endParaRPr lang="en-GB"/>
          </a:p>
        </p:txBody>
      </p:sp>
    </p:spTree>
    <p:extLst>
      <p:ext uri="{BB962C8B-B14F-4D97-AF65-F5344CB8AC3E}">
        <p14:creationId xmlns:p14="http://schemas.microsoft.com/office/powerpoint/2010/main" val="2811627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70EBD0-5468-1A53-2F1A-444ABB3F983C}"/>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GB"/>
          </a:p>
        </p:txBody>
      </p:sp>
      <p:sp>
        <p:nvSpPr>
          <p:cNvPr id="3" name="Segnaposto immagine 2">
            <a:extLst>
              <a:ext uri="{FF2B5EF4-FFF2-40B4-BE49-F238E27FC236}">
                <a16:creationId xmlns:a16="http://schemas.microsoft.com/office/drawing/2014/main" id="{7DE77B2C-6BF6-75FC-44AA-CADEC0E281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Segnaposto testo 3">
            <a:extLst>
              <a:ext uri="{FF2B5EF4-FFF2-40B4-BE49-F238E27FC236}">
                <a16:creationId xmlns:a16="http://schemas.microsoft.com/office/drawing/2014/main" id="{4A034CE7-A3F4-A3CA-D3D6-A433A00137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29ACEA8D-0A26-FE8B-4423-5E745A919E11}"/>
              </a:ext>
            </a:extLst>
          </p:cNvPr>
          <p:cNvSpPr>
            <a:spLocks noGrp="1"/>
          </p:cNvSpPr>
          <p:nvPr>
            <p:ph type="dt" sz="half" idx="10"/>
          </p:nvPr>
        </p:nvSpPr>
        <p:spPr/>
        <p:txBody>
          <a:bodyPr/>
          <a:lstStyle/>
          <a:p>
            <a:fld id="{CB851448-C3C9-694C-8335-51339DDF7A11}" type="datetimeFigureOut">
              <a:rPr lang="en-GB" smtClean="0"/>
              <a:t>12/11/2022</a:t>
            </a:fld>
            <a:endParaRPr lang="en-GB"/>
          </a:p>
        </p:txBody>
      </p:sp>
      <p:sp>
        <p:nvSpPr>
          <p:cNvPr id="6" name="Segnaposto piè di pagina 5">
            <a:extLst>
              <a:ext uri="{FF2B5EF4-FFF2-40B4-BE49-F238E27FC236}">
                <a16:creationId xmlns:a16="http://schemas.microsoft.com/office/drawing/2014/main" id="{424F18E9-E46D-0ED4-79B8-00F7BA644C5F}"/>
              </a:ext>
            </a:extLst>
          </p:cNvPr>
          <p:cNvSpPr>
            <a:spLocks noGrp="1"/>
          </p:cNvSpPr>
          <p:nvPr>
            <p:ph type="ftr" sz="quarter" idx="11"/>
          </p:nvPr>
        </p:nvSpPr>
        <p:spPr/>
        <p:txBody>
          <a:bodyPr/>
          <a:lstStyle/>
          <a:p>
            <a:endParaRPr lang="en-GB"/>
          </a:p>
        </p:txBody>
      </p:sp>
      <p:sp>
        <p:nvSpPr>
          <p:cNvPr id="7" name="Segnaposto numero diapositiva 6">
            <a:extLst>
              <a:ext uri="{FF2B5EF4-FFF2-40B4-BE49-F238E27FC236}">
                <a16:creationId xmlns:a16="http://schemas.microsoft.com/office/drawing/2014/main" id="{B52DCBA6-ED91-2ABC-3F37-20B5D9EFCA7A}"/>
              </a:ext>
            </a:extLst>
          </p:cNvPr>
          <p:cNvSpPr>
            <a:spLocks noGrp="1"/>
          </p:cNvSpPr>
          <p:nvPr>
            <p:ph type="sldNum" sz="quarter" idx="12"/>
          </p:nvPr>
        </p:nvSpPr>
        <p:spPr/>
        <p:txBody>
          <a:bodyPr/>
          <a:lstStyle/>
          <a:p>
            <a:fld id="{C91B5BFC-3B2B-DE4E-AF70-D229DB21F348}" type="slidenum">
              <a:rPr lang="en-GB" smtClean="0"/>
              <a:t>‹N›</a:t>
            </a:fld>
            <a:endParaRPr lang="en-GB"/>
          </a:p>
        </p:txBody>
      </p:sp>
    </p:spTree>
    <p:extLst>
      <p:ext uri="{BB962C8B-B14F-4D97-AF65-F5344CB8AC3E}">
        <p14:creationId xmlns:p14="http://schemas.microsoft.com/office/powerpoint/2010/main" val="3578500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6F94EC34-634F-E17D-5E60-54AA73AC72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endParaRPr lang="en-GB"/>
          </a:p>
        </p:txBody>
      </p:sp>
      <p:sp>
        <p:nvSpPr>
          <p:cNvPr id="3" name="Segnaposto testo 2">
            <a:extLst>
              <a:ext uri="{FF2B5EF4-FFF2-40B4-BE49-F238E27FC236}">
                <a16:creationId xmlns:a16="http://schemas.microsoft.com/office/drawing/2014/main" id="{F69DAED3-8886-5E66-8FEF-33A9D1BA28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D09DC63B-DED9-AD3D-B623-3063672862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851448-C3C9-694C-8335-51339DDF7A11}" type="datetimeFigureOut">
              <a:rPr lang="en-GB" smtClean="0"/>
              <a:t>12/11/2022</a:t>
            </a:fld>
            <a:endParaRPr lang="en-GB"/>
          </a:p>
        </p:txBody>
      </p:sp>
      <p:sp>
        <p:nvSpPr>
          <p:cNvPr id="5" name="Segnaposto piè di pagina 4">
            <a:extLst>
              <a:ext uri="{FF2B5EF4-FFF2-40B4-BE49-F238E27FC236}">
                <a16:creationId xmlns:a16="http://schemas.microsoft.com/office/drawing/2014/main" id="{7B304BE7-F8E4-7427-1897-E39A2EE297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egnaposto numero diapositiva 5">
            <a:extLst>
              <a:ext uri="{FF2B5EF4-FFF2-40B4-BE49-F238E27FC236}">
                <a16:creationId xmlns:a16="http://schemas.microsoft.com/office/drawing/2014/main" id="{601AE9F6-5D3C-B65C-A212-CBBBB4F621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1B5BFC-3B2B-DE4E-AF70-D229DB21F348}" type="slidenum">
              <a:rPr lang="en-GB" smtClean="0"/>
              <a:t>‹N›</a:t>
            </a:fld>
            <a:endParaRPr lang="en-GB"/>
          </a:p>
        </p:txBody>
      </p:sp>
    </p:spTree>
    <p:extLst>
      <p:ext uri="{BB962C8B-B14F-4D97-AF65-F5344CB8AC3E}">
        <p14:creationId xmlns:p14="http://schemas.microsoft.com/office/powerpoint/2010/main" val="9485418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Immagine 5" descr="Immagine che contiene testo&#10;&#10;Descrizione generata automaticamente">
            <a:extLst>
              <a:ext uri="{FF2B5EF4-FFF2-40B4-BE49-F238E27FC236}">
                <a16:creationId xmlns:a16="http://schemas.microsoft.com/office/drawing/2014/main" id="{DCFD7ABF-8A70-31E1-C6E7-E09420D5F5C8}"/>
              </a:ext>
            </a:extLst>
          </p:cNvPr>
          <p:cNvPicPr>
            <a:picLocks noChangeAspect="1"/>
          </p:cNvPicPr>
          <p:nvPr/>
        </p:nvPicPr>
        <p:blipFill rotWithShape="1">
          <a:blip r:embed="rId2"/>
          <a:srcRect l="1117" r="17538" b="3587"/>
          <a:stretch/>
        </p:blipFill>
        <p:spPr>
          <a:xfrm>
            <a:off x="3523488" y="10"/>
            <a:ext cx="8668512" cy="6857990"/>
          </a:xfrm>
          <a:prstGeom prst="rect">
            <a:avLst/>
          </a:prstGeom>
        </p:spPr>
      </p:pic>
      <p:sp>
        <p:nvSpPr>
          <p:cNvPr id="13" name="Rectangle 12">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0C7D46FB-32C2-2A39-9505-52DCE9BA5208}"/>
              </a:ext>
            </a:extLst>
          </p:cNvPr>
          <p:cNvSpPr>
            <a:spLocks noGrp="1"/>
          </p:cNvSpPr>
          <p:nvPr>
            <p:ph type="ctrTitle"/>
          </p:nvPr>
        </p:nvSpPr>
        <p:spPr>
          <a:xfrm>
            <a:off x="477981" y="1122363"/>
            <a:ext cx="4023360" cy="3204134"/>
          </a:xfrm>
        </p:spPr>
        <p:txBody>
          <a:bodyPr anchor="b">
            <a:normAutofit/>
          </a:bodyPr>
          <a:lstStyle/>
          <a:p>
            <a:pPr algn="l"/>
            <a:r>
              <a:rPr lang="en-GB" sz="4800" dirty="0"/>
              <a:t>Integrated ADC </a:t>
            </a:r>
          </a:p>
        </p:txBody>
      </p:sp>
      <p:sp>
        <p:nvSpPr>
          <p:cNvPr id="3" name="Sottotitolo 2">
            <a:extLst>
              <a:ext uri="{FF2B5EF4-FFF2-40B4-BE49-F238E27FC236}">
                <a16:creationId xmlns:a16="http://schemas.microsoft.com/office/drawing/2014/main" id="{D9D01C9F-BC43-784F-8388-EE006936D08B}"/>
              </a:ext>
            </a:extLst>
          </p:cNvPr>
          <p:cNvSpPr>
            <a:spLocks noGrp="1"/>
          </p:cNvSpPr>
          <p:nvPr>
            <p:ph type="subTitle" idx="1"/>
          </p:nvPr>
        </p:nvSpPr>
        <p:spPr>
          <a:xfrm>
            <a:off x="477980" y="4872922"/>
            <a:ext cx="4023359" cy="1208141"/>
          </a:xfrm>
        </p:spPr>
        <p:txBody>
          <a:bodyPr>
            <a:normAutofit/>
          </a:bodyPr>
          <a:lstStyle/>
          <a:p>
            <a:pPr algn="l"/>
            <a:r>
              <a:rPr lang="en-GB" sz="2000" dirty="0"/>
              <a:t>Filippo </a:t>
            </a:r>
            <a:r>
              <a:rPr lang="en-GB" sz="2000" dirty="0" err="1"/>
              <a:t>Carastro</a:t>
            </a:r>
            <a:endParaRPr lang="en-GB" sz="2000"/>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9656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9B4CBDC-256A-C21B-E3FA-8DC55D5C6E1F}"/>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kern="1200" dirty="0">
                <a:solidFill>
                  <a:schemeClr val="tx1"/>
                </a:solidFill>
                <a:latin typeface="+mj-lt"/>
                <a:ea typeface="+mj-ea"/>
                <a:cs typeface="+mj-cs"/>
              </a:rPr>
              <a:t>Layout</a:t>
            </a:r>
          </a:p>
        </p:txBody>
      </p:sp>
      <p:pic>
        <p:nvPicPr>
          <p:cNvPr id="5" name="Immagine 4">
            <a:extLst>
              <a:ext uri="{FF2B5EF4-FFF2-40B4-BE49-F238E27FC236}">
                <a16:creationId xmlns:a16="http://schemas.microsoft.com/office/drawing/2014/main" id="{C5CEEAD6-0AFD-15FD-AB00-7081FDFFEEA6}"/>
              </a:ext>
            </a:extLst>
          </p:cNvPr>
          <p:cNvPicPr>
            <a:picLocks noChangeAspect="1"/>
          </p:cNvPicPr>
          <p:nvPr/>
        </p:nvPicPr>
        <p:blipFill>
          <a:blip r:embed="rId2"/>
          <a:stretch>
            <a:fillRect/>
          </a:stretch>
        </p:blipFill>
        <p:spPr>
          <a:xfrm>
            <a:off x="2209798" y="1223778"/>
            <a:ext cx="7772400" cy="5160935"/>
          </a:xfrm>
          <a:prstGeom prst="rect">
            <a:avLst/>
          </a:prstGeom>
        </p:spPr>
      </p:pic>
    </p:spTree>
    <p:extLst>
      <p:ext uri="{BB962C8B-B14F-4D97-AF65-F5344CB8AC3E}">
        <p14:creationId xmlns:p14="http://schemas.microsoft.com/office/powerpoint/2010/main" val="1683260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2" name="Titolo 1">
                <a:extLst>
                  <a:ext uri="{FF2B5EF4-FFF2-40B4-BE49-F238E27FC236}">
                    <a16:creationId xmlns:a16="http://schemas.microsoft.com/office/drawing/2014/main" id="{732FE29A-95DF-E195-1C69-386947B5AEBD}"/>
                  </a:ext>
                </a:extLst>
              </p:cNvPr>
              <p:cNvSpPr>
                <a:spLocks noGrp="1"/>
              </p:cNvSpPr>
              <p:nvPr>
                <p:ph type="title"/>
              </p:nvPr>
            </p:nvSpPr>
            <p:spPr>
              <a:xfrm>
                <a:off x="477981" y="1122363"/>
                <a:ext cx="4023360" cy="3204134"/>
              </a:xfrm>
            </p:spPr>
            <p:txBody>
              <a:bodyPr vert="horz" lIns="91440" tIns="45720" rIns="91440" bIns="45720" rtlCol="0" anchor="b">
                <a:normAutofit/>
              </a:bodyPr>
              <a:lstStyle/>
              <a:p>
                <a14:m>
                  <m:oMath xmlns:m="http://schemas.openxmlformats.org/officeDocument/2006/math">
                    <m:r>
                      <m:rPr>
                        <m:sty m:val="p"/>
                      </m:rPr>
                      <a:rPr lang="en-US" sz="4800" b="0" i="0" kern="1200">
                        <a:solidFill>
                          <a:schemeClr val="tx1"/>
                        </a:solidFill>
                        <a:latin typeface="Cambria Math" panose="02040503050406030204" pitchFamily="18" charset="0"/>
                        <a:ea typeface="+mj-ea"/>
                        <a:cs typeface="+mj-cs"/>
                      </a:rPr>
                      <m:t>ΣΔ</m:t>
                    </m:r>
                  </m:oMath>
                </a14:m>
                <a:r>
                  <a:rPr lang="en-US" sz="4800" kern="1200">
                    <a:solidFill>
                      <a:schemeClr val="tx1"/>
                    </a:solidFill>
                    <a:latin typeface="+mj-lt"/>
                    <a:ea typeface="+mj-ea"/>
                    <a:cs typeface="+mj-cs"/>
                  </a:rPr>
                  <a:t> modulator analog-to-digital converter</a:t>
                </a:r>
              </a:p>
            </p:txBody>
          </p:sp>
        </mc:Choice>
        <mc:Fallback xmlns="">
          <p:sp>
            <p:nvSpPr>
              <p:cNvPr id="2" name="Titolo 1">
                <a:extLst>
                  <a:ext uri="{FF2B5EF4-FFF2-40B4-BE49-F238E27FC236}">
                    <a16:creationId xmlns:a16="http://schemas.microsoft.com/office/drawing/2014/main" id="{732FE29A-95DF-E195-1C69-386947B5AEBD}"/>
                  </a:ext>
                </a:extLst>
              </p:cNvPr>
              <p:cNvSpPr>
                <a:spLocks noGrp="1" noRot="1" noChangeAspect="1" noMove="1" noResize="1" noEditPoints="1" noAdjustHandles="1" noChangeArrowheads="1" noChangeShapeType="1" noTextEdit="1"/>
              </p:cNvSpPr>
              <p:nvPr>
                <p:ph type="title"/>
              </p:nvPr>
            </p:nvSpPr>
            <p:spPr>
              <a:xfrm>
                <a:off x="477981" y="1122363"/>
                <a:ext cx="4023360" cy="3204134"/>
              </a:xfrm>
              <a:blipFill>
                <a:blip r:embed="rId2"/>
                <a:stretch>
                  <a:fillRect l="-6918" b="-10277"/>
                </a:stretch>
              </a:blipFill>
            </p:spPr>
            <p:txBody>
              <a:bodyPr/>
              <a:lstStyle/>
              <a:p>
                <a:r>
                  <a:rPr lang="en-GB">
                    <a:noFill/>
                  </a:rPr>
                  <a:t> </a:t>
                </a:r>
              </a:p>
            </p:txBody>
          </p:sp>
        </mc:Fallback>
      </mc:AlternateContent>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magine 3">
            <a:extLst>
              <a:ext uri="{FF2B5EF4-FFF2-40B4-BE49-F238E27FC236}">
                <a16:creationId xmlns:a16="http://schemas.microsoft.com/office/drawing/2014/main" id="{8A2604F1-E58E-6449-C226-E9829BAA9649}"/>
              </a:ext>
            </a:extLst>
          </p:cNvPr>
          <p:cNvPicPr>
            <a:picLocks noChangeAspect="1"/>
          </p:cNvPicPr>
          <p:nvPr/>
        </p:nvPicPr>
        <p:blipFill>
          <a:blip r:embed="rId3"/>
          <a:stretch>
            <a:fillRect/>
          </a:stretch>
        </p:blipFill>
        <p:spPr>
          <a:xfrm>
            <a:off x="5414356" y="773818"/>
            <a:ext cx="6408836" cy="5159111"/>
          </a:xfrm>
          <a:prstGeom prst="rect">
            <a:avLst/>
          </a:prstGeom>
        </p:spPr>
      </p:pic>
    </p:spTree>
    <p:extLst>
      <p:ext uri="{BB962C8B-B14F-4D97-AF65-F5344CB8AC3E}">
        <p14:creationId xmlns:p14="http://schemas.microsoft.com/office/powerpoint/2010/main" val="2195182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olo 1">
                <a:extLst>
                  <a:ext uri="{FF2B5EF4-FFF2-40B4-BE49-F238E27FC236}">
                    <a16:creationId xmlns:a16="http://schemas.microsoft.com/office/drawing/2014/main" id="{069FCB9E-C8CC-B872-E9A6-5189DD16D473}"/>
                  </a:ext>
                </a:extLst>
              </p:cNvPr>
              <p:cNvSpPr>
                <a:spLocks noGrp="1"/>
              </p:cNvSpPr>
              <p:nvPr>
                <p:ph type="title"/>
              </p:nvPr>
            </p:nvSpPr>
            <p:spPr/>
            <p:txBody>
              <a:bodyPr/>
              <a:lstStyle/>
              <a:p>
                <a14:m>
                  <m:oMath xmlns:m="http://schemas.openxmlformats.org/officeDocument/2006/math">
                    <m:r>
                      <m:rPr>
                        <m:sty m:val="p"/>
                      </m:rPr>
                      <a:rPr lang="en-US" sz="4400" b="0" i="0" kern="1200" smtClean="0">
                        <a:solidFill>
                          <a:schemeClr val="tx1"/>
                        </a:solidFill>
                        <a:latin typeface="Cambria Math" panose="02040503050406030204" pitchFamily="18" charset="0"/>
                        <a:ea typeface="+mj-ea"/>
                        <a:cs typeface="+mj-cs"/>
                      </a:rPr>
                      <m:t>ΣΔ</m:t>
                    </m:r>
                  </m:oMath>
                </a14:m>
                <a:r>
                  <a:rPr lang="en-US" sz="4400" kern="1200" dirty="0">
                    <a:solidFill>
                      <a:schemeClr val="tx1"/>
                    </a:solidFill>
                    <a:latin typeface="+mj-lt"/>
                    <a:ea typeface="+mj-ea"/>
                    <a:cs typeface="+mj-cs"/>
                  </a:rPr>
                  <a:t> modulator analog-to-digital converter</a:t>
                </a:r>
                <a:endParaRPr lang="en-GB" dirty="0"/>
              </a:p>
            </p:txBody>
          </p:sp>
        </mc:Choice>
        <mc:Fallback xmlns="">
          <p:sp>
            <p:nvSpPr>
              <p:cNvPr id="2" name="Titolo 1">
                <a:extLst>
                  <a:ext uri="{FF2B5EF4-FFF2-40B4-BE49-F238E27FC236}">
                    <a16:creationId xmlns:a16="http://schemas.microsoft.com/office/drawing/2014/main" id="{069FCB9E-C8CC-B872-E9A6-5189DD16D473}"/>
                  </a:ext>
                </a:extLst>
              </p:cNvPr>
              <p:cNvSpPr>
                <a:spLocks noGrp="1" noRot="1" noChangeAspect="1" noMove="1" noResize="1" noEditPoints="1" noAdjustHandles="1" noChangeArrowheads="1" noChangeShapeType="1" noTextEdit="1"/>
              </p:cNvSpPr>
              <p:nvPr>
                <p:ph type="title"/>
              </p:nvPr>
            </p:nvSpPr>
            <p:spPr>
              <a:blipFill>
                <a:blip r:embed="rId2"/>
                <a:stretch>
                  <a:fillRect l="-965"/>
                </a:stretch>
              </a:blipFill>
            </p:spPr>
            <p:txBody>
              <a:bodyPr/>
              <a:lstStyle/>
              <a:p>
                <a:r>
                  <a:rPr lang="en-GB">
                    <a:noFill/>
                  </a:rPr>
                  <a:t> </a:t>
                </a:r>
              </a:p>
            </p:txBody>
          </p:sp>
        </mc:Fallback>
      </mc:AlternateContent>
      <p:sp>
        <p:nvSpPr>
          <p:cNvPr id="3" name="Segnaposto contenuto 2">
            <a:extLst>
              <a:ext uri="{FF2B5EF4-FFF2-40B4-BE49-F238E27FC236}">
                <a16:creationId xmlns:a16="http://schemas.microsoft.com/office/drawing/2014/main" id="{EBD8E988-247C-A513-F602-E9469B0B88F6}"/>
              </a:ext>
            </a:extLst>
          </p:cNvPr>
          <p:cNvSpPr>
            <a:spLocks noGrp="1"/>
          </p:cNvSpPr>
          <p:nvPr>
            <p:ph idx="1"/>
          </p:nvPr>
        </p:nvSpPr>
        <p:spPr>
          <a:xfrm>
            <a:off x="838200" y="1825625"/>
            <a:ext cx="10515600" cy="3072052"/>
          </a:xfrm>
        </p:spPr>
        <p:txBody>
          <a:bodyPr/>
          <a:lstStyle/>
          <a:p>
            <a:pPr marL="0" indent="0">
              <a:buNone/>
            </a:pPr>
            <a:r>
              <a:rPr lang="en-GB" sz="1800" dirty="0">
                <a:effectLst/>
                <a:latin typeface="LMSans10"/>
              </a:rPr>
              <a:t>This project is focused on the </a:t>
            </a:r>
            <a:r>
              <a:rPr lang="en-GB" sz="1800" dirty="0">
                <a:effectLst/>
                <a:latin typeface="LMRoman10"/>
              </a:rPr>
              <a:t>∆Σ</a:t>
            </a:r>
            <a:r>
              <a:rPr lang="en-GB" sz="1800" dirty="0">
                <a:effectLst/>
                <a:latin typeface="LMSans10"/>
              </a:rPr>
              <a:t>M stage and its circuit implementation using switched- capacitor (SC) design techniques. In particular, the architecture chosen for your </a:t>
            </a:r>
            <a:r>
              <a:rPr lang="en-GB" sz="1800" dirty="0">
                <a:effectLst/>
                <a:latin typeface="LMRoman10"/>
              </a:rPr>
              <a:t>∆Σ</a:t>
            </a:r>
            <a:r>
              <a:rPr lang="en-GB" sz="1800" dirty="0">
                <a:effectLst/>
                <a:latin typeface="LMSans10"/>
              </a:rPr>
              <a:t>M is the single-loop discrete-time topology of Fig. 4(b), where </a:t>
            </a:r>
            <a:r>
              <a:rPr lang="en-GB" sz="1800" dirty="0">
                <a:effectLst/>
                <a:latin typeface="LMMathItalic10"/>
              </a:rPr>
              <a:t>V</a:t>
            </a:r>
            <a:r>
              <a:rPr lang="en-GB" sz="1800" dirty="0">
                <a:effectLst/>
                <a:latin typeface="LMRoman8"/>
              </a:rPr>
              <a:t>in </a:t>
            </a:r>
            <a:r>
              <a:rPr lang="en-GB" sz="1800" dirty="0">
                <a:effectLst/>
                <a:latin typeface="LMSans10"/>
              </a:rPr>
              <a:t>and </a:t>
            </a:r>
            <a:r>
              <a:rPr lang="en-GB" sz="1800" dirty="0" err="1">
                <a:effectLst/>
                <a:latin typeface="LMMono10"/>
              </a:rPr>
              <a:t>dout</a:t>
            </a:r>
            <a:r>
              <a:rPr lang="en-GB" sz="1800" dirty="0">
                <a:effectLst/>
                <a:latin typeface="LMMono10"/>
              </a:rPr>
              <a:t> </a:t>
            </a:r>
            <a:r>
              <a:rPr lang="en-GB" sz="1800" dirty="0">
                <a:effectLst/>
                <a:latin typeface="LMSans10"/>
              </a:rPr>
              <a:t>are the analog differential voltage input signal and the </a:t>
            </a:r>
            <a:r>
              <a:rPr lang="en-GB" sz="1800" dirty="0">
                <a:effectLst/>
                <a:latin typeface="LMRoman10"/>
              </a:rPr>
              <a:t>∆</a:t>
            </a:r>
            <a:r>
              <a:rPr lang="en-GB" sz="1800" dirty="0" err="1">
                <a:effectLst/>
                <a:latin typeface="LMRoman10"/>
              </a:rPr>
              <a:t>Σ</a:t>
            </a:r>
            <a:r>
              <a:rPr lang="en-GB" sz="1800" dirty="0">
                <a:effectLst/>
                <a:latin typeface="LMRoman10"/>
              </a:rPr>
              <a:t> </a:t>
            </a:r>
            <a:r>
              <a:rPr lang="en-GB" sz="1800" dirty="0">
                <a:effectLst/>
                <a:latin typeface="LMSans10"/>
              </a:rPr>
              <a:t>modulated output bit stream, respectively, while </a:t>
            </a:r>
            <a:r>
              <a:rPr lang="en-GB" sz="1800" dirty="0" err="1">
                <a:effectLst/>
                <a:latin typeface="LMMathItalic10"/>
              </a:rPr>
              <a:t>V</a:t>
            </a:r>
            <a:r>
              <a:rPr lang="en-GB" sz="1800" dirty="0" err="1">
                <a:effectLst/>
                <a:latin typeface="LMRoman8"/>
              </a:rPr>
              <a:t>fs</a:t>
            </a:r>
            <a:r>
              <a:rPr lang="en-GB" sz="1800" dirty="0">
                <a:effectLst/>
                <a:latin typeface="LMRoman8"/>
              </a:rPr>
              <a:t> </a:t>
            </a:r>
            <a:r>
              <a:rPr lang="en-GB" sz="1800" dirty="0">
                <a:effectLst/>
                <a:latin typeface="LMSans10"/>
              </a:rPr>
              <a:t>stands for the differential input full scale. A second-order single-bit solution is selected here in order to avoid both, the stability problems of noise shapers with higher order transfer functions </a:t>
            </a:r>
            <a:r>
              <a:rPr lang="en-GB" sz="1800" dirty="0">
                <a:effectLst/>
                <a:latin typeface="LMMathItalic10"/>
              </a:rPr>
              <a:t>H</a:t>
            </a:r>
            <a:r>
              <a:rPr lang="en-GB" sz="1800" dirty="0">
                <a:effectLst/>
                <a:latin typeface="LMRoman10"/>
              </a:rPr>
              <a:t>(</a:t>
            </a:r>
            <a:r>
              <a:rPr lang="en-GB" sz="1800" dirty="0">
                <a:effectLst/>
                <a:latin typeface="LMMathItalic10"/>
              </a:rPr>
              <a:t>z</a:t>
            </a:r>
            <a:r>
              <a:rPr lang="en-GB" sz="1800" dirty="0">
                <a:effectLst/>
                <a:latin typeface="LMRoman10"/>
              </a:rPr>
              <a:t>)</a:t>
            </a:r>
            <a:r>
              <a:rPr lang="en-GB" sz="1800" dirty="0">
                <a:effectLst/>
                <a:latin typeface="LMSans10"/>
              </a:rPr>
              <a:t>, as well as the typical distortion issues due to mismatching of the feedback digital-to-analog converter (DAC) in multi-bit architectures. As shown in the equivalent differential voltage signal model of Fig. 4(b), this noise shaper topology introduces nested feedforward loops to optimize signal full scale and distortion at the cost of adding an extra summer at the input of the quantizer.</a:t>
            </a:r>
          </a:p>
          <a:p>
            <a:pPr marL="0" indent="0">
              <a:buNone/>
            </a:pPr>
            <a:r>
              <a:rPr lang="en-GB" sz="1800" dirty="0">
                <a:effectLst/>
                <a:latin typeface="LMSans10"/>
              </a:rPr>
              <a:t>The overall design specifications for your </a:t>
            </a:r>
            <a:r>
              <a:rPr lang="en-GB" sz="1800" dirty="0">
                <a:effectLst/>
                <a:latin typeface="LMRoman10"/>
              </a:rPr>
              <a:t>∆Σ</a:t>
            </a:r>
            <a:r>
              <a:rPr lang="en-GB" sz="1800" dirty="0">
                <a:effectLst/>
                <a:latin typeface="LMSans10"/>
              </a:rPr>
              <a:t>M are listed in Table 3 in terms of differential input signal full scale (FS) and bandwidth (BW), and output digital dynamic range (DR).  </a:t>
            </a:r>
            <a:endParaRPr lang="en-GB" dirty="0"/>
          </a:p>
        </p:txBody>
      </p:sp>
      <p:pic>
        <p:nvPicPr>
          <p:cNvPr id="4" name="Immagine 3">
            <a:extLst>
              <a:ext uri="{FF2B5EF4-FFF2-40B4-BE49-F238E27FC236}">
                <a16:creationId xmlns:a16="http://schemas.microsoft.com/office/drawing/2014/main" id="{387D00B9-BD58-AB45-6D51-03B1985AFBDA}"/>
              </a:ext>
            </a:extLst>
          </p:cNvPr>
          <p:cNvPicPr>
            <a:picLocks noChangeAspect="1"/>
          </p:cNvPicPr>
          <p:nvPr/>
        </p:nvPicPr>
        <p:blipFill rotWithShape="1">
          <a:blip r:embed="rId3"/>
          <a:srcRect l="2874" t="17377" r="3793" b="9851"/>
          <a:stretch/>
        </p:blipFill>
        <p:spPr>
          <a:xfrm>
            <a:off x="2658533" y="4897677"/>
            <a:ext cx="6874933" cy="1460261"/>
          </a:xfrm>
          <a:prstGeom prst="rect">
            <a:avLst/>
          </a:prstGeom>
        </p:spPr>
      </p:pic>
      <p:sp>
        <p:nvSpPr>
          <p:cNvPr id="5" name="Rettangolo 4">
            <a:extLst>
              <a:ext uri="{FF2B5EF4-FFF2-40B4-BE49-F238E27FC236}">
                <a16:creationId xmlns:a16="http://schemas.microsoft.com/office/drawing/2014/main" id="{8C78B0F2-27C0-C915-B54D-24BF9860A52A}"/>
              </a:ext>
            </a:extLst>
          </p:cNvPr>
          <p:cNvSpPr/>
          <p:nvPr/>
        </p:nvSpPr>
        <p:spPr>
          <a:xfrm>
            <a:off x="7941501" y="5461348"/>
            <a:ext cx="325677" cy="1628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48647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9A5ABD1-72CB-4F3E-2403-0ABEEFE86D84}"/>
              </a:ext>
            </a:extLst>
          </p:cNvPr>
          <p:cNvSpPr>
            <a:spLocks noGrp="1"/>
          </p:cNvSpPr>
          <p:nvPr>
            <p:ph type="title"/>
          </p:nvPr>
        </p:nvSpPr>
        <p:spPr/>
        <p:txBody>
          <a:bodyPr/>
          <a:lstStyle/>
          <a:p>
            <a:r>
              <a:rPr lang="en-GB" dirty="0"/>
              <a:t>Sampling frequency</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E7E6C84C-CD81-F3A8-1BEE-4DDB11FD2915}"/>
                  </a:ext>
                </a:extLst>
              </p:cNvPr>
              <p:cNvSpPr>
                <a:spLocks noGrp="1"/>
              </p:cNvSpPr>
              <p:nvPr>
                <p:ph idx="1"/>
              </p:nvPr>
            </p:nvSpPr>
            <p:spPr/>
            <p:txBody>
              <a:bodyPr/>
              <a:lstStyle/>
              <a:p>
                <a:r>
                  <a:rPr lang="en-GB" dirty="0"/>
                  <a:t>OSR : oversampling ratio</a:t>
                </a:r>
              </a:p>
              <a:p>
                <a:r>
                  <a:rPr lang="en-GB" dirty="0"/>
                  <a:t>DR = </a:t>
                </a:r>
                <a14:m>
                  <m:oMath xmlns:m="http://schemas.openxmlformats.org/officeDocument/2006/math">
                    <m:f>
                      <m:fPr>
                        <m:ctrlPr>
                          <a:rPr lang="it-IT" b="0" i="1" smtClean="0">
                            <a:latin typeface="Cambria Math" panose="02040503050406030204" pitchFamily="18" charset="0"/>
                          </a:rPr>
                        </m:ctrlPr>
                      </m:fPr>
                      <m:num>
                        <m:r>
                          <a:rPr lang="it-IT" b="0" i="1" smtClean="0">
                            <a:latin typeface="Cambria Math" panose="02040503050406030204" pitchFamily="18" charset="0"/>
                          </a:rPr>
                          <m:t>3</m:t>
                        </m:r>
                        <m:r>
                          <a:rPr lang="it-IT" b="0" i="1" smtClean="0">
                            <a:latin typeface="Cambria Math" panose="02040503050406030204" pitchFamily="18" charset="0"/>
                          </a:rPr>
                          <m:t>𝜋</m:t>
                        </m:r>
                      </m:num>
                      <m:den>
                        <m:r>
                          <a:rPr lang="it-IT" b="0" i="1" smtClean="0">
                            <a:latin typeface="Cambria Math" panose="02040503050406030204" pitchFamily="18" charset="0"/>
                          </a:rPr>
                          <m:t>2</m:t>
                        </m:r>
                      </m:den>
                    </m:f>
                    <m:d>
                      <m:dPr>
                        <m:ctrlPr>
                          <a:rPr lang="it-IT" b="0" i="1" smtClean="0">
                            <a:latin typeface="Cambria Math" panose="02040503050406030204" pitchFamily="18" charset="0"/>
                          </a:rPr>
                        </m:ctrlPr>
                      </m:dPr>
                      <m:e>
                        <m:sSup>
                          <m:sSupPr>
                            <m:ctrlPr>
                              <a:rPr lang="it-IT" b="0" i="1" smtClean="0">
                                <a:latin typeface="Cambria Math" panose="02040503050406030204" pitchFamily="18" charset="0"/>
                              </a:rPr>
                            </m:ctrlPr>
                          </m:sSupPr>
                          <m:e>
                            <m:r>
                              <a:rPr lang="it-IT" b="0" i="1" smtClean="0">
                                <a:latin typeface="Cambria Math" panose="02040503050406030204" pitchFamily="18" charset="0"/>
                              </a:rPr>
                              <m:t>2</m:t>
                            </m:r>
                          </m:e>
                          <m:sup>
                            <m:r>
                              <a:rPr lang="it-IT" b="0" i="1" smtClean="0">
                                <a:latin typeface="Cambria Math" panose="02040503050406030204" pitchFamily="18" charset="0"/>
                              </a:rPr>
                              <m:t>𝐵</m:t>
                            </m:r>
                          </m:sup>
                        </m:sSup>
                        <m:r>
                          <a:rPr lang="it-IT" b="0" i="1" smtClean="0">
                            <a:latin typeface="Cambria Math" panose="02040503050406030204" pitchFamily="18" charset="0"/>
                          </a:rPr>
                          <m:t>−1</m:t>
                        </m:r>
                      </m:e>
                    </m:d>
                    <m:d>
                      <m:dPr>
                        <m:ctrlPr>
                          <a:rPr lang="it-IT" b="0" i="1" smtClean="0">
                            <a:latin typeface="Cambria Math" panose="02040503050406030204" pitchFamily="18" charset="0"/>
                          </a:rPr>
                        </m:ctrlPr>
                      </m:dPr>
                      <m:e>
                        <m:r>
                          <a:rPr lang="it-IT" b="0" i="1" smtClean="0">
                            <a:latin typeface="Cambria Math" panose="02040503050406030204" pitchFamily="18" charset="0"/>
                          </a:rPr>
                          <m:t>2</m:t>
                        </m:r>
                        <m:r>
                          <a:rPr lang="it-IT" b="0" i="1" smtClean="0">
                            <a:latin typeface="Cambria Math" panose="02040503050406030204" pitchFamily="18" charset="0"/>
                          </a:rPr>
                          <m:t>𝑁</m:t>
                        </m:r>
                        <m:r>
                          <a:rPr lang="it-IT" b="0" i="1" smtClean="0">
                            <a:latin typeface="Cambria Math" panose="02040503050406030204" pitchFamily="18" charset="0"/>
                          </a:rPr>
                          <m:t>+1</m:t>
                        </m:r>
                      </m:e>
                    </m:d>
                    <m:sSup>
                      <m:sSupPr>
                        <m:ctrlPr>
                          <a:rPr lang="it-IT" b="0" i="1" smtClean="0">
                            <a:latin typeface="Cambria Math" panose="02040503050406030204" pitchFamily="18" charset="0"/>
                          </a:rPr>
                        </m:ctrlPr>
                      </m:sSupPr>
                      <m:e>
                        <m:d>
                          <m:dPr>
                            <m:ctrlPr>
                              <a:rPr lang="it-IT" b="0" i="1" smtClean="0">
                                <a:latin typeface="Cambria Math" panose="02040503050406030204" pitchFamily="18" charset="0"/>
                              </a:rPr>
                            </m:ctrlPr>
                          </m:dPr>
                          <m:e>
                            <m:f>
                              <m:fPr>
                                <m:ctrlPr>
                                  <a:rPr lang="it-IT" b="0" i="1" smtClean="0">
                                    <a:latin typeface="Cambria Math" panose="02040503050406030204" pitchFamily="18" charset="0"/>
                                  </a:rPr>
                                </m:ctrlPr>
                              </m:fPr>
                              <m:num>
                                <m:r>
                                  <a:rPr lang="it-IT" b="0" i="1" smtClean="0">
                                    <a:latin typeface="Cambria Math" panose="02040503050406030204" pitchFamily="18" charset="0"/>
                                  </a:rPr>
                                  <m:t>𝑂𝑆𝑅</m:t>
                                </m:r>
                              </m:num>
                              <m:den>
                                <m:r>
                                  <a:rPr lang="it-IT" b="0" i="1" smtClean="0">
                                    <a:latin typeface="Cambria Math" panose="02040503050406030204" pitchFamily="18" charset="0"/>
                                  </a:rPr>
                                  <m:t>𝜋</m:t>
                                </m:r>
                              </m:den>
                            </m:f>
                          </m:e>
                        </m:d>
                      </m:e>
                      <m:sup>
                        <m:r>
                          <a:rPr lang="it-IT" b="0" i="1" smtClean="0">
                            <a:latin typeface="Cambria Math" panose="02040503050406030204" pitchFamily="18" charset="0"/>
                          </a:rPr>
                          <m:t>2</m:t>
                        </m:r>
                        <m:r>
                          <a:rPr lang="it-IT" b="0" i="1" smtClean="0">
                            <a:latin typeface="Cambria Math" panose="02040503050406030204" pitchFamily="18" charset="0"/>
                          </a:rPr>
                          <m:t>𝑁</m:t>
                        </m:r>
                        <m:r>
                          <a:rPr lang="it-IT" b="0" i="1" smtClean="0">
                            <a:latin typeface="Cambria Math" panose="02040503050406030204" pitchFamily="18" charset="0"/>
                          </a:rPr>
                          <m:t>+1</m:t>
                        </m:r>
                      </m:sup>
                    </m:sSup>
                  </m:oMath>
                </a14:m>
                <a:endParaRPr lang="en-GB" dirty="0"/>
              </a:p>
              <a:p>
                <a:r>
                  <a:rPr lang="en-GB" dirty="0"/>
                  <a:t>DR[dB] = </a:t>
                </a:r>
                <a14:m>
                  <m:oMath xmlns:m="http://schemas.openxmlformats.org/officeDocument/2006/math">
                    <m:r>
                      <a:rPr lang="it-IT" b="0" i="1" smtClean="0">
                        <a:latin typeface="Cambria Math" panose="02040503050406030204" pitchFamily="18" charset="0"/>
                      </a:rPr>
                      <m:t>6.7+20</m:t>
                    </m:r>
                    <m:func>
                      <m:funcPr>
                        <m:ctrlPr>
                          <a:rPr lang="it-IT" b="0" i="1" smtClean="0">
                            <a:latin typeface="Cambria Math" panose="02040503050406030204" pitchFamily="18" charset="0"/>
                          </a:rPr>
                        </m:ctrlPr>
                      </m:funcPr>
                      <m:fName>
                        <m:r>
                          <m:rPr>
                            <m:sty m:val="p"/>
                          </m:rPr>
                          <a:rPr lang="it-IT" b="0" i="0" smtClean="0">
                            <a:latin typeface="Cambria Math" panose="02040503050406030204" pitchFamily="18" charset="0"/>
                          </a:rPr>
                          <m:t>log</m:t>
                        </m:r>
                      </m:fName>
                      <m:e>
                        <m:d>
                          <m:dPr>
                            <m:ctrlPr>
                              <a:rPr lang="it-IT" b="0" i="1" smtClean="0">
                                <a:latin typeface="Cambria Math" panose="02040503050406030204" pitchFamily="18" charset="0"/>
                              </a:rPr>
                            </m:ctrlPr>
                          </m:dPr>
                          <m:e>
                            <m:sSup>
                              <m:sSupPr>
                                <m:ctrlPr>
                                  <a:rPr lang="it-IT" b="0" i="1" smtClean="0">
                                    <a:latin typeface="Cambria Math" panose="02040503050406030204" pitchFamily="18" charset="0"/>
                                  </a:rPr>
                                </m:ctrlPr>
                              </m:sSupPr>
                              <m:e>
                                <m:r>
                                  <a:rPr lang="it-IT" b="0" i="1" smtClean="0">
                                    <a:latin typeface="Cambria Math" panose="02040503050406030204" pitchFamily="18" charset="0"/>
                                  </a:rPr>
                                  <m:t>2</m:t>
                                </m:r>
                              </m:e>
                              <m:sup>
                                <m:r>
                                  <a:rPr lang="it-IT" b="0" i="1" smtClean="0">
                                    <a:latin typeface="Cambria Math" panose="02040503050406030204" pitchFamily="18" charset="0"/>
                                  </a:rPr>
                                  <m:t>𝐵</m:t>
                                </m:r>
                              </m:sup>
                            </m:sSup>
                            <m:r>
                              <a:rPr lang="it-IT" b="0" i="1" smtClean="0">
                                <a:latin typeface="Cambria Math" panose="02040503050406030204" pitchFamily="18" charset="0"/>
                              </a:rPr>
                              <m:t>−1</m:t>
                            </m:r>
                          </m:e>
                        </m:d>
                      </m:e>
                    </m:func>
                    <m:r>
                      <a:rPr lang="it-IT" b="0" i="1" smtClean="0">
                        <a:latin typeface="Cambria Math" panose="02040503050406030204" pitchFamily="18" charset="0"/>
                      </a:rPr>
                      <m:t>+10</m:t>
                    </m:r>
                    <m:func>
                      <m:funcPr>
                        <m:ctrlPr>
                          <a:rPr lang="it-IT" b="0" i="1" smtClean="0">
                            <a:latin typeface="Cambria Math" panose="02040503050406030204" pitchFamily="18" charset="0"/>
                          </a:rPr>
                        </m:ctrlPr>
                      </m:funcPr>
                      <m:fName>
                        <m:r>
                          <m:rPr>
                            <m:sty m:val="p"/>
                          </m:rPr>
                          <a:rPr lang="it-IT" b="0" i="0" smtClean="0">
                            <a:latin typeface="Cambria Math" panose="02040503050406030204" pitchFamily="18" charset="0"/>
                          </a:rPr>
                          <m:t>log</m:t>
                        </m:r>
                      </m:fName>
                      <m:e>
                        <m:d>
                          <m:dPr>
                            <m:ctrlPr>
                              <a:rPr lang="it-IT" b="0" i="1" smtClean="0">
                                <a:latin typeface="Cambria Math" panose="02040503050406030204" pitchFamily="18" charset="0"/>
                              </a:rPr>
                            </m:ctrlPr>
                          </m:dPr>
                          <m:e>
                            <m:r>
                              <a:rPr lang="it-IT" b="0" i="1" smtClean="0">
                                <a:latin typeface="Cambria Math" panose="02040503050406030204" pitchFamily="18" charset="0"/>
                              </a:rPr>
                              <m:t>2</m:t>
                            </m:r>
                            <m:r>
                              <a:rPr lang="it-IT" b="0" i="1" smtClean="0">
                                <a:latin typeface="Cambria Math" panose="02040503050406030204" pitchFamily="18" charset="0"/>
                              </a:rPr>
                              <m:t>𝑁</m:t>
                            </m:r>
                            <m:r>
                              <a:rPr lang="it-IT" b="0" i="1" smtClean="0">
                                <a:latin typeface="Cambria Math" panose="02040503050406030204" pitchFamily="18" charset="0"/>
                              </a:rPr>
                              <m:t>+1</m:t>
                            </m:r>
                          </m:e>
                        </m:d>
                      </m:e>
                    </m:func>
                    <m:r>
                      <a:rPr lang="it-IT" b="0" i="1" smtClean="0">
                        <a:latin typeface="Cambria Math" panose="02040503050406030204" pitchFamily="18" charset="0"/>
                      </a:rPr>
                      <m:t>+20</m:t>
                    </m:r>
                    <m:d>
                      <m:dPr>
                        <m:ctrlPr>
                          <a:rPr lang="it-IT" b="0" i="1" smtClean="0">
                            <a:latin typeface="Cambria Math" panose="02040503050406030204" pitchFamily="18" charset="0"/>
                          </a:rPr>
                        </m:ctrlPr>
                      </m:dPr>
                      <m:e>
                        <m:r>
                          <a:rPr lang="it-IT" b="0" i="1" smtClean="0">
                            <a:latin typeface="Cambria Math" panose="02040503050406030204" pitchFamily="18" charset="0"/>
                          </a:rPr>
                          <m:t>𝑁</m:t>
                        </m:r>
                        <m:r>
                          <a:rPr lang="it-IT" b="0" i="1" smtClean="0">
                            <a:latin typeface="Cambria Math" panose="02040503050406030204" pitchFamily="18" charset="0"/>
                          </a:rPr>
                          <m:t>+0.5</m:t>
                        </m:r>
                      </m:e>
                    </m:d>
                    <m:func>
                      <m:funcPr>
                        <m:ctrlPr>
                          <a:rPr lang="it-IT" b="0" i="1" smtClean="0">
                            <a:latin typeface="Cambria Math" panose="02040503050406030204" pitchFamily="18" charset="0"/>
                          </a:rPr>
                        </m:ctrlPr>
                      </m:funcPr>
                      <m:fName>
                        <m:r>
                          <m:rPr>
                            <m:sty m:val="p"/>
                          </m:rPr>
                          <a:rPr lang="it-IT" b="0" i="0" smtClean="0">
                            <a:latin typeface="Cambria Math" panose="02040503050406030204" pitchFamily="18" charset="0"/>
                          </a:rPr>
                          <m:t>log</m:t>
                        </m:r>
                      </m:fName>
                      <m:e>
                        <m:d>
                          <m:dPr>
                            <m:ctrlPr>
                              <a:rPr lang="it-IT" b="0" i="1" smtClean="0">
                                <a:latin typeface="Cambria Math" panose="02040503050406030204" pitchFamily="18" charset="0"/>
                              </a:rPr>
                            </m:ctrlPr>
                          </m:dPr>
                          <m:e>
                            <m:f>
                              <m:fPr>
                                <m:ctrlPr>
                                  <a:rPr lang="it-IT" b="0" i="1" smtClean="0">
                                    <a:latin typeface="Cambria Math" panose="02040503050406030204" pitchFamily="18" charset="0"/>
                                  </a:rPr>
                                </m:ctrlPr>
                              </m:fPr>
                              <m:num>
                                <m:r>
                                  <a:rPr lang="it-IT" b="0" i="1" smtClean="0">
                                    <a:latin typeface="Cambria Math" panose="02040503050406030204" pitchFamily="18" charset="0"/>
                                  </a:rPr>
                                  <m:t>𝑂𝑆𝑅</m:t>
                                </m:r>
                              </m:num>
                              <m:den>
                                <m:r>
                                  <a:rPr lang="it-IT" b="0" i="1" smtClean="0">
                                    <a:latin typeface="Cambria Math" panose="02040503050406030204" pitchFamily="18" charset="0"/>
                                  </a:rPr>
                                  <m:t>𝜋</m:t>
                                </m:r>
                              </m:den>
                            </m:f>
                          </m:e>
                        </m:d>
                      </m:e>
                    </m:func>
                  </m:oMath>
                </a14:m>
                <a:endParaRPr lang="en-GB" dirty="0"/>
              </a:p>
              <a:p>
                <a:endParaRPr lang="en-GB" dirty="0"/>
              </a:p>
            </p:txBody>
          </p:sp>
        </mc:Choice>
        <mc:Fallback xmlns="">
          <p:sp>
            <p:nvSpPr>
              <p:cNvPr id="3" name="Segnaposto contenuto 2">
                <a:extLst>
                  <a:ext uri="{FF2B5EF4-FFF2-40B4-BE49-F238E27FC236}">
                    <a16:creationId xmlns:a16="http://schemas.microsoft.com/office/drawing/2014/main" id="{E7E6C84C-CD81-F3A8-1BEE-4DDB11FD2915}"/>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GB">
                    <a:noFill/>
                  </a:rPr>
                  <a:t> </a:t>
                </a:r>
              </a:p>
            </p:txBody>
          </p:sp>
        </mc:Fallback>
      </mc:AlternateContent>
    </p:spTree>
    <p:extLst>
      <p:ext uri="{BB962C8B-B14F-4D97-AF65-F5344CB8AC3E}">
        <p14:creationId xmlns:p14="http://schemas.microsoft.com/office/powerpoint/2010/main" val="3596718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BB8EE75-AB57-9EC4-A5BF-D88BB0B78951}"/>
              </a:ext>
            </a:extLst>
          </p:cNvPr>
          <p:cNvSpPr>
            <a:spLocks noGrp="1"/>
          </p:cNvSpPr>
          <p:nvPr>
            <p:ph type="title"/>
          </p:nvPr>
        </p:nvSpPr>
        <p:spPr/>
        <p:txBody>
          <a:bodyPr/>
          <a:lstStyle/>
          <a:p>
            <a:r>
              <a:rPr lang="en-GB" dirty="0"/>
              <a:t>Sampler capacitance</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FE17E1DF-4DC7-38AE-CE71-6CA28ADC1CEE}"/>
                  </a:ext>
                </a:extLst>
              </p:cNvPr>
              <p:cNvSpPr>
                <a:spLocks noGrp="1"/>
              </p:cNvSpPr>
              <p:nvPr>
                <p:ph idx="1"/>
              </p:nvPr>
            </p:nvSpPr>
            <p:spPr/>
            <p:txBody>
              <a:bodyPr/>
              <a:lstStyle/>
              <a:p>
                <a:r>
                  <a:rPr lang="en-GB" dirty="0"/>
                  <a:t>DR[dB] = </a:t>
                </a:r>
                <a14:m>
                  <m:oMath xmlns:m="http://schemas.openxmlformats.org/officeDocument/2006/math">
                    <m:r>
                      <a:rPr lang="it-IT" b="0" i="1" smtClean="0">
                        <a:latin typeface="Cambria Math" panose="02040503050406030204" pitchFamily="18" charset="0"/>
                      </a:rPr>
                      <m:t>20</m:t>
                    </m:r>
                    <m:sSub>
                      <m:sSubPr>
                        <m:ctrlPr>
                          <a:rPr lang="it-IT" b="0" i="1" smtClean="0">
                            <a:latin typeface="Cambria Math" panose="02040503050406030204" pitchFamily="18" charset="0"/>
                          </a:rPr>
                        </m:ctrlPr>
                      </m:sSubPr>
                      <m:e>
                        <m:func>
                          <m:funcPr>
                            <m:ctrlPr>
                              <a:rPr lang="it-IT" b="0" i="1" smtClean="0">
                                <a:latin typeface="Cambria Math" panose="02040503050406030204" pitchFamily="18" charset="0"/>
                              </a:rPr>
                            </m:ctrlPr>
                          </m:funcPr>
                          <m:fName>
                            <m:r>
                              <m:rPr>
                                <m:sty m:val="p"/>
                              </m:rPr>
                              <a:rPr lang="it-IT" b="0" i="0" smtClean="0">
                                <a:latin typeface="Cambria Math" panose="02040503050406030204" pitchFamily="18" charset="0"/>
                              </a:rPr>
                              <m:t>log</m:t>
                            </m:r>
                          </m:fName>
                          <m:e>
                            <m:d>
                              <m:dPr>
                                <m:ctrlPr>
                                  <a:rPr lang="it-IT" b="0" i="1" smtClean="0">
                                    <a:latin typeface="Cambria Math" panose="02040503050406030204" pitchFamily="18" charset="0"/>
                                  </a:rPr>
                                </m:ctrlPr>
                              </m:dPr>
                              <m:e>
                                <m:f>
                                  <m:fPr>
                                    <m:ctrlPr>
                                      <a:rPr lang="it-IT" b="0" i="1" smtClean="0">
                                        <a:latin typeface="Cambria Math" panose="02040503050406030204" pitchFamily="18" charset="0"/>
                                      </a:rPr>
                                    </m:ctrlPr>
                                  </m:fPr>
                                  <m:num>
                                    <m:sSub>
                                      <m:sSubPr>
                                        <m:ctrlPr>
                                          <a:rPr lang="it-IT" b="0" i="1" smtClean="0">
                                            <a:latin typeface="Cambria Math" panose="02040503050406030204" pitchFamily="18" charset="0"/>
                                          </a:rPr>
                                        </m:ctrlPr>
                                      </m:sSubPr>
                                      <m:e>
                                        <m:r>
                                          <a:rPr lang="it-IT" b="0" i="1" smtClean="0">
                                            <a:latin typeface="Cambria Math" panose="02040503050406030204" pitchFamily="18" charset="0"/>
                                          </a:rPr>
                                          <m:t>𝑉</m:t>
                                        </m:r>
                                      </m:e>
                                      <m:sub>
                                        <m:r>
                                          <a:rPr lang="it-IT" b="0" i="1" smtClean="0">
                                            <a:latin typeface="Cambria Math" panose="02040503050406030204" pitchFamily="18" charset="0"/>
                                          </a:rPr>
                                          <m:t>𝑓𝑠</m:t>
                                        </m:r>
                                      </m:sub>
                                    </m:sSub>
                                  </m:num>
                                  <m:den>
                                    <m:sSub>
                                      <m:sSubPr>
                                        <m:ctrlPr>
                                          <a:rPr lang="it-IT" b="0" i="1" smtClean="0">
                                            <a:latin typeface="Cambria Math" panose="02040503050406030204" pitchFamily="18" charset="0"/>
                                          </a:rPr>
                                        </m:ctrlPr>
                                      </m:sSubPr>
                                      <m:e>
                                        <m:r>
                                          <a:rPr lang="it-IT" b="0" i="1" smtClean="0">
                                            <a:latin typeface="Cambria Math" panose="02040503050406030204" pitchFamily="18" charset="0"/>
                                          </a:rPr>
                                          <m:t>𝑣</m:t>
                                        </m:r>
                                      </m:e>
                                      <m:sub>
                                        <m:r>
                                          <a:rPr lang="it-IT" b="0" i="1" smtClean="0">
                                            <a:latin typeface="Cambria Math" panose="02040503050406030204" pitchFamily="18" charset="0"/>
                                          </a:rPr>
                                          <m:t>𝑛𝑒𝑞</m:t>
                                        </m:r>
                                      </m:sub>
                                    </m:sSub>
                                  </m:den>
                                </m:f>
                              </m:e>
                            </m:d>
                          </m:e>
                        </m:func>
                      </m:e>
                      <m:sub>
                        <m:r>
                          <a:rPr lang="it-IT" b="0" i="1" smtClean="0">
                            <a:latin typeface="Cambria Math" panose="02040503050406030204" pitchFamily="18" charset="0"/>
                          </a:rPr>
                          <m:t>𝑟𝑚𝑠</m:t>
                        </m:r>
                      </m:sub>
                    </m:sSub>
                  </m:oMath>
                </a14:m>
                <a:endParaRPr lang="en-GB" dirty="0"/>
              </a:p>
              <a:p>
                <a14:m>
                  <m:oMath xmlns:m="http://schemas.openxmlformats.org/officeDocument/2006/math">
                    <m:sSubSup>
                      <m:sSubSupPr>
                        <m:ctrlPr>
                          <a:rPr lang="it-IT" b="0" i="1" smtClean="0">
                            <a:latin typeface="Cambria Math" panose="02040503050406030204" pitchFamily="18" charset="0"/>
                          </a:rPr>
                        </m:ctrlPr>
                      </m:sSubSupPr>
                      <m:e>
                        <m:r>
                          <a:rPr lang="it-IT" b="0" i="1" smtClean="0">
                            <a:latin typeface="Cambria Math" panose="02040503050406030204" pitchFamily="18" charset="0"/>
                          </a:rPr>
                          <m:t>𝑣</m:t>
                        </m:r>
                      </m:e>
                      <m:sub>
                        <m:r>
                          <a:rPr lang="it-IT" b="0" i="1" smtClean="0">
                            <a:latin typeface="Cambria Math" panose="02040503050406030204" pitchFamily="18" charset="0"/>
                          </a:rPr>
                          <m:t>𝑛𝑒𝑞</m:t>
                        </m:r>
                      </m:sub>
                      <m:sup>
                        <m:r>
                          <a:rPr lang="it-IT" b="0" i="1" smtClean="0">
                            <a:latin typeface="Cambria Math" panose="02040503050406030204" pitchFamily="18" charset="0"/>
                          </a:rPr>
                          <m:t>2</m:t>
                        </m:r>
                      </m:sup>
                    </m:sSubSup>
                    <m:r>
                      <a:rPr lang="it-IT" b="0" i="1" smtClean="0">
                        <a:latin typeface="Cambria Math" panose="02040503050406030204" pitchFamily="18" charset="0"/>
                      </a:rPr>
                      <m:t>=</m:t>
                    </m:r>
                    <m:f>
                      <m:fPr>
                        <m:ctrlPr>
                          <a:rPr lang="it-IT" b="0" i="1" smtClean="0">
                            <a:latin typeface="Cambria Math" panose="02040503050406030204" pitchFamily="18" charset="0"/>
                          </a:rPr>
                        </m:ctrlPr>
                      </m:fPr>
                      <m:num>
                        <m:r>
                          <a:rPr lang="it-IT" b="0" i="1" smtClean="0">
                            <a:latin typeface="Cambria Math" panose="02040503050406030204" pitchFamily="18" charset="0"/>
                          </a:rPr>
                          <m:t>2</m:t>
                        </m:r>
                      </m:num>
                      <m:den>
                        <m:r>
                          <a:rPr lang="it-IT" b="0" i="1" smtClean="0">
                            <a:latin typeface="Cambria Math" panose="02040503050406030204" pitchFamily="18" charset="0"/>
                          </a:rPr>
                          <m:t>𝑂𝑆𝑅</m:t>
                        </m:r>
                      </m:den>
                    </m:f>
                    <m:f>
                      <m:fPr>
                        <m:ctrlPr>
                          <a:rPr lang="it-IT" b="0" i="1" smtClean="0">
                            <a:latin typeface="Cambria Math" panose="02040503050406030204" pitchFamily="18" charset="0"/>
                          </a:rPr>
                        </m:ctrlPr>
                      </m:fPr>
                      <m:num>
                        <m:r>
                          <a:rPr lang="it-IT" b="0" i="1" smtClean="0">
                            <a:latin typeface="Cambria Math" panose="02040503050406030204" pitchFamily="18" charset="0"/>
                          </a:rPr>
                          <m:t>𝑘𝑇</m:t>
                        </m:r>
                      </m:num>
                      <m:den>
                        <m:sSub>
                          <m:sSubPr>
                            <m:ctrlPr>
                              <a:rPr lang="it-IT" b="0" i="1" smtClean="0">
                                <a:latin typeface="Cambria Math" panose="02040503050406030204" pitchFamily="18" charset="0"/>
                              </a:rPr>
                            </m:ctrlPr>
                          </m:sSubPr>
                          <m:e>
                            <m:r>
                              <a:rPr lang="it-IT" b="0" i="1" smtClean="0">
                                <a:latin typeface="Cambria Math" panose="02040503050406030204" pitchFamily="18" charset="0"/>
                              </a:rPr>
                              <m:t>𝐶</m:t>
                            </m:r>
                          </m:e>
                          <m:sub>
                            <m:r>
                              <a:rPr lang="it-IT" b="0" i="1" smtClean="0">
                                <a:latin typeface="Cambria Math" panose="02040503050406030204" pitchFamily="18" charset="0"/>
                              </a:rPr>
                              <m:t>𝑠</m:t>
                            </m:r>
                          </m:sub>
                        </m:sSub>
                      </m:den>
                    </m:f>
                  </m:oMath>
                </a14:m>
                <a:r>
                  <a:rPr lang="en-GB" dirty="0"/>
                  <a:t> </a:t>
                </a:r>
              </a:p>
              <a:p>
                <a:r>
                  <a:rPr lang="en-GB" dirty="0"/>
                  <a:t>T and k are absolute temperature and Boltzmann constant</a:t>
                </a:r>
              </a:p>
            </p:txBody>
          </p:sp>
        </mc:Choice>
        <mc:Fallback xmlns="">
          <p:sp>
            <p:nvSpPr>
              <p:cNvPr id="3" name="Segnaposto contenuto 2">
                <a:extLst>
                  <a:ext uri="{FF2B5EF4-FFF2-40B4-BE49-F238E27FC236}">
                    <a16:creationId xmlns:a16="http://schemas.microsoft.com/office/drawing/2014/main" id="{FE17E1DF-4DC7-38AE-CE71-6CA28ADC1CEE}"/>
                  </a:ext>
                </a:extLst>
              </p:cNvPr>
              <p:cNvSpPr>
                <a:spLocks noGrp="1" noRot="1" noChangeAspect="1" noMove="1" noResize="1" noEditPoints="1" noAdjustHandles="1" noChangeArrowheads="1" noChangeShapeType="1" noTextEdit="1"/>
              </p:cNvSpPr>
              <p:nvPr>
                <p:ph idx="1"/>
              </p:nvPr>
            </p:nvSpPr>
            <p:spPr>
              <a:blipFill>
                <a:blip r:embed="rId2"/>
                <a:stretch>
                  <a:fillRect l="-1086"/>
                </a:stretch>
              </a:blipFill>
            </p:spPr>
            <p:txBody>
              <a:bodyPr/>
              <a:lstStyle/>
              <a:p>
                <a:r>
                  <a:rPr lang="en-GB">
                    <a:noFill/>
                  </a:rPr>
                  <a:t> </a:t>
                </a:r>
              </a:p>
            </p:txBody>
          </p:sp>
        </mc:Fallback>
      </mc:AlternateContent>
    </p:spTree>
    <p:extLst>
      <p:ext uri="{BB962C8B-B14F-4D97-AF65-F5344CB8AC3E}">
        <p14:creationId xmlns:p14="http://schemas.microsoft.com/office/powerpoint/2010/main" val="1192893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01D73B-5577-3259-D92B-690EF2743E87}"/>
              </a:ext>
            </a:extLst>
          </p:cNvPr>
          <p:cNvSpPr>
            <a:spLocks noGrp="1"/>
          </p:cNvSpPr>
          <p:nvPr>
            <p:ph type="title"/>
          </p:nvPr>
        </p:nvSpPr>
        <p:spPr>
          <a:xfrm>
            <a:off x="838199" y="291090"/>
            <a:ext cx="10515599" cy="932688"/>
          </a:xfrm>
        </p:spPr>
        <p:txBody>
          <a:bodyPr vert="horz" lIns="91440" tIns="45720" rIns="91440" bIns="45720" rtlCol="0" anchor="b">
            <a:normAutofit/>
          </a:bodyPr>
          <a:lstStyle/>
          <a:p>
            <a:pPr algn="ctr"/>
            <a:r>
              <a:rPr lang="en-US" sz="5400" kern="1200">
                <a:solidFill>
                  <a:schemeClr val="tx1"/>
                </a:solidFill>
                <a:latin typeface="+mj-lt"/>
                <a:ea typeface="+mj-ea"/>
                <a:cs typeface="+mj-cs"/>
              </a:rPr>
              <a:t>Architecture</a:t>
            </a:r>
          </a:p>
        </p:txBody>
      </p:sp>
      <p:pic>
        <p:nvPicPr>
          <p:cNvPr id="5" name="Immagine 4">
            <a:extLst>
              <a:ext uri="{FF2B5EF4-FFF2-40B4-BE49-F238E27FC236}">
                <a16:creationId xmlns:a16="http://schemas.microsoft.com/office/drawing/2014/main" id="{4AEBAF30-A7BD-69F5-0DDB-D6D61B8E488B}"/>
              </a:ext>
            </a:extLst>
          </p:cNvPr>
          <p:cNvPicPr>
            <a:picLocks noChangeAspect="1"/>
          </p:cNvPicPr>
          <p:nvPr/>
        </p:nvPicPr>
        <p:blipFill>
          <a:blip r:embed="rId2"/>
          <a:stretch>
            <a:fillRect/>
          </a:stretch>
        </p:blipFill>
        <p:spPr>
          <a:xfrm>
            <a:off x="1886761" y="1863801"/>
            <a:ext cx="8418476" cy="4440746"/>
          </a:xfrm>
          <a:prstGeom prst="rect">
            <a:avLst/>
          </a:prstGeom>
        </p:spPr>
      </p:pic>
    </p:spTree>
    <p:extLst>
      <p:ext uri="{BB962C8B-B14F-4D97-AF65-F5344CB8AC3E}">
        <p14:creationId xmlns:p14="http://schemas.microsoft.com/office/powerpoint/2010/main" val="1891147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F0861B97-CE3B-6071-941F-3D3F4C9E9123}"/>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kern="1200">
                <a:solidFill>
                  <a:schemeClr val="tx1"/>
                </a:solidFill>
                <a:latin typeface="+mj-lt"/>
                <a:ea typeface="+mj-ea"/>
                <a:cs typeface="+mj-cs"/>
              </a:rPr>
              <a:t>Circuit implementation</a:t>
            </a:r>
          </a:p>
        </p:txBody>
      </p:sp>
      <p:sp>
        <p:nvSpPr>
          <p:cNvPr id="11" name="Rectangle 1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4" name="Immagine 3">
            <a:extLst>
              <a:ext uri="{FF2B5EF4-FFF2-40B4-BE49-F238E27FC236}">
                <a16:creationId xmlns:a16="http://schemas.microsoft.com/office/drawing/2014/main" id="{297A3B69-6C63-6164-3E57-3CE1F8C88CBF}"/>
              </a:ext>
            </a:extLst>
          </p:cNvPr>
          <p:cNvPicPr>
            <a:picLocks noChangeAspect="1"/>
          </p:cNvPicPr>
          <p:nvPr/>
        </p:nvPicPr>
        <p:blipFill>
          <a:blip r:embed="rId2"/>
          <a:stretch>
            <a:fillRect/>
          </a:stretch>
        </p:blipFill>
        <p:spPr>
          <a:xfrm>
            <a:off x="4888799" y="625683"/>
            <a:ext cx="6797981" cy="5455380"/>
          </a:xfrm>
          <a:prstGeom prst="rect">
            <a:avLst/>
          </a:prstGeom>
        </p:spPr>
      </p:pic>
    </p:spTree>
    <p:extLst>
      <p:ext uri="{BB962C8B-B14F-4D97-AF65-F5344CB8AC3E}">
        <p14:creationId xmlns:p14="http://schemas.microsoft.com/office/powerpoint/2010/main" val="209924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5FD3A36D-1FA6-763F-C2A0-61D019D5E3EB}"/>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a:solidFill>
                  <a:schemeClr val="tx1"/>
                </a:solidFill>
                <a:latin typeface="+mj-lt"/>
                <a:ea typeface="+mj-ea"/>
                <a:cs typeface="+mj-cs"/>
              </a:rPr>
              <a:t>Single ended Op-Amp stage</a:t>
            </a:r>
          </a:p>
        </p:txBody>
      </p:sp>
      <p:sp>
        <p:nvSpPr>
          <p:cNvPr id="12" name="Rectangle 1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 name="Immagine 4">
            <a:extLst>
              <a:ext uri="{FF2B5EF4-FFF2-40B4-BE49-F238E27FC236}">
                <a16:creationId xmlns:a16="http://schemas.microsoft.com/office/drawing/2014/main" id="{57527DA1-3B44-DDF6-E06B-37141604011B}"/>
              </a:ext>
            </a:extLst>
          </p:cNvPr>
          <p:cNvPicPr>
            <a:picLocks noChangeAspect="1"/>
          </p:cNvPicPr>
          <p:nvPr/>
        </p:nvPicPr>
        <p:blipFill>
          <a:blip r:embed="rId2"/>
          <a:stretch>
            <a:fillRect/>
          </a:stretch>
        </p:blipFill>
        <p:spPr>
          <a:xfrm>
            <a:off x="4864608" y="1513413"/>
            <a:ext cx="6846363" cy="3679919"/>
          </a:xfrm>
          <a:prstGeom prst="rect">
            <a:avLst/>
          </a:prstGeom>
        </p:spPr>
      </p:pic>
    </p:spTree>
    <p:extLst>
      <p:ext uri="{BB962C8B-B14F-4D97-AF65-F5344CB8AC3E}">
        <p14:creationId xmlns:p14="http://schemas.microsoft.com/office/powerpoint/2010/main" val="98925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9B4CBDC-256A-C21B-E3FA-8DC55D5C6E1F}"/>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kern="1200">
                <a:solidFill>
                  <a:schemeClr val="tx1"/>
                </a:solidFill>
                <a:latin typeface="+mj-lt"/>
                <a:ea typeface="+mj-ea"/>
                <a:cs typeface="+mj-cs"/>
              </a:rPr>
              <a:t>Schematic</a:t>
            </a:r>
          </a:p>
        </p:txBody>
      </p:sp>
      <p:pic>
        <p:nvPicPr>
          <p:cNvPr id="5" name="Immagine 4">
            <a:extLst>
              <a:ext uri="{FF2B5EF4-FFF2-40B4-BE49-F238E27FC236}">
                <a16:creationId xmlns:a16="http://schemas.microsoft.com/office/drawing/2014/main" id="{18339C2E-95AE-B417-9710-373EC1AA2D1B}"/>
              </a:ext>
            </a:extLst>
          </p:cNvPr>
          <p:cNvPicPr>
            <a:picLocks noChangeAspect="1"/>
          </p:cNvPicPr>
          <p:nvPr/>
        </p:nvPicPr>
        <p:blipFill>
          <a:blip r:embed="rId2"/>
          <a:stretch>
            <a:fillRect/>
          </a:stretch>
        </p:blipFill>
        <p:spPr>
          <a:xfrm>
            <a:off x="1091410" y="1223778"/>
            <a:ext cx="10009180" cy="4829430"/>
          </a:xfrm>
          <a:prstGeom prst="rect">
            <a:avLst/>
          </a:prstGeom>
        </p:spPr>
      </p:pic>
    </p:spTree>
    <p:extLst>
      <p:ext uri="{BB962C8B-B14F-4D97-AF65-F5344CB8AC3E}">
        <p14:creationId xmlns:p14="http://schemas.microsoft.com/office/powerpoint/2010/main" val="3198997062"/>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1021</TotalTime>
  <Words>278</Words>
  <Application>Microsoft Macintosh PowerPoint</Application>
  <PresentationFormat>Widescreen</PresentationFormat>
  <Paragraphs>19</Paragraphs>
  <Slides>10</Slides>
  <Notes>0</Notes>
  <HiddenSlides>0</HiddenSlides>
  <MMClips>0</MMClips>
  <ScaleCrop>false</ScaleCrop>
  <HeadingPairs>
    <vt:vector size="6" baseType="variant">
      <vt:variant>
        <vt:lpstr>Caratteri utilizzati</vt:lpstr>
      </vt:variant>
      <vt:variant>
        <vt:i4>9</vt:i4>
      </vt:variant>
      <vt:variant>
        <vt:lpstr>Tema</vt:lpstr>
      </vt:variant>
      <vt:variant>
        <vt:i4>1</vt:i4>
      </vt:variant>
      <vt:variant>
        <vt:lpstr>Titoli diapositive</vt:lpstr>
      </vt:variant>
      <vt:variant>
        <vt:i4>10</vt:i4>
      </vt:variant>
    </vt:vector>
  </HeadingPairs>
  <TitlesOfParts>
    <vt:vector size="20" baseType="lpstr">
      <vt:lpstr>Arial</vt:lpstr>
      <vt:lpstr>Calibri</vt:lpstr>
      <vt:lpstr>Calibri Light</vt:lpstr>
      <vt:lpstr>Cambria Math</vt:lpstr>
      <vt:lpstr>LMMathItalic10</vt:lpstr>
      <vt:lpstr>LMMono10</vt:lpstr>
      <vt:lpstr>LMRoman10</vt:lpstr>
      <vt:lpstr>LMRoman8</vt:lpstr>
      <vt:lpstr>LMSans10</vt:lpstr>
      <vt:lpstr>Tema di Office</vt:lpstr>
      <vt:lpstr>Integrated ADC </vt:lpstr>
      <vt:lpstr>ΣΔ modulator analog-to-digital converter</vt:lpstr>
      <vt:lpstr>ΣΔ modulator analog-to-digital converter</vt:lpstr>
      <vt:lpstr>Sampling frequency</vt:lpstr>
      <vt:lpstr>Sampler capacitance</vt:lpstr>
      <vt:lpstr>Architecture</vt:lpstr>
      <vt:lpstr>Circuit implementation</vt:lpstr>
      <vt:lpstr>Single ended Op-Amp stage</vt:lpstr>
      <vt:lpstr>Schematic</vt:lpstr>
      <vt:lpstr>Layout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Integrated ADC </dc:title>
  <dc:creator>CARASTRO FILIPPO</dc:creator>
  <cp:lastModifiedBy>CARASTRO FILIPPO</cp:lastModifiedBy>
  <cp:revision>16</cp:revision>
  <dcterms:created xsi:type="dcterms:W3CDTF">2022-10-08T16:40:02Z</dcterms:created>
  <dcterms:modified xsi:type="dcterms:W3CDTF">2022-11-12T11:46:32Z</dcterms:modified>
</cp:coreProperties>
</file>