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B44883-7561-46CE-A309-F69D5BB1B66D}">
  <a:tblStyle styleId="{72B44883-7561-46CE-A309-F69D5BB1B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b97cf587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cb97cf587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cb97cf58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cb97cf58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cb97cf587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cb97cf587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cd57384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cd573847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cb97cf587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cb97cf587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b97cf58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b97cf58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cb97cf58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cb97cf58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cd57384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cd57384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d57384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cd57384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cb97cf58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cb97cf58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cb97cf58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cb97cf58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b97cf5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cb97cf5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tuning resulting params: mtry = 10, ntree= 1000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cb97cf58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cb97cf58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Credit Card Churning Classification</a:t>
            </a:r>
            <a:endParaRPr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Supervised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Random Forest - Model selection (cont’d)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1199700" y="1255750"/>
            <a:ext cx="6744600" cy="1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Model selection un create a subsample of the original dataset keeping only the “useful” variables found, so the top 5 variables for the two scores (this is an arbitrarily decision).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4900800" y="3098350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298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1" name="Google Shape;221;p34"/>
          <p:cNvGraphicFramePr/>
          <p:nvPr/>
        </p:nvGraphicFramePr>
        <p:xfrm>
          <a:off x="311700" y="3098350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" name="Google Shape;222;p34"/>
          <p:cNvSpPr txBox="1"/>
          <p:nvPr/>
        </p:nvSpPr>
        <p:spPr>
          <a:xfrm>
            <a:off x="311700" y="2698150"/>
            <a:ext cx="42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900800" y="2698150"/>
            <a:ext cx="39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300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SMOTE Algorithm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1405650" y="1131950"/>
            <a:ext cx="6332700" cy="17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The SMOTE Algorithm exploits the K-Means Clustering in order to balance the data in a classification problem, aiming to reduce the possible problems derived by the over-representation of a class with respect to the other.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90" y="2730325"/>
            <a:ext cx="3307747" cy="212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63" y="2730325"/>
            <a:ext cx="3307747" cy="212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SMOTE Algorithm (cont’d)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1199700" y="1255750"/>
            <a:ext cx="6744600" cy="1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38" name="Google Shape;238;p36"/>
          <p:cNvGraphicFramePr/>
          <p:nvPr/>
        </p:nvGraphicFramePr>
        <p:xfrm>
          <a:off x="4900800" y="2000875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9" name="Google Shape;239;p36"/>
          <p:cNvGraphicFramePr/>
          <p:nvPr/>
        </p:nvGraphicFramePr>
        <p:xfrm>
          <a:off x="311700" y="2000875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133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0" name="Google Shape;240;p36"/>
          <p:cNvSpPr txBox="1"/>
          <p:nvPr/>
        </p:nvSpPr>
        <p:spPr>
          <a:xfrm>
            <a:off x="311700" y="1600675"/>
            <a:ext cx="42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900800" y="1600675"/>
            <a:ext cx="39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graphicFrame>
        <p:nvGraphicFramePr>
          <p:cNvPr id="247" name="Google Shape;247;p37"/>
          <p:cNvGraphicFramePr/>
          <p:nvPr>
            <p:extLst>
              <p:ext uri="{D42A27DB-BD31-4B8C-83A1-F6EECF244321}">
                <p14:modId xmlns:p14="http://schemas.microsoft.com/office/powerpoint/2010/main" val="2906108229"/>
              </p:ext>
            </p:extLst>
          </p:nvPr>
        </p:nvGraphicFramePr>
        <p:xfrm>
          <a:off x="952500" y="127777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Model\Index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F1-Score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b="1">
                          <a:solidFill>
                            <a:schemeClr val="dk1"/>
                          </a:solidFill>
                        </a:rPr>
                        <a:t>Tree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0.9456961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0.9692126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0.9279368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0.9573099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b="1">
                          <a:solidFill>
                            <a:schemeClr val="dk1"/>
                          </a:solidFill>
                        </a:rPr>
                        <a:t>RandomForest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0.9720768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0.9893428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0.9674235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0.9806338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b="1">
                          <a:solidFill>
                            <a:schemeClr val="dk1"/>
                          </a:solidFill>
                        </a:rPr>
                        <a:t>ModSel_Tree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0.9565982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0.9656602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0.9348470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0.9611078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ModSel_RF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0.9788235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0.9851983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0.9698914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0.9820006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Tuned_RF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0.9795082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0.9905269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0.9748272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0.9849868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b="1">
                          <a:solidFill>
                            <a:schemeClr val="dk1"/>
                          </a:solidFill>
                        </a:rPr>
                        <a:t>Smote_tree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0.9791535)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0.9177028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0.9151037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0.9474328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b="1">
                          <a:solidFill>
                            <a:schemeClr val="dk1"/>
                          </a:solidFill>
                        </a:rPr>
                        <a:t>Smote_RF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0.9844776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0.9763173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0.9674235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dirty="0"/>
                        <a:t>0.9803805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1184400" y="1466550"/>
            <a:ext cx="6775200" cy="22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Churning Customers are customers which sign-up and leave in a short period of time, possibly to gain some benefit from the subscription, in this case of a credit card service.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The aim of our analysis is to classify the individuals using Supervised Learning techniques in order to predict attrited and existing customers.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 and Discussion</a:t>
            </a:r>
            <a:endParaRPr/>
          </a:p>
        </p:txBody>
      </p:sp>
      <p:cxnSp>
        <p:nvCxnSpPr>
          <p:cNvPr id="157" name="Google Shape;157;p27"/>
          <p:cNvCxnSpPr>
            <a:stCxn id="158" idx="0"/>
            <a:endCxn id="159" idx="2"/>
          </p:cNvCxnSpPr>
          <p:nvPr/>
        </p:nvCxnSpPr>
        <p:spPr>
          <a:xfrm rot="-5400000">
            <a:off x="4624813" y="2701300"/>
            <a:ext cx="6408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C2C2C2"/>
            </a:solidFill>
            <a:prstDash val="solid"/>
            <a:miter lim="8000"/>
            <a:headEnd type="triangle" w="sm" len="sm"/>
            <a:tailEnd type="none" w="sm" len="sm"/>
          </a:ln>
        </p:spPr>
      </p:cxnSp>
      <p:cxnSp>
        <p:nvCxnSpPr>
          <p:cNvPr id="160" name="Google Shape;160;p27"/>
          <p:cNvCxnSpPr>
            <a:stCxn id="161" idx="0"/>
            <a:endCxn id="162" idx="2"/>
          </p:cNvCxnSpPr>
          <p:nvPr/>
        </p:nvCxnSpPr>
        <p:spPr>
          <a:xfrm rot="-5400000">
            <a:off x="1581500" y="2726650"/>
            <a:ext cx="691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C2C2C2"/>
            </a:solidFill>
            <a:prstDash val="solid"/>
            <a:miter lim="8000"/>
            <a:headEnd type="triangle" w="sm" len="sm"/>
            <a:tailEnd type="none" w="sm" len="sm"/>
          </a:ln>
        </p:spPr>
      </p:cxnSp>
      <p:sp>
        <p:nvSpPr>
          <p:cNvPr id="159" name="Google Shape;159;p27"/>
          <p:cNvSpPr txBox="1"/>
          <p:nvPr/>
        </p:nvSpPr>
        <p:spPr>
          <a:xfrm>
            <a:off x="3716725" y="1549900"/>
            <a:ext cx="2456400" cy="831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5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826700" y="1549900"/>
            <a:ext cx="2200500" cy="831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Classification Tree</a:t>
            </a:r>
            <a:endParaRPr sz="15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992300" y="3072700"/>
            <a:ext cx="1869300" cy="664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Pruning</a:t>
            </a:r>
            <a:endParaRPr sz="16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946363" y="3022000"/>
            <a:ext cx="1997100" cy="7662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5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7"/>
          <p:cNvCxnSpPr>
            <a:stCxn id="159" idx="1"/>
            <a:endCxn id="162" idx="3"/>
          </p:cNvCxnSpPr>
          <p:nvPr/>
        </p:nvCxnSpPr>
        <p:spPr>
          <a:xfrm rot="10800000">
            <a:off x="3027325" y="1965550"/>
            <a:ext cx="68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4" name="Google Shape;164;p27"/>
          <p:cNvSpPr txBox="1"/>
          <p:nvPr/>
        </p:nvSpPr>
        <p:spPr>
          <a:xfrm>
            <a:off x="6835188" y="2318500"/>
            <a:ext cx="1997100" cy="7662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SMOTE</a:t>
            </a:r>
            <a:endParaRPr sz="15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sz="15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7"/>
          <p:cNvCxnSpPr>
            <a:stCxn id="159" idx="3"/>
            <a:endCxn id="164" idx="0"/>
          </p:cNvCxnSpPr>
          <p:nvPr/>
        </p:nvCxnSpPr>
        <p:spPr>
          <a:xfrm>
            <a:off x="6173125" y="1965550"/>
            <a:ext cx="1660500" cy="3531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7"/>
          <p:cNvCxnSpPr>
            <a:cxnSpLocks/>
          </p:cNvCxnSpPr>
          <p:nvPr/>
        </p:nvCxnSpPr>
        <p:spPr>
          <a:xfrm rot="10800000">
            <a:off x="1926950" y="1542216"/>
            <a:ext cx="6518400" cy="800700"/>
          </a:xfrm>
          <a:prstGeom prst="bentConnector4">
            <a:avLst>
              <a:gd name="adj1" fmla="val -234"/>
              <a:gd name="adj2" fmla="val 12974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Categorical Variables Barplots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2871400" cy="177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600" y="3133800"/>
            <a:ext cx="2871400" cy="18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33788"/>
            <a:ext cx="2871400" cy="185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0900" y="1147225"/>
            <a:ext cx="2749101" cy="19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450" y="1193612"/>
            <a:ext cx="2749101" cy="18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Spearman Correlation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49815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5F0CE2-95FF-4248-96E3-2F8449FD936F}"/>
              </a:ext>
            </a:extLst>
          </p:cNvPr>
          <p:cNvSpPr txBox="1"/>
          <p:nvPr/>
        </p:nvSpPr>
        <p:spPr>
          <a:xfrm>
            <a:off x="5293275" y="1147225"/>
            <a:ext cx="3539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control the correlations, the target variable has been converted into a numerical with values 0 and 1.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see with which variable there is a monotonic relation.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Tree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1330800" y="1362600"/>
            <a:ext cx="64824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The Classification Tree is a supervised method which is formed by a root node, inner nodes and leaves. In our case each node has two splits and each leaf represents a label. A tree with an high number of nodes is likely to overfit the training set so we are going to prune it in order to limitate this issue.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Tree (cont’d)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200" y="1147225"/>
            <a:ext cx="45130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387625" y="1266800"/>
            <a:ext cx="3931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Open Sans"/>
                <a:ea typeface="Open Sans"/>
                <a:cs typeface="Open Sans"/>
                <a:sym typeface="Open Sans"/>
              </a:rPr>
              <a:t>The first resulting tree, pruned at a complexity parameter of 0.023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Open Sans"/>
                <a:ea typeface="Open Sans"/>
                <a:cs typeface="Open Sans"/>
                <a:sym typeface="Open Sans"/>
              </a:rPr>
              <a:t>The Confusion Matrix obtained is the following: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6" name="Google Shape;196;p31"/>
          <p:cNvGraphicFramePr/>
          <p:nvPr/>
        </p:nvGraphicFramePr>
        <p:xfrm>
          <a:off x="387775" y="3296750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Random Forest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1420950" y="1063350"/>
            <a:ext cx="6302100" cy="1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The Random Forest is a method useful in order to reduce the variance of the model injecting a certain quantity of bias. It creates a number B of uncorrelated trees and then retrieves a label following the majority rule.</a:t>
            </a:r>
            <a:endParaRPr dirty="0"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311700" y="3037300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289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4" name="Google Shape;204;p32"/>
          <p:cNvGraphicFramePr/>
          <p:nvPr/>
        </p:nvGraphicFramePr>
        <p:xfrm>
          <a:off x="4900800" y="3037300"/>
          <a:ext cx="3931500" cy="1541950"/>
        </p:xfrm>
        <a:graphic>
          <a:graphicData uri="http://schemas.openxmlformats.org/drawingml/2006/table">
            <a:tbl>
              <a:tblPr>
                <a:noFill/>
                <a:tableStyleId>{72B44883-7561-46CE-A309-F69D5BB1B66D}</a:tableStyleId>
              </a:tblPr>
              <a:tblGrid>
                <a:gridCol w="1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Real\Pred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Inactive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" name="Google Shape;205;p32"/>
          <p:cNvSpPr txBox="1"/>
          <p:nvPr/>
        </p:nvSpPr>
        <p:spPr>
          <a:xfrm>
            <a:off x="311700" y="2503075"/>
            <a:ext cx="39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Without Hyperparameters Tuning: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900800" y="2503075"/>
            <a:ext cx="39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With Hyperparameters tuning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Random Forest - Model selection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5" y="1147225"/>
            <a:ext cx="5106325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50" y="1147225"/>
            <a:ext cx="3428148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498</Words>
  <Application>Microsoft Office PowerPoint</Application>
  <PresentationFormat>Presentazione su schermo (16:9)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Economica</vt:lpstr>
      <vt:lpstr>Open Sans</vt:lpstr>
      <vt:lpstr>Arial</vt:lpstr>
      <vt:lpstr>Roboto</vt:lpstr>
      <vt:lpstr>Luxe</vt:lpstr>
      <vt:lpstr>Credit Card Churning Classification</vt:lpstr>
      <vt:lpstr>Introduction</vt:lpstr>
      <vt:lpstr>Methodology and Discussion</vt:lpstr>
      <vt:lpstr>Categorical Variables Barplots</vt:lpstr>
      <vt:lpstr>Spearman Correlation</vt:lpstr>
      <vt:lpstr>Classification Tree</vt:lpstr>
      <vt:lpstr>Classification Tree (cont’d)</vt:lpstr>
      <vt:lpstr>Random Forest</vt:lpstr>
      <vt:lpstr>Random Forest - Model selection</vt:lpstr>
      <vt:lpstr>Random Forest - Model selection (cont’d)</vt:lpstr>
      <vt:lpstr>SMOTE Algorithm</vt:lpstr>
      <vt:lpstr>SMOTE Algorithm (cont’d)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OECD Better Life Index Clustering</dc:title>
  <cp:lastModifiedBy>Filippo Menegatti</cp:lastModifiedBy>
  <cp:revision>11</cp:revision>
  <dcterms:modified xsi:type="dcterms:W3CDTF">2021-06-04T08:12:47Z</dcterms:modified>
</cp:coreProperties>
</file>