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1FCB1-8942-4F90-9E6A-BA0042A62370}" type="datetimeFigureOut">
              <a:rPr lang="en-GB" smtClean="0"/>
              <a:t>04/06/2021</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4514D6-8B19-402F-A68B-4AF946015FC4}" type="slidenum">
              <a:rPr lang="en-GB" smtClean="0"/>
              <a:t>‹N›</a:t>
            </a:fld>
            <a:endParaRPr lang="en-GB"/>
          </a:p>
        </p:txBody>
      </p:sp>
    </p:spTree>
    <p:extLst>
      <p:ext uri="{BB962C8B-B14F-4D97-AF65-F5344CB8AC3E}">
        <p14:creationId xmlns:p14="http://schemas.microsoft.com/office/powerpoint/2010/main" val="345395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cb97cf587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dcb97cf587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dcb97cf587_0_4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dcb97cf587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cb97cf587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cb97cf587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cb97cf587_0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cb97cf587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dcb97cf587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dcb97cf587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b97cf587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cb97cf587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PCA is based on Euclidean distance and needs scaled variables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cb97cf587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cb97cf587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cb97cf587_0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cb97cf587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cb97cf587_0_3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dcb97cf587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cb97cf587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cb97cf587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dcb97cf587_0_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dcb97cf587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0A922A-75AD-4B99-ADF4-FFEDEE8348B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FB3ECF91-0E06-43D6-BEBA-F5CD466CF4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2A47ACC0-00F6-495E-A57A-315854ECA575}"/>
              </a:ext>
            </a:extLst>
          </p:cNvPr>
          <p:cNvSpPr>
            <a:spLocks noGrp="1"/>
          </p:cNvSpPr>
          <p:nvPr>
            <p:ph type="dt" sz="half" idx="10"/>
          </p:nvPr>
        </p:nvSpPr>
        <p:spPr/>
        <p:txBody>
          <a:bodyPr/>
          <a:lstStyle/>
          <a:p>
            <a:fld id="{437995F7-0DF7-4B96-B496-ED620FE52E00}" type="datetimeFigureOut">
              <a:rPr lang="en-GB" smtClean="0"/>
              <a:t>04/06/2021</a:t>
            </a:fld>
            <a:endParaRPr lang="en-GB"/>
          </a:p>
        </p:txBody>
      </p:sp>
      <p:sp>
        <p:nvSpPr>
          <p:cNvPr id="5" name="Segnaposto piè di pagina 4">
            <a:extLst>
              <a:ext uri="{FF2B5EF4-FFF2-40B4-BE49-F238E27FC236}">
                <a16:creationId xmlns:a16="http://schemas.microsoft.com/office/drawing/2014/main" id="{33C68403-962E-412E-84AC-DB5B8D3F0263}"/>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57077445-760E-47FE-A252-E06BD3479517}"/>
              </a:ext>
            </a:extLst>
          </p:cNvPr>
          <p:cNvSpPr>
            <a:spLocks noGrp="1"/>
          </p:cNvSpPr>
          <p:nvPr>
            <p:ph type="sldNum" sz="quarter" idx="12"/>
          </p:nvPr>
        </p:nvSpPr>
        <p:spPr/>
        <p:txBody>
          <a:bodyPr/>
          <a:lstStyle/>
          <a:p>
            <a:fld id="{D050CF13-489E-482E-8347-58A4990095A0}" type="slidenum">
              <a:rPr lang="en-GB" smtClean="0"/>
              <a:t>‹N›</a:t>
            </a:fld>
            <a:endParaRPr lang="en-GB"/>
          </a:p>
        </p:txBody>
      </p:sp>
    </p:spTree>
    <p:extLst>
      <p:ext uri="{BB962C8B-B14F-4D97-AF65-F5344CB8AC3E}">
        <p14:creationId xmlns:p14="http://schemas.microsoft.com/office/powerpoint/2010/main" val="149521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0A2071-4353-44D1-B3FE-A2ED8FD89A72}"/>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343DC837-798E-447B-8BDB-FF9D768071A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E9DC830C-85AF-4FD4-98DE-C4C965DE555C}"/>
              </a:ext>
            </a:extLst>
          </p:cNvPr>
          <p:cNvSpPr>
            <a:spLocks noGrp="1"/>
          </p:cNvSpPr>
          <p:nvPr>
            <p:ph type="dt" sz="half" idx="10"/>
          </p:nvPr>
        </p:nvSpPr>
        <p:spPr/>
        <p:txBody>
          <a:bodyPr/>
          <a:lstStyle/>
          <a:p>
            <a:fld id="{437995F7-0DF7-4B96-B496-ED620FE52E00}" type="datetimeFigureOut">
              <a:rPr lang="en-GB" smtClean="0"/>
              <a:t>04/06/2021</a:t>
            </a:fld>
            <a:endParaRPr lang="en-GB"/>
          </a:p>
        </p:txBody>
      </p:sp>
      <p:sp>
        <p:nvSpPr>
          <p:cNvPr id="5" name="Segnaposto piè di pagina 4">
            <a:extLst>
              <a:ext uri="{FF2B5EF4-FFF2-40B4-BE49-F238E27FC236}">
                <a16:creationId xmlns:a16="http://schemas.microsoft.com/office/drawing/2014/main" id="{FD94436C-D5BC-4E99-B918-6A3AA09AD6F4}"/>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6A0635CE-D501-44BB-AC7C-2F48005E47EA}"/>
              </a:ext>
            </a:extLst>
          </p:cNvPr>
          <p:cNvSpPr>
            <a:spLocks noGrp="1"/>
          </p:cNvSpPr>
          <p:nvPr>
            <p:ph type="sldNum" sz="quarter" idx="12"/>
          </p:nvPr>
        </p:nvSpPr>
        <p:spPr/>
        <p:txBody>
          <a:bodyPr/>
          <a:lstStyle/>
          <a:p>
            <a:fld id="{D050CF13-489E-482E-8347-58A4990095A0}" type="slidenum">
              <a:rPr lang="en-GB" smtClean="0"/>
              <a:t>‹N›</a:t>
            </a:fld>
            <a:endParaRPr lang="en-GB"/>
          </a:p>
        </p:txBody>
      </p:sp>
    </p:spTree>
    <p:extLst>
      <p:ext uri="{BB962C8B-B14F-4D97-AF65-F5344CB8AC3E}">
        <p14:creationId xmlns:p14="http://schemas.microsoft.com/office/powerpoint/2010/main" val="369069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C600051-BF05-4D1C-B6C5-5A1C5CB1795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27AD62B9-FEFC-412D-9AFB-452721E1F411}"/>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BFF4D5BD-6BE6-41ED-8E29-FCECD4F28B2F}"/>
              </a:ext>
            </a:extLst>
          </p:cNvPr>
          <p:cNvSpPr>
            <a:spLocks noGrp="1"/>
          </p:cNvSpPr>
          <p:nvPr>
            <p:ph type="dt" sz="half" idx="10"/>
          </p:nvPr>
        </p:nvSpPr>
        <p:spPr/>
        <p:txBody>
          <a:bodyPr/>
          <a:lstStyle/>
          <a:p>
            <a:fld id="{437995F7-0DF7-4B96-B496-ED620FE52E00}" type="datetimeFigureOut">
              <a:rPr lang="en-GB" smtClean="0"/>
              <a:t>04/06/2021</a:t>
            </a:fld>
            <a:endParaRPr lang="en-GB"/>
          </a:p>
        </p:txBody>
      </p:sp>
      <p:sp>
        <p:nvSpPr>
          <p:cNvPr id="5" name="Segnaposto piè di pagina 4">
            <a:extLst>
              <a:ext uri="{FF2B5EF4-FFF2-40B4-BE49-F238E27FC236}">
                <a16:creationId xmlns:a16="http://schemas.microsoft.com/office/drawing/2014/main" id="{620D43CC-71C3-481D-863D-FE1D1048A6A4}"/>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27341B6E-C2E3-4308-8044-965ED1C9245C}"/>
              </a:ext>
            </a:extLst>
          </p:cNvPr>
          <p:cNvSpPr>
            <a:spLocks noGrp="1"/>
          </p:cNvSpPr>
          <p:nvPr>
            <p:ph type="sldNum" sz="quarter" idx="12"/>
          </p:nvPr>
        </p:nvSpPr>
        <p:spPr/>
        <p:txBody>
          <a:bodyPr/>
          <a:lstStyle/>
          <a:p>
            <a:fld id="{D050CF13-489E-482E-8347-58A4990095A0}" type="slidenum">
              <a:rPr lang="en-GB" smtClean="0"/>
              <a:t>‹N›</a:t>
            </a:fld>
            <a:endParaRPr lang="en-GB"/>
          </a:p>
        </p:txBody>
      </p:sp>
    </p:spTree>
    <p:extLst>
      <p:ext uri="{BB962C8B-B14F-4D97-AF65-F5344CB8AC3E}">
        <p14:creationId xmlns:p14="http://schemas.microsoft.com/office/powerpoint/2010/main" val="2120917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4"/>
          <p:cNvSpPr txBox="1">
            <a:spLocks noGrp="1"/>
          </p:cNvSpPr>
          <p:nvPr>
            <p:ph type="title"/>
          </p:nvPr>
        </p:nvSpPr>
        <p:spPr>
          <a:xfrm>
            <a:off x="415600" y="421233"/>
            <a:ext cx="11360800" cy="11084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415600" y="1633633"/>
            <a:ext cx="11360800" cy="44720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‹N›</a:t>
            </a:fld>
            <a:endParaRPr lang="en-GB"/>
          </a:p>
        </p:txBody>
      </p:sp>
    </p:spTree>
    <p:extLst>
      <p:ext uri="{BB962C8B-B14F-4D97-AF65-F5344CB8AC3E}">
        <p14:creationId xmlns:p14="http://schemas.microsoft.com/office/powerpoint/2010/main" val="373072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777AF1-6411-4D91-A007-E94EE9BF526A}"/>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F5CA0168-D6AA-4DCF-A815-2BCD5831FEA1}"/>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2A02814E-A507-4356-9BF6-869EEE9D8526}"/>
              </a:ext>
            </a:extLst>
          </p:cNvPr>
          <p:cNvSpPr>
            <a:spLocks noGrp="1"/>
          </p:cNvSpPr>
          <p:nvPr>
            <p:ph type="dt" sz="half" idx="10"/>
          </p:nvPr>
        </p:nvSpPr>
        <p:spPr/>
        <p:txBody>
          <a:bodyPr/>
          <a:lstStyle/>
          <a:p>
            <a:fld id="{437995F7-0DF7-4B96-B496-ED620FE52E00}" type="datetimeFigureOut">
              <a:rPr lang="en-GB" smtClean="0"/>
              <a:t>04/06/2021</a:t>
            </a:fld>
            <a:endParaRPr lang="en-GB"/>
          </a:p>
        </p:txBody>
      </p:sp>
      <p:sp>
        <p:nvSpPr>
          <p:cNvPr id="5" name="Segnaposto piè di pagina 4">
            <a:extLst>
              <a:ext uri="{FF2B5EF4-FFF2-40B4-BE49-F238E27FC236}">
                <a16:creationId xmlns:a16="http://schemas.microsoft.com/office/drawing/2014/main" id="{49ADAEAE-C49C-418C-A48A-0AB2C9BF6EB6}"/>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82C1AD3D-DAC8-47B5-A79C-447818830A7B}"/>
              </a:ext>
            </a:extLst>
          </p:cNvPr>
          <p:cNvSpPr>
            <a:spLocks noGrp="1"/>
          </p:cNvSpPr>
          <p:nvPr>
            <p:ph type="sldNum" sz="quarter" idx="12"/>
          </p:nvPr>
        </p:nvSpPr>
        <p:spPr/>
        <p:txBody>
          <a:bodyPr/>
          <a:lstStyle/>
          <a:p>
            <a:fld id="{D050CF13-489E-482E-8347-58A4990095A0}" type="slidenum">
              <a:rPr lang="en-GB" smtClean="0"/>
              <a:t>‹N›</a:t>
            </a:fld>
            <a:endParaRPr lang="en-GB"/>
          </a:p>
        </p:txBody>
      </p:sp>
    </p:spTree>
    <p:extLst>
      <p:ext uri="{BB962C8B-B14F-4D97-AF65-F5344CB8AC3E}">
        <p14:creationId xmlns:p14="http://schemas.microsoft.com/office/powerpoint/2010/main" val="1484831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AAE56B-A231-44BF-9766-78DED16F9C6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DAB5676A-749B-4C28-8A6D-417B408225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A5054367-9818-403C-B89D-74615E2E1326}"/>
              </a:ext>
            </a:extLst>
          </p:cNvPr>
          <p:cNvSpPr>
            <a:spLocks noGrp="1"/>
          </p:cNvSpPr>
          <p:nvPr>
            <p:ph type="dt" sz="half" idx="10"/>
          </p:nvPr>
        </p:nvSpPr>
        <p:spPr/>
        <p:txBody>
          <a:bodyPr/>
          <a:lstStyle/>
          <a:p>
            <a:fld id="{437995F7-0DF7-4B96-B496-ED620FE52E00}" type="datetimeFigureOut">
              <a:rPr lang="en-GB" smtClean="0"/>
              <a:t>04/06/2021</a:t>
            </a:fld>
            <a:endParaRPr lang="en-GB"/>
          </a:p>
        </p:txBody>
      </p:sp>
      <p:sp>
        <p:nvSpPr>
          <p:cNvPr id="5" name="Segnaposto piè di pagina 4">
            <a:extLst>
              <a:ext uri="{FF2B5EF4-FFF2-40B4-BE49-F238E27FC236}">
                <a16:creationId xmlns:a16="http://schemas.microsoft.com/office/drawing/2014/main" id="{028DD03E-99C8-4A90-86E2-8D750302BD31}"/>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CB29E104-3129-46ED-A0D0-CD97F5CA49A2}"/>
              </a:ext>
            </a:extLst>
          </p:cNvPr>
          <p:cNvSpPr>
            <a:spLocks noGrp="1"/>
          </p:cNvSpPr>
          <p:nvPr>
            <p:ph type="sldNum" sz="quarter" idx="12"/>
          </p:nvPr>
        </p:nvSpPr>
        <p:spPr/>
        <p:txBody>
          <a:bodyPr/>
          <a:lstStyle/>
          <a:p>
            <a:fld id="{D050CF13-489E-482E-8347-58A4990095A0}" type="slidenum">
              <a:rPr lang="en-GB" smtClean="0"/>
              <a:t>‹N›</a:t>
            </a:fld>
            <a:endParaRPr lang="en-GB"/>
          </a:p>
        </p:txBody>
      </p:sp>
    </p:spTree>
    <p:extLst>
      <p:ext uri="{BB962C8B-B14F-4D97-AF65-F5344CB8AC3E}">
        <p14:creationId xmlns:p14="http://schemas.microsoft.com/office/powerpoint/2010/main" val="931014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362256-7319-47AF-8114-9D27F7A71F1F}"/>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30C7E897-A5F5-4EFC-889B-6B48C54C7F9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F9C3FA1B-9FE0-4C1F-8B6F-1008A42C9F1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CD91E5B5-495B-4280-9704-9E614E47C156}"/>
              </a:ext>
            </a:extLst>
          </p:cNvPr>
          <p:cNvSpPr>
            <a:spLocks noGrp="1"/>
          </p:cNvSpPr>
          <p:nvPr>
            <p:ph type="dt" sz="half" idx="10"/>
          </p:nvPr>
        </p:nvSpPr>
        <p:spPr/>
        <p:txBody>
          <a:bodyPr/>
          <a:lstStyle/>
          <a:p>
            <a:fld id="{437995F7-0DF7-4B96-B496-ED620FE52E00}" type="datetimeFigureOut">
              <a:rPr lang="en-GB" smtClean="0"/>
              <a:t>04/06/2021</a:t>
            </a:fld>
            <a:endParaRPr lang="en-GB"/>
          </a:p>
        </p:txBody>
      </p:sp>
      <p:sp>
        <p:nvSpPr>
          <p:cNvPr id="6" name="Segnaposto piè di pagina 5">
            <a:extLst>
              <a:ext uri="{FF2B5EF4-FFF2-40B4-BE49-F238E27FC236}">
                <a16:creationId xmlns:a16="http://schemas.microsoft.com/office/drawing/2014/main" id="{98627205-3FDB-41A2-996B-1B6AF59FF5C4}"/>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6F7EAB6A-4581-480B-AF30-A8EFE75B2686}"/>
              </a:ext>
            </a:extLst>
          </p:cNvPr>
          <p:cNvSpPr>
            <a:spLocks noGrp="1"/>
          </p:cNvSpPr>
          <p:nvPr>
            <p:ph type="sldNum" sz="quarter" idx="12"/>
          </p:nvPr>
        </p:nvSpPr>
        <p:spPr/>
        <p:txBody>
          <a:bodyPr/>
          <a:lstStyle/>
          <a:p>
            <a:fld id="{D050CF13-489E-482E-8347-58A4990095A0}" type="slidenum">
              <a:rPr lang="en-GB" smtClean="0"/>
              <a:t>‹N›</a:t>
            </a:fld>
            <a:endParaRPr lang="en-GB"/>
          </a:p>
        </p:txBody>
      </p:sp>
    </p:spTree>
    <p:extLst>
      <p:ext uri="{BB962C8B-B14F-4D97-AF65-F5344CB8AC3E}">
        <p14:creationId xmlns:p14="http://schemas.microsoft.com/office/powerpoint/2010/main" val="1983969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D9C8D2-1303-4655-9AA9-A9AFA873941D}"/>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4B6AAB3A-1FAE-4991-B74F-5692784B9F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6F25AF2-FEE9-4078-9DE4-9A10A6F8C49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59073EDB-205C-4B9F-99EC-68E2E02B7A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90C9C69-461E-4BBA-9F4A-F2259D0B74B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6E4FF4B1-C722-4948-9DDA-556FDF54D26C}"/>
              </a:ext>
            </a:extLst>
          </p:cNvPr>
          <p:cNvSpPr>
            <a:spLocks noGrp="1"/>
          </p:cNvSpPr>
          <p:nvPr>
            <p:ph type="dt" sz="half" idx="10"/>
          </p:nvPr>
        </p:nvSpPr>
        <p:spPr/>
        <p:txBody>
          <a:bodyPr/>
          <a:lstStyle/>
          <a:p>
            <a:fld id="{437995F7-0DF7-4B96-B496-ED620FE52E00}" type="datetimeFigureOut">
              <a:rPr lang="en-GB" smtClean="0"/>
              <a:t>04/06/2021</a:t>
            </a:fld>
            <a:endParaRPr lang="en-GB"/>
          </a:p>
        </p:txBody>
      </p:sp>
      <p:sp>
        <p:nvSpPr>
          <p:cNvPr id="8" name="Segnaposto piè di pagina 7">
            <a:extLst>
              <a:ext uri="{FF2B5EF4-FFF2-40B4-BE49-F238E27FC236}">
                <a16:creationId xmlns:a16="http://schemas.microsoft.com/office/drawing/2014/main" id="{2FE3B020-10FE-479A-8312-7B68BF50C703}"/>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0A4A736A-803B-4118-940C-AA6BB21A071B}"/>
              </a:ext>
            </a:extLst>
          </p:cNvPr>
          <p:cNvSpPr>
            <a:spLocks noGrp="1"/>
          </p:cNvSpPr>
          <p:nvPr>
            <p:ph type="sldNum" sz="quarter" idx="12"/>
          </p:nvPr>
        </p:nvSpPr>
        <p:spPr/>
        <p:txBody>
          <a:bodyPr/>
          <a:lstStyle/>
          <a:p>
            <a:fld id="{D050CF13-489E-482E-8347-58A4990095A0}" type="slidenum">
              <a:rPr lang="en-GB" smtClean="0"/>
              <a:t>‹N›</a:t>
            </a:fld>
            <a:endParaRPr lang="en-GB"/>
          </a:p>
        </p:txBody>
      </p:sp>
    </p:spTree>
    <p:extLst>
      <p:ext uri="{BB962C8B-B14F-4D97-AF65-F5344CB8AC3E}">
        <p14:creationId xmlns:p14="http://schemas.microsoft.com/office/powerpoint/2010/main" val="2390835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8F31E-EDE2-4DA4-8BC9-2F8A8A5762E1}"/>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1E3F1FB4-8CAF-41C4-8C70-D8421A483BB5}"/>
              </a:ext>
            </a:extLst>
          </p:cNvPr>
          <p:cNvSpPr>
            <a:spLocks noGrp="1"/>
          </p:cNvSpPr>
          <p:nvPr>
            <p:ph type="dt" sz="half" idx="10"/>
          </p:nvPr>
        </p:nvSpPr>
        <p:spPr/>
        <p:txBody>
          <a:bodyPr/>
          <a:lstStyle/>
          <a:p>
            <a:fld id="{437995F7-0DF7-4B96-B496-ED620FE52E00}" type="datetimeFigureOut">
              <a:rPr lang="en-GB" smtClean="0"/>
              <a:t>04/06/2021</a:t>
            </a:fld>
            <a:endParaRPr lang="en-GB"/>
          </a:p>
        </p:txBody>
      </p:sp>
      <p:sp>
        <p:nvSpPr>
          <p:cNvPr id="4" name="Segnaposto piè di pagina 3">
            <a:extLst>
              <a:ext uri="{FF2B5EF4-FFF2-40B4-BE49-F238E27FC236}">
                <a16:creationId xmlns:a16="http://schemas.microsoft.com/office/drawing/2014/main" id="{BB967B82-A144-4713-96FF-0BC643FDCB8A}"/>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2FB12B01-1089-4DD1-A292-7DE07E6DA25D}"/>
              </a:ext>
            </a:extLst>
          </p:cNvPr>
          <p:cNvSpPr>
            <a:spLocks noGrp="1"/>
          </p:cNvSpPr>
          <p:nvPr>
            <p:ph type="sldNum" sz="quarter" idx="12"/>
          </p:nvPr>
        </p:nvSpPr>
        <p:spPr/>
        <p:txBody>
          <a:bodyPr/>
          <a:lstStyle/>
          <a:p>
            <a:fld id="{D050CF13-489E-482E-8347-58A4990095A0}" type="slidenum">
              <a:rPr lang="en-GB" smtClean="0"/>
              <a:t>‹N›</a:t>
            </a:fld>
            <a:endParaRPr lang="en-GB"/>
          </a:p>
        </p:txBody>
      </p:sp>
    </p:spTree>
    <p:extLst>
      <p:ext uri="{BB962C8B-B14F-4D97-AF65-F5344CB8AC3E}">
        <p14:creationId xmlns:p14="http://schemas.microsoft.com/office/powerpoint/2010/main" val="1330410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75A7420-06C1-4A7F-9A5E-71A4DEC1D3FB}"/>
              </a:ext>
            </a:extLst>
          </p:cNvPr>
          <p:cNvSpPr>
            <a:spLocks noGrp="1"/>
          </p:cNvSpPr>
          <p:nvPr>
            <p:ph type="dt" sz="half" idx="10"/>
          </p:nvPr>
        </p:nvSpPr>
        <p:spPr/>
        <p:txBody>
          <a:bodyPr/>
          <a:lstStyle/>
          <a:p>
            <a:fld id="{437995F7-0DF7-4B96-B496-ED620FE52E00}" type="datetimeFigureOut">
              <a:rPr lang="en-GB" smtClean="0"/>
              <a:t>04/06/2021</a:t>
            </a:fld>
            <a:endParaRPr lang="en-GB"/>
          </a:p>
        </p:txBody>
      </p:sp>
      <p:sp>
        <p:nvSpPr>
          <p:cNvPr id="3" name="Segnaposto piè di pagina 2">
            <a:extLst>
              <a:ext uri="{FF2B5EF4-FFF2-40B4-BE49-F238E27FC236}">
                <a16:creationId xmlns:a16="http://schemas.microsoft.com/office/drawing/2014/main" id="{ACA574BC-606F-4CAC-AEDE-6B970080896C}"/>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9C709E5F-B88F-4B98-8286-21B85ADC7FCF}"/>
              </a:ext>
            </a:extLst>
          </p:cNvPr>
          <p:cNvSpPr>
            <a:spLocks noGrp="1"/>
          </p:cNvSpPr>
          <p:nvPr>
            <p:ph type="sldNum" sz="quarter" idx="12"/>
          </p:nvPr>
        </p:nvSpPr>
        <p:spPr/>
        <p:txBody>
          <a:bodyPr/>
          <a:lstStyle/>
          <a:p>
            <a:fld id="{D050CF13-489E-482E-8347-58A4990095A0}" type="slidenum">
              <a:rPr lang="en-GB" smtClean="0"/>
              <a:t>‹N›</a:t>
            </a:fld>
            <a:endParaRPr lang="en-GB"/>
          </a:p>
        </p:txBody>
      </p:sp>
    </p:spTree>
    <p:extLst>
      <p:ext uri="{BB962C8B-B14F-4D97-AF65-F5344CB8AC3E}">
        <p14:creationId xmlns:p14="http://schemas.microsoft.com/office/powerpoint/2010/main" val="2002394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A7CA36-1C1E-40A5-8BE7-9429660E2F2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9350CE4B-779F-4B32-95EB-73C40D622B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0F0C37EF-57AE-441A-A6CD-D199516315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4F1FA0A-00DF-444F-9328-AFAC67B3A6F3}"/>
              </a:ext>
            </a:extLst>
          </p:cNvPr>
          <p:cNvSpPr>
            <a:spLocks noGrp="1"/>
          </p:cNvSpPr>
          <p:nvPr>
            <p:ph type="dt" sz="half" idx="10"/>
          </p:nvPr>
        </p:nvSpPr>
        <p:spPr/>
        <p:txBody>
          <a:bodyPr/>
          <a:lstStyle/>
          <a:p>
            <a:fld id="{437995F7-0DF7-4B96-B496-ED620FE52E00}" type="datetimeFigureOut">
              <a:rPr lang="en-GB" smtClean="0"/>
              <a:t>04/06/2021</a:t>
            </a:fld>
            <a:endParaRPr lang="en-GB"/>
          </a:p>
        </p:txBody>
      </p:sp>
      <p:sp>
        <p:nvSpPr>
          <p:cNvPr id="6" name="Segnaposto piè di pagina 5">
            <a:extLst>
              <a:ext uri="{FF2B5EF4-FFF2-40B4-BE49-F238E27FC236}">
                <a16:creationId xmlns:a16="http://schemas.microsoft.com/office/drawing/2014/main" id="{2B12EBC6-EA4C-47D4-A26B-CC1C9FE5191C}"/>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F858F1F0-7230-4A46-930B-D9B133DA3FE1}"/>
              </a:ext>
            </a:extLst>
          </p:cNvPr>
          <p:cNvSpPr>
            <a:spLocks noGrp="1"/>
          </p:cNvSpPr>
          <p:nvPr>
            <p:ph type="sldNum" sz="quarter" idx="12"/>
          </p:nvPr>
        </p:nvSpPr>
        <p:spPr/>
        <p:txBody>
          <a:bodyPr/>
          <a:lstStyle/>
          <a:p>
            <a:fld id="{D050CF13-489E-482E-8347-58A4990095A0}" type="slidenum">
              <a:rPr lang="en-GB" smtClean="0"/>
              <a:t>‹N›</a:t>
            </a:fld>
            <a:endParaRPr lang="en-GB"/>
          </a:p>
        </p:txBody>
      </p:sp>
    </p:spTree>
    <p:extLst>
      <p:ext uri="{BB962C8B-B14F-4D97-AF65-F5344CB8AC3E}">
        <p14:creationId xmlns:p14="http://schemas.microsoft.com/office/powerpoint/2010/main" val="3223259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43DE66-1518-418C-A30E-C668C38B7DB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82104E64-85A3-4A9B-824F-F599C2224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D2B2C381-0280-42D9-9AE7-76F689AA84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42AB37B-4213-4847-BC53-D34779C8923F}"/>
              </a:ext>
            </a:extLst>
          </p:cNvPr>
          <p:cNvSpPr>
            <a:spLocks noGrp="1"/>
          </p:cNvSpPr>
          <p:nvPr>
            <p:ph type="dt" sz="half" idx="10"/>
          </p:nvPr>
        </p:nvSpPr>
        <p:spPr/>
        <p:txBody>
          <a:bodyPr/>
          <a:lstStyle/>
          <a:p>
            <a:fld id="{437995F7-0DF7-4B96-B496-ED620FE52E00}" type="datetimeFigureOut">
              <a:rPr lang="en-GB" smtClean="0"/>
              <a:t>04/06/2021</a:t>
            </a:fld>
            <a:endParaRPr lang="en-GB"/>
          </a:p>
        </p:txBody>
      </p:sp>
      <p:sp>
        <p:nvSpPr>
          <p:cNvPr id="6" name="Segnaposto piè di pagina 5">
            <a:extLst>
              <a:ext uri="{FF2B5EF4-FFF2-40B4-BE49-F238E27FC236}">
                <a16:creationId xmlns:a16="http://schemas.microsoft.com/office/drawing/2014/main" id="{8B0920EB-7443-4E7F-BD6C-BA938D3E9CED}"/>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ADE6EB0E-7AC3-4799-9093-2461A75A8C81}"/>
              </a:ext>
            </a:extLst>
          </p:cNvPr>
          <p:cNvSpPr>
            <a:spLocks noGrp="1"/>
          </p:cNvSpPr>
          <p:nvPr>
            <p:ph type="sldNum" sz="quarter" idx="12"/>
          </p:nvPr>
        </p:nvSpPr>
        <p:spPr/>
        <p:txBody>
          <a:bodyPr/>
          <a:lstStyle/>
          <a:p>
            <a:fld id="{D050CF13-489E-482E-8347-58A4990095A0}" type="slidenum">
              <a:rPr lang="en-GB" smtClean="0"/>
              <a:t>‹N›</a:t>
            </a:fld>
            <a:endParaRPr lang="en-GB"/>
          </a:p>
        </p:txBody>
      </p:sp>
    </p:spTree>
    <p:extLst>
      <p:ext uri="{BB962C8B-B14F-4D97-AF65-F5344CB8AC3E}">
        <p14:creationId xmlns:p14="http://schemas.microsoft.com/office/powerpoint/2010/main" val="348759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443BA23-2937-41A2-9B8E-1E6A18F0F9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1A09A0B1-52BD-433F-9B6A-82030A63D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33F5318F-2B6E-4FC3-9C37-ED6FD91C6B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995F7-0DF7-4B96-B496-ED620FE52E00}" type="datetimeFigureOut">
              <a:rPr lang="en-GB" smtClean="0"/>
              <a:t>04/06/2021</a:t>
            </a:fld>
            <a:endParaRPr lang="en-GB"/>
          </a:p>
        </p:txBody>
      </p:sp>
      <p:sp>
        <p:nvSpPr>
          <p:cNvPr id="5" name="Segnaposto piè di pagina 4">
            <a:extLst>
              <a:ext uri="{FF2B5EF4-FFF2-40B4-BE49-F238E27FC236}">
                <a16:creationId xmlns:a16="http://schemas.microsoft.com/office/drawing/2014/main" id="{1D8E687D-7DAF-423A-AD7C-E480052644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0D10FFE0-648C-47DA-B0AF-FC025439C3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0CF13-489E-482E-8347-58A4990095A0}" type="slidenum">
              <a:rPr lang="en-GB" smtClean="0"/>
              <a:t>‹N›</a:t>
            </a:fld>
            <a:endParaRPr lang="en-GB"/>
          </a:p>
        </p:txBody>
      </p:sp>
    </p:spTree>
    <p:extLst>
      <p:ext uri="{BB962C8B-B14F-4D97-AF65-F5344CB8AC3E}">
        <p14:creationId xmlns:p14="http://schemas.microsoft.com/office/powerpoint/2010/main" val="1127758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OECD_Better_Life_Index#2016_ranking"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059600" y="1925673"/>
            <a:ext cx="4072800" cy="2049600"/>
          </a:xfrm>
          <a:prstGeom prst="rect">
            <a:avLst/>
          </a:prstGeom>
        </p:spPr>
        <p:txBody>
          <a:bodyPr spcFirstLastPara="1" vert="horz" wrap="square" lIns="121900" tIns="121900" rIns="121900" bIns="121900" rtlCol="0" anchor="b" anchorCtr="0">
            <a:normAutofit fontScale="90000"/>
          </a:bodyPr>
          <a:lstStyle/>
          <a:p>
            <a:pPr>
              <a:spcBef>
                <a:spcPts val="0"/>
              </a:spcBef>
            </a:pPr>
            <a:r>
              <a:rPr lang="it"/>
              <a:t>OECD Better Life Index Clustering</a:t>
            </a:r>
            <a:endParaRPr/>
          </a:p>
        </p:txBody>
      </p:sp>
      <p:sp>
        <p:nvSpPr>
          <p:cNvPr id="63" name="Google Shape;63;p13"/>
          <p:cNvSpPr txBox="1">
            <a:spLocks noGrp="1"/>
          </p:cNvSpPr>
          <p:nvPr>
            <p:ph type="subTitle" idx="1"/>
          </p:nvPr>
        </p:nvSpPr>
        <p:spPr>
          <a:xfrm>
            <a:off x="4059600" y="4155440"/>
            <a:ext cx="4072800" cy="935200"/>
          </a:xfrm>
          <a:prstGeom prst="rect">
            <a:avLst/>
          </a:prstGeom>
        </p:spPr>
        <p:txBody>
          <a:bodyPr spcFirstLastPara="1" vert="horz" wrap="square" lIns="121900" tIns="121900" rIns="121900" bIns="121900" rtlCol="0" anchor="t" anchorCtr="0">
            <a:normAutofit/>
          </a:bodyPr>
          <a:lstStyle/>
          <a:p>
            <a:pPr>
              <a:spcBef>
                <a:spcPts val="0"/>
              </a:spcBef>
            </a:pPr>
            <a:r>
              <a:rPr lang="it"/>
              <a:t>Unsupervised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rmAutofit/>
          </a:bodyPr>
          <a:lstStyle/>
          <a:p>
            <a:r>
              <a:rPr lang="it"/>
              <a:t>K-Means Clustering</a:t>
            </a:r>
            <a:endParaRPr/>
          </a:p>
        </p:txBody>
      </p:sp>
      <p:sp>
        <p:nvSpPr>
          <p:cNvPr id="126" name="Google Shape;126;p22"/>
          <p:cNvSpPr txBox="1">
            <a:spLocks noGrp="1"/>
          </p:cNvSpPr>
          <p:nvPr>
            <p:ph type="body" idx="1"/>
          </p:nvPr>
        </p:nvSpPr>
        <p:spPr>
          <a:xfrm>
            <a:off x="415600" y="1633633"/>
            <a:ext cx="11360800" cy="4472000"/>
          </a:xfrm>
          <a:prstGeom prst="rect">
            <a:avLst/>
          </a:prstGeom>
        </p:spPr>
        <p:txBody>
          <a:bodyPr spcFirstLastPara="1" vert="horz" wrap="square" lIns="121900" tIns="121900" rIns="121900" bIns="121900" rtlCol="0" anchor="t" anchorCtr="0">
            <a:normAutofit/>
          </a:bodyPr>
          <a:lstStyle/>
          <a:p>
            <a:pPr marL="0" indent="0">
              <a:buNone/>
            </a:pPr>
            <a:r>
              <a:rPr lang="it" dirty="0"/>
              <a:t>The K-Means Clustering is another unsupervised method, differently from the HC it is based on the choice of the number of clusters, which are going to be randomly positioned at first and then optimized. </a:t>
            </a:r>
            <a:endParaRPr dirty="0"/>
          </a:p>
          <a:p>
            <a:pPr marL="0" indent="0">
              <a:spcBef>
                <a:spcPts val="1600"/>
              </a:spcBef>
              <a:spcAft>
                <a:spcPts val="1600"/>
              </a:spcAft>
              <a:buNone/>
            </a:pPr>
            <a:r>
              <a:rPr lang="it" dirty="0"/>
              <a:t>We are going to use an R function which permits us to compare 30 indexes in order to chose the number of clusters represented by the majority of them, which in our case is 3.</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rmAutofit/>
          </a:bodyPr>
          <a:lstStyle/>
          <a:p>
            <a:pPr>
              <a:buClr>
                <a:schemeClr val="dk1"/>
              </a:buClr>
              <a:buSzPts val="1100"/>
            </a:pPr>
            <a:r>
              <a:rPr lang="it"/>
              <a:t>K-Means Clustering (cont’d)</a:t>
            </a:r>
            <a:endParaRPr/>
          </a:p>
        </p:txBody>
      </p:sp>
      <p:pic>
        <p:nvPicPr>
          <p:cNvPr id="132" name="Google Shape;132;p23"/>
          <p:cNvPicPr preferRelativeResize="0"/>
          <p:nvPr/>
        </p:nvPicPr>
        <p:blipFill>
          <a:blip r:embed="rId3">
            <a:alphaModFix/>
          </a:blip>
          <a:stretch>
            <a:fillRect/>
          </a:stretch>
        </p:blipFill>
        <p:spPr>
          <a:xfrm>
            <a:off x="5388500" y="1529634"/>
            <a:ext cx="6387899" cy="4697501"/>
          </a:xfrm>
          <a:prstGeom prst="rect">
            <a:avLst/>
          </a:prstGeom>
          <a:noFill/>
          <a:ln>
            <a:noFill/>
          </a:ln>
        </p:spPr>
      </p:pic>
      <p:sp>
        <p:nvSpPr>
          <p:cNvPr id="133" name="Google Shape;133;p23"/>
          <p:cNvSpPr txBox="1"/>
          <p:nvPr/>
        </p:nvSpPr>
        <p:spPr>
          <a:xfrm>
            <a:off x="576600" y="1668700"/>
            <a:ext cx="4812000" cy="3200836"/>
          </a:xfrm>
          <a:prstGeom prst="rect">
            <a:avLst/>
          </a:prstGeom>
          <a:noFill/>
          <a:ln>
            <a:noFill/>
          </a:ln>
        </p:spPr>
        <p:txBody>
          <a:bodyPr spcFirstLastPara="1" wrap="square" lIns="121900" tIns="121900" rIns="121900" bIns="121900" anchor="t" anchorCtr="0">
            <a:spAutoFit/>
          </a:bodyPr>
          <a:lstStyle/>
          <a:p>
            <a:r>
              <a:rPr lang="it" sz="2400">
                <a:latin typeface="Open Sans"/>
                <a:ea typeface="Open Sans"/>
                <a:cs typeface="Open Sans"/>
                <a:sym typeface="Open Sans"/>
              </a:rPr>
              <a:t>The resulting graph (which is another time reversed wrt the previous one) represents again two big clusters containing the majority of the data and a smaller one, which in this case contains also the “extreme” South Africa.</a:t>
            </a:r>
            <a:endParaRPr sz="24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rmAutofit/>
          </a:bodyPr>
          <a:lstStyle/>
          <a:p>
            <a:r>
              <a:rPr lang="it"/>
              <a:t>Results</a:t>
            </a:r>
            <a:endParaRPr/>
          </a:p>
        </p:txBody>
      </p:sp>
      <p:sp>
        <p:nvSpPr>
          <p:cNvPr id="139" name="Google Shape;139;p24"/>
          <p:cNvSpPr txBox="1">
            <a:spLocks noGrp="1"/>
          </p:cNvSpPr>
          <p:nvPr>
            <p:ph type="body" idx="1"/>
          </p:nvPr>
        </p:nvSpPr>
        <p:spPr>
          <a:xfrm>
            <a:off x="1518200" y="1735367"/>
            <a:ext cx="9155600" cy="44720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it" dirty="0"/>
              <a:t>The analysis permitted us to represent our data in a more meaningful way, isolating the characteristics of each cluster and consequently of the countries contained into it. Getting rid of almost 50% of the variance explained did not limited us and we may also be able to double check our result comparing with the </a:t>
            </a:r>
            <a:r>
              <a:rPr lang="it" u="sng" dirty="0">
                <a:solidFill>
                  <a:schemeClr val="hlink"/>
                </a:solidFill>
                <a:hlinkClick r:id="rId3"/>
              </a:rPr>
              <a:t>real ranking made by OECD</a:t>
            </a:r>
            <a:r>
              <a:rPr lang="it" dirty="0"/>
              <a:t>.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rmAutofit/>
          </a:bodyPr>
          <a:lstStyle/>
          <a:p>
            <a:r>
              <a:rPr lang="it"/>
              <a:t>Introduction</a:t>
            </a:r>
            <a:endParaRPr/>
          </a:p>
        </p:txBody>
      </p:sp>
      <p:sp>
        <p:nvSpPr>
          <p:cNvPr id="69" name="Google Shape;69;p14"/>
          <p:cNvSpPr txBox="1">
            <a:spLocks noGrp="1"/>
          </p:cNvSpPr>
          <p:nvPr>
            <p:ph type="body" idx="1"/>
          </p:nvPr>
        </p:nvSpPr>
        <p:spPr>
          <a:xfrm>
            <a:off x="960000" y="1794167"/>
            <a:ext cx="10272000" cy="4472000"/>
          </a:xfrm>
          <a:prstGeom prst="rect">
            <a:avLst/>
          </a:prstGeom>
        </p:spPr>
        <p:txBody>
          <a:bodyPr spcFirstLastPara="1" vert="horz" wrap="square" lIns="121900" tIns="121900" rIns="121900" bIns="121900" rtlCol="0" anchor="t" anchorCtr="0">
            <a:normAutofit/>
          </a:bodyPr>
          <a:lstStyle/>
          <a:p>
            <a:pPr marL="0" indent="0">
              <a:buNone/>
            </a:pPr>
            <a:r>
              <a:rPr lang="it"/>
              <a:t>The Better Life Index Created by OECD is formed by 24 numerical variables which describe different aspects of each Country (39 including the OECD average) included on the analysis, such as the level of pollution, the employment rate, life expectancy, etc.</a:t>
            </a:r>
            <a:endParaRPr/>
          </a:p>
          <a:p>
            <a:pPr marL="0" indent="0">
              <a:spcBef>
                <a:spcPts val="1600"/>
              </a:spcBef>
              <a:spcAft>
                <a:spcPts val="1600"/>
              </a:spcAft>
              <a:buNone/>
            </a:pPr>
            <a:r>
              <a:rPr lang="it"/>
              <a:t>We want to use these characteristics in order to categorize countries and find their recurrent patterns and similarities using Unsupervised Learning methods.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rmAutofit/>
          </a:bodyPr>
          <a:lstStyle/>
          <a:p>
            <a:r>
              <a:rPr lang="it"/>
              <a:t>Methodology and Discussion</a:t>
            </a:r>
            <a:endParaRPr/>
          </a:p>
        </p:txBody>
      </p:sp>
      <p:sp>
        <p:nvSpPr>
          <p:cNvPr id="75" name="Google Shape;75;p15"/>
          <p:cNvSpPr txBox="1">
            <a:spLocks noGrp="1"/>
          </p:cNvSpPr>
          <p:nvPr>
            <p:ph type="body" idx="1"/>
          </p:nvPr>
        </p:nvSpPr>
        <p:spPr>
          <a:xfrm>
            <a:off x="415600" y="1633633"/>
            <a:ext cx="11360800" cy="4472000"/>
          </a:xfrm>
          <a:prstGeom prst="rect">
            <a:avLst/>
          </a:prstGeom>
        </p:spPr>
        <p:txBody>
          <a:bodyPr spcFirstLastPara="1" vert="horz" wrap="square" lIns="121900" tIns="121900" rIns="121900" bIns="121900" rtlCol="0" anchor="t" anchorCtr="0">
            <a:normAutofit/>
          </a:bodyPr>
          <a:lstStyle/>
          <a:p>
            <a:pPr marL="0" indent="0">
              <a:buNone/>
            </a:pPr>
            <a:r>
              <a:rPr lang="it"/>
              <a:t>Three different methods will be applied:</a:t>
            </a:r>
            <a:endParaRPr/>
          </a:p>
          <a:p>
            <a:pPr marL="0" indent="0" algn="ctr">
              <a:spcBef>
                <a:spcPts val="1600"/>
              </a:spcBef>
              <a:spcAft>
                <a:spcPts val="1600"/>
              </a:spcAft>
              <a:buNone/>
            </a:pPr>
            <a:r>
              <a:rPr lang="it"/>
              <a:t>Principal Component Analysis</a:t>
            </a:r>
            <a:endParaRPr/>
          </a:p>
        </p:txBody>
      </p:sp>
      <p:cxnSp>
        <p:nvCxnSpPr>
          <p:cNvPr id="76" name="Google Shape;76;p15"/>
          <p:cNvCxnSpPr/>
          <p:nvPr/>
        </p:nvCxnSpPr>
        <p:spPr>
          <a:xfrm>
            <a:off x="7414233" y="2920433"/>
            <a:ext cx="1078400" cy="1404000"/>
          </a:xfrm>
          <a:prstGeom prst="straightConnector1">
            <a:avLst/>
          </a:prstGeom>
          <a:noFill/>
          <a:ln w="38100" cap="flat" cmpd="sng">
            <a:solidFill>
              <a:schemeClr val="dk2"/>
            </a:solidFill>
            <a:prstDash val="solid"/>
            <a:round/>
            <a:headEnd type="none" w="med" len="med"/>
            <a:tailEnd type="stealth" w="med" len="med"/>
          </a:ln>
        </p:spPr>
      </p:cxnSp>
      <p:cxnSp>
        <p:nvCxnSpPr>
          <p:cNvPr id="77" name="Google Shape;77;p15"/>
          <p:cNvCxnSpPr/>
          <p:nvPr/>
        </p:nvCxnSpPr>
        <p:spPr>
          <a:xfrm flipH="1">
            <a:off x="4097067" y="2930433"/>
            <a:ext cx="1058000" cy="1384000"/>
          </a:xfrm>
          <a:prstGeom prst="straightConnector1">
            <a:avLst/>
          </a:prstGeom>
          <a:noFill/>
          <a:ln w="38100" cap="flat" cmpd="sng">
            <a:solidFill>
              <a:schemeClr val="dk2"/>
            </a:solidFill>
            <a:prstDash val="solid"/>
            <a:round/>
            <a:headEnd type="none" w="med" len="med"/>
            <a:tailEnd type="stealth" w="med" len="med"/>
          </a:ln>
        </p:spPr>
      </p:cxnSp>
      <p:sp>
        <p:nvSpPr>
          <p:cNvPr id="78" name="Google Shape;78;p15"/>
          <p:cNvSpPr txBox="1"/>
          <p:nvPr/>
        </p:nvSpPr>
        <p:spPr>
          <a:xfrm>
            <a:off x="1573767" y="4314433"/>
            <a:ext cx="3581200" cy="834000"/>
          </a:xfrm>
          <a:prstGeom prst="rect">
            <a:avLst/>
          </a:prstGeom>
          <a:noFill/>
          <a:ln>
            <a:noFill/>
          </a:ln>
        </p:spPr>
        <p:txBody>
          <a:bodyPr spcFirstLastPara="1" wrap="square" lIns="121900" tIns="121900" rIns="121900" bIns="121900" anchor="t" anchorCtr="0">
            <a:noAutofit/>
          </a:bodyPr>
          <a:lstStyle/>
          <a:p>
            <a:r>
              <a:rPr lang="it" sz="2400">
                <a:solidFill>
                  <a:schemeClr val="dk1"/>
                </a:solidFill>
                <a:latin typeface="Open Sans"/>
                <a:ea typeface="Open Sans"/>
                <a:cs typeface="Open Sans"/>
                <a:sym typeface="Open Sans"/>
              </a:rPr>
              <a:t>Hierarchical Clustering</a:t>
            </a:r>
            <a:endParaRPr sz="2400">
              <a:solidFill>
                <a:schemeClr val="dk1"/>
              </a:solidFill>
              <a:latin typeface="Open Sans"/>
              <a:ea typeface="Open Sans"/>
              <a:cs typeface="Open Sans"/>
              <a:sym typeface="Open Sans"/>
            </a:endParaRPr>
          </a:p>
        </p:txBody>
      </p:sp>
      <p:sp>
        <p:nvSpPr>
          <p:cNvPr id="79" name="Google Shape;79;p15"/>
          <p:cNvSpPr txBox="1"/>
          <p:nvPr/>
        </p:nvSpPr>
        <p:spPr>
          <a:xfrm>
            <a:off x="7414233" y="4423634"/>
            <a:ext cx="3880000" cy="615513"/>
          </a:xfrm>
          <a:prstGeom prst="rect">
            <a:avLst/>
          </a:prstGeom>
          <a:noFill/>
          <a:ln>
            <a:noFill/>
          </a:ln>
        </p:spPr>
        <p:txBody>
          <a:bodyPr spcFirstLastPara="1" wrap="square" lIns="121900" tIns="121900" rIns="121900" bIns="121900" anchor="t" anchorCtr="0">
            <a:spAutoFit/>
          </a:bodyPr>
          <a:lstStyle/>
          <a:p>
            <a:r>
              <a:rPr lang="it" sz="2400">
                <a:solidFill>
                  <a:schemeClr val="dk1"/>
                </a:solidFill>
                <a:latin typeface="Open Sans"/>
                <a:ea typeface="Open Sans"/>
                <a:cs typeface="Open Sans"/>
                <a:sym typeface="Open Sans"/>
              </a:rPr>
              <a:t>K-Means Clustering</a:t>
            </a:r>
            <a:endParaRPr sz="24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rmAutofit/>
          </a:bodyPr>
          <a:lstStyle/>
          <a:p>
            <a:r>
              <a:rPr lang="it"/>
              <a:t>Principal Component Analysis</a:t>
            </a:r>
            <a:endParaRPr/>
          </a:p>
        </p:txBody>
      </p:sp>
      <p:sp>
        <p:nvSpPr>
          <p:cNvPr id="85" name="Google Shape;85;p16"/>
          <p:cNvSpPr txBox="1">
            <a:spLocks noGrp="1"/>
          </p:cNvSpPr>
          <p:nvPr>
            <p:ph type="body" idx="1"/>
          </p:nvPr>
        </p:nvSpPr>
        <p:spPr>
          <a:xfrm>
            <a:off x="415600" y="1633633"/>
            <a:ext cx="11360800" cy="4472000"/>
          </a:xfrm>
          <a:prstGeom prst="rect">
            <a:avLst/>
          </a:prstGeom>
        </p:spPr>
        <p:txBody>
          <a:bodyPr spcFirstLastPara="1" vert="horz" wrap="square" lIns="121900" tIns="121900" rIns="121900" bIns="121900" rtlCol="0" anchor="t" anchorCtr="0">
            <a:normAutofit/>
          </a:bodyPr>
          <a:lstStyle/>
          <a:p>
            <a:pPr marL="0" indent="0">
              <a:buNone/>
            </a:pPr>
            <a:r>
              <a:rPr lang="it"/>
              <a:t>The Principal Component Analysis (PCA) is a statistical method very useful for our project in order to reduce the dimension of the feature space controlling the amount of information (variance explained by each Component) that you want to keep. In our case we will keep about 53% of it with two PCs.</a:t>
            </a:r>
            <a:endParaRPr/>
          </a:p>
          <a:p>
            <a:pPr marL="0" indent="0">
              <a:spcBef>
                <a:spcPts val="1600"/>
              </a:spcBef>
              <a:spcAft>
                <a:spcPts val="1600"/>
              </a:spcAft>
              <a:buNone/>
            </a:pPr>
            <a:endParaRPr/>
          </a:p>
        </p:txBody>
      </p:sp>
      <p:pic>
        <p:nvPicPr>
          <p:cNvPr id="86" name="Google Shape;86;p16"/>
          <p:cNvPicPr preferRelativeResize="0"/>
          <p:nvPr/>
        </p:nvPicPr>
        <p:blipFill>
          <a:blip r:embed="rId3">
            <a:alphaModFix/>
          </a:blip>
          <a:stretch>
            <a:fillRect/>
          </a:stretch>
        </p:blipFill>
        <p:spPr>
          <a:xfrm>
            <a:off x="3236817" y="3429001"/>
            <a:ext cx="5718368" cy="32132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rmAutofit/>
          </a:bodyPr>
          <a:lstStyle/>
          <a:p>
            <a:r>
              <a:rPr lang="it"/>
              <a:t>PCA (cont’d)</a:t>
            </a:r>
            <a:endParaRPr/>
          </a:p>
        </p:txBody>
      </p:sp>
      <p:pic>
        <p:nvPicPr>
          <p:cNvPr id="92" name="Google Shape;92;p17"/>
          <p:cNvPicPr preferRelativeResize="0"/>
          <p:nvPr/>
        </p:nvPicPr>
        <p:blipFill>
          <a:blip r:embed="rId3">
            <a:alphaModFix/>
          </a:blip>
          <a:stretch>
            <a:fillRect/>
          </a:stretch>
        </p:blipFill>
        <p:spPr>
          <a:xfrm>
            <a:off x="4608700" y="1529634"/>
            <a:ext cx="7167701" cy="4860300"/>
          </a:xfrm>
          <a:prstGeom prst="rect">
            <a:avLst/>
          </a:prstGeom>
          <a:noFill/>
          <a:ln>
            <a:noFill/>
          </a:ln>
        </p:spPr>
      </p:pic>
      <p:sp>
        <p:nvSpPr>
          <p:cNvPr id="93" name="Google Shape;93;p17"/>
          <p:cNvSpPr txBox="1"/>
          <p:nvPr/>
        </p:nvSpPr>
        <p:spPr>
          <a:xfrm>
            <a:off x="495200" y="1628001"/>
            <a:ext cx="4113600" cy="5786159"/>
          </a:xfrm>
          <a:prstGeom prst="rect">
            <a:avLst/>
          </a:prstGeom>
          <a:noFill/>
          <a:ln>
            <a:noFill/>
          </a:ln>
        </p:spPr>
        <p:txBody>
          <a:bodyPr spcFirstLastPara="1" wrap="square" lIns="121900" tIns="121900" rIns="121900" bIns="121900" anchor="t" anchorCtr="0">
            <a:spAutoFit/>
          </a:bodyPr>
          <a:lstStyle/>
          <a:p>
            <a:r>
              <a:rPr lang="it" sz="2400">
                <a:latin typeface="Open Sans"/>
                <a:ea typeface="Open Sans"/>
                <a:cs typeface="Open Sans"/>
                <a:sym typeface="Open Sans"/>
              </a:rPr>
              <a:t>The graph indicates the direction and the magnitude of the contribution of each variable to the components.</a:t>
            </a:r>
            <a:endParaRPr sz="2400">
              <a:latin typeface="Open Sans"/>
              <a:ea typeface="Open Sans"/>
              <a:cs typeface="Open Sans"/>
              <a:sym typeface="Open Sans"/>
            </a:endParaRPr>
          </a:p>
          <a:p>
            <a:endParaRPr sz="2400">
              <a:latin typeface="Open Sans"/>
              <a:ea typeface="Open Sans"/>
              <a:cs typeface="Open Sans"/>
              <a:sym typeface="Open Sans"/>
            </a:endParaRPr>
          </a:p>
          <a:p>
            <a:r>
              <a:rPr lang="it" sz="2400">
                <a:latin typeface="Open Sans"/>
                <a:ea typeface="Open Sans"/>
                <a:cs typeface="Open Sans"/>
                <a:sym typeface="Open Sans"/>
              </a:rPr>
              <a:t>The First PC captures the positive and negative relation on the citizens life.</a:t>
            </a:r>
            <a:endParaRPr sz="2400">
              <a:latin typeface="Open Sans"/>
              <a:ea typeface="Open Sans"/>
              <a:cs typeface="Open Sans"/>
              <a:sym typeface="Open Sans"/>
            </a:endParaRPr>
          </a:p>
          <a:p>
            <a:endParaRPr sz="2400">
              <a:latin typeface="Open Sans"/>
              <a:ea typeface="Open Sans"/>
              <a:cs typeface="Open Sans"/>
              <a:sym typeface="Open Sans"/>
            </a:endParaRPr>
          </a:p>
          <a:p>
            <a:r>
              <a:rPr lang="it" sz="2400">
                <a:latin typeface="Open Sans"/>
                <a:ea typeface="Open Sans"/>
                <a:cs typeface="Open Sans"/>
                <a:sym typeface="Open Sans"/>
              </a:rPr>
              <a:t>The Second PC captures an higher variety of variables, and the relation is less clear.</a:t>
            </a:r>
            <a:endParaRPr sz="24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rmAutofit/>
          </a:bodyPr>
          <a:lstStyle/>
          <a:p>
            <a:r>
              <a:rPr lang="it"/>
              <a:t>PCA (cont’d 2)</a:t>
            </a:r>
            <a:endParaRPr/>
          </a:p>
        </p:txBody>
      </p:sp>
      <p:pic>
        <p:nvPicPr>
          <p:cNvPr id="99" name="Google Shape;99;p18"/>
          <p:cNvPicPr preferRelativeResize="0"/>
          <p:nvPr/>
        </p:nvPicPr>
        <p:blipFill>
          <a:blip r:embed="rId3">
            <a:alphaModFix/>
          </a:blip>
          <a:stretch>
            <a:fillRect/>
          </a:stretch>
        </p:blipFill>
        <p:spPr>
          <a:xfrm>
            <a:off x="4576434" y="1529634"/>
            <a:ext cx="7199967" cy="4839967"/>
          </a:xfrm>
          <a:prstGeom prst="rect">
            <a:avLst/>
          </a:prstGeom>
          <a:noFill/>
          <a:ln>
            <a:noFill/>
          </a:ln>
        </p:spPr>
      </p:pic>
      <p:sp>
        <p:nvSpPr>
          <p:cNvPr id="100" name="Google Shape;100;p18"/>
          <p:cNvSpPr txBox="1"/>
          <p:nvPr/>
        </p:nvSpPr>
        <p:spPr>
          <a:xfrm>
            <a:off x="312033" y="1529633"/>
            <a:ext cx="4264400" cy="3570168"/>
          </a:xfrm>
          <a:prstGeom prst="rect">
            <a:avLst/>
          </a:prstGeom>
          <a:noFill/>
          <a:ln>
            <a:noFill/>
          </a:ln>
        </p:spPr>
        <p:txBody>
          <a:bodyPr spcFirstLastPara="1" wrap="square" lIns="121900" tIns="121900" rIns="121900" bIns="121900" anchor="t" anchorCtr="0">
            <a:spAutoFit/>
          </a:bodyPr>
          <a:lstStyle/>
          <a:p>
            <a:r>
              <a:rPr lang="it" sz="2400">
                <a:latin typeface="Open Sans"/>
                <a:ea typeface="Open Sans"/>
                <a:cs typeface="Open Sans"/>
                <a:sym typeface="Open Sans"/>
              </a:rPr>
              <a:t>The graph with the individuals indicates how the countries are distributed with respect to the new set of coordinates. </a:t>
            </a:r>
            <a:endParaRPr sz="2400">
              <a:latin typeface="Open Sans"/>
              <a:ea typeface="Open Sans"/>
              <a:cs typeface="Open Sans"/>
              <a:sym typeface="Open Sans"/>
            </a:endParaRPr>
          </a:p>
          <a:p>
            <a:endParaRPr sz="2400">
              <a:latin typeface="Open Sans"/>
              <a:ea typeface="Open Sans"/>
              <a:cs typeface="Open Sans"/>
              <a:sym typeface="Open Sans"/>
            </a:endParaRPr>
          </a:p>
          <a:p>
            <a:r>
              <a:rPr lang="it" sz="2400">
                <a:latin typeface="Open Sans"/>
                <a:ea typeface="Open Sans"/>
                <a:cs typeface="Open Sans"/>
                <a:sym typeface="Open Sans"/>
              </a:rPr>
              <a:t>We can already see possible candidate clusters between them.</a:t>
            </a:r>
            <a:endParaRPr sz="24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rmAutofit/>
          </a:bodyPr>
          <a:lstStyle/>
          <a:p>
            <a:r>
              <a:rPr lang="it"/>
              <a:t>Hierarchical Clustering</a:t>
            </a:r>
            <a:endParaRPr/>
          </a:p>
        </p:txBody>
      </p:sp>
      <p:sp>
        <p:nvSpPr>
          <p:cNvPr id="106" name="Google Shape;106;p19"/>
          <p:cNvSpPr txBox="1">
            <a:spLocks noGrp="1"/>
          </p:cNvSpPr>
          <p:nvPr>
            <p:ph type="body" idx="1"/>
          </p:nvPr>
        </p:nvSpPr>
        <p:spPr>
          <a:xfrm>
            <a:off x="1436800" y="1733133"/>
            <a:ext cx="9318400" cy="4472000"/>
          </a:xfrm>
          <a:prstGeom prst="rect">
            <a:avLst/>
          </a:prstGeom>
        </p:spPr>
        <p:txBody>
          <a:bodyPr spcFirstLastPara="1" vert="horz" wrap="square" lIns="121900" tIns="121900" rIns="121900" bIns="121900" rtlCol="0" anchor="t" anchorCtr="0">
            <a:normAutofit/>
          </a:bodyPr>
          <a:lstStyle/>
          <a:p>
            <a:pPr marL="0" indent="0">
              <a:buNone/>
            </a:pPr>
            <a:r>
              <a:rPr lang="it"/>
              <a:t>Hierarchical Clustering treats all the N observations of a dataset as single clusters, then using a dissimilarity method (Euclidean Distance) and a specific linkage strategy it reduces their number until the reach of some threshold.</a:t>
            </a:r>
            <a:endParaRPr/>
          </a:p>
          <a:p>
            <a:pPr marL="0" indent="0">
              <a:spcBef>
                <a:spcPts val="1600"/>
              </a:spcBef>
              <a:spcAft>
                <a:spcPts val="1600"/>
              </a:spcAft>
              <a:buNone/>
            </a:pPr>
            <a:r>
              <a:rPr lang="it"/>
              <a:t>We are going to use the Average Linkage Method, where the distance between two clusters is defined as the average of distances between all pairs of objects. The algorithm used on R permits us to automatically define the optimal number of clusters.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rmAutofit/>
          </a:bodyPr>
          <a:lstStyle/>
          <a:p>
            <a:pPr>
              <a:buClr>
                <a:schemeClr val="dk1"/>
              </a:buClr>
              <a:buSzPts val="1100"/>
            </a:pPr>
            <a:r>
              <a:rPr lang="it"/>
              <a:t>Hierarchical Clustering (cont’d)</a:t>
            </a:r>
            <a:endParaRPr/>
          </a:p>
        </p:txBody>
      </p:sp>
      <p:pic>
        <p:nvPicPr>
          <p:cNvPr id="112" name="Google Shape;112;p20"/>
          <p:cNvPicPr preferRelativeResize="0"/>
          <p:nvPr/>
        </p:nvPicPr>
        <p:blipFill>
          <a:blip r:embed="rId3">
            <a:alphaModFix/>
          </a:blip>
          <a:stretch>
            <a:fillRect/>
          </a:stretch>
        </p:blipFill>
        <p:spPr>
          <a:xfrm>
            <a:off x="5448167" y="1529634"/>
            <a:ext cx="6328243" cy="4921967"/>
          </a:xfrm>
          <a:prstGeom prst="rect">
            <a:avLst/>
          </a:prstGeom>
          <a:noFill/>
          <a:ln>
            <a:noFill/>
          </a:ln>
        </p:spPr>
      </p:pic>
      <p:sp>
        <p:nvSpPr>
          <p:cNvPr id="113" name="Google Shape;113;p20"/>
          <p:cNvSpPr txBox="1"/>
          <p:nvPr/>
        </p:nvSpPr>
        <p:spPr>
          <a:xfrm>
            <a:off x="535900" y="1628001"/>
            <a:ext cx="4912400" cy="5416827"/>
          </a:xfrm>
          <a:prstGeom prst="rect">
            <a:avLst/>
          </a:prstGeom>
          <a:noFill/>
          <a:ln>
            <a:noFill/>
          </a:ln>
        </p:spPr>
        <p:txBody>
          <a:bodyPr spcFirstLastPara="1" wrap="square" lIns="121900" tIns="121900" rIns="121900" bIns="121900" anchor="t" anchorCtr="0">
            <a:spAutoFit/>
          </a:bodyPr>
          <a:lstStyle/>
          <a:p>
            <a:r>
              <a:rPr lang="it" sz="2400">
                <a:latin typeface="Open Sans"/>
                <a:ea typeface="Open Sans"/>
                <a:cs typeface="Open Sans"/>
                <a:sym typeface="Open Sans"/>
              </a:rPr>
              <a:t>The graph is reversed with respect to the PCA one. But it permits to easily identify the 4 clusters chosen from the algorithm.</a:t>
            </a:r>
            <a:endParaRPr sz="2400">
              <a:latin typeface="Open Sans"/>
              <a:ea typeface="Open Sans"/>
              <a:cs typeface="Open Sans"/>
              <a:sym typeface="Open Sans"/>
            </a:endParaRPr>
          </a:p>
          <a:p>
            <a:endParaRPr sz="2400">
              <a:latin typeface="Open Sans"/>
              <a:ea typeface="Open Sans"/>
              <a:cs typeface="Open Sans"/>
              <a:sym typeface="Open Sans"/>
            </a:endParaRPr>
          </a:p>
          <a:p>
            <a:r>
              <a:rPr lang="it" sz="2400">
                <a:latin typeface="Open Sans"/>
                <a:ea typeface="Open Sans"/>
                <a:cs typeface="Open Sans"/>
                <a:sym typeface="Open Sans"/>
              </a:rPr>
              <a:t>The first cluster is identified only by South Africa; the second comprehends just four countries; the last two are big and contains the majority of OECD countries, with, in a sense, more advanced places moving to the right part.</a:t>
            </a:r>
            <a:endParaRPr sz="24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rmAutofit/>
          </a:bodyPr>
          <a:lstStyle/>
          <a:p>
            <a:r>
              <a:rPr lang="it"/>
              <a:t>Hierarchical Clustering (cont’d)</a:t>
            </a:r>
            <a:endParaRPr/>
          </a:p>
        </p:txBody>
      </p:sp>
      <p:pic>
        <p:nvPicPr>
          <p:cNvPr id="119" name="Google Shape;119;p21"/>
          <p:cNvPicPr preferRelativeResize="0"/>
          <p:nvPr/>
        </p:nvPicPr>
        <p:blipFill>
          <a:blip r:embed="rId3">
            <a:alphaModFix/>
          </a:blip>
          <a:stretch>
            <a:fillRect/>
          </a:stretch>
        </p:blipFill>
        <p:spPr>
          <a:xfrm>
            <a:off x="3962385" y="1529634"/>
            <a:ext cx="7814031" cy="4921965"/>
          </a:xfrm>
          <a:prstGeom prst="rect">
            <a:avLst/>
          </a:prstGeom>
          <a:noFill/>
          <a:ln>
            <a:noFill/>
          </a:ln>
        </p:spPr>
      </p:pic>
      <p:sp>
        <p:nvSpPr>
          <p:cNvPr id="120" name="Google Shape;120;p21"/>
          <p:cNvSpPr txBox="1"/>
          <p:nvPr/>
        </p:nvSpPr>
        <p:spPr>
          <a:xfrm>
            <a:off x="393433" y="1709400"/>
            <a:ext cx="3568800" cy="3939500"/>
          </a:xfrm>
          <a:prstGeom prst="rect">
            <a:avLst/>
          </a:prstGeom>
          <a:noFill/>
          <a:ln>
            <a:noFill/>
          </a:ln>
        </p:spPr>
        <p:txBody>
          <a:bodyPr spcFirstLastPara="1" wrap="square" lIns="121900" tIns="121900" rIns="121900" bIns="121900" anchor="t" anchorCtr="0">
            <a:spAutoFit/>
          </a:bodyPr>
          <a:lstStyle/>
          <a:p>
            <a:r>
              <a:rPr lang="it" sz="2400">
                <a:latin typeface="Open Sans"/>
                <a:ea typeface="Open Sans"/>
                <a:cs typeface="Open Sans"/>
                <a:sym typeface="Open Sans"/>
              </a:rPr>
              <a:t>It is also available a tree-like representation of the clusters called </a:t>
            </a:r>
            <a:r>
              <a:rPr lang="it" sz="2400" i="1">
                <a:latin typeface="Open Sans"/>
                <a:ea typeface="Open Sans"/>
                <a:cs typeface="Open Sans"/>
                <a:sym typeface="Open Sans"/>
              </a:rPr>
              <a:t>dendrogram</a:t>
            </a:r>
            <a:r>
              <a:rPr lang="it" sz="2400">
                <a:latin typeface="Open Sans"/>
                <a:ea typeface="Open Sans"/>
                <a:cs typeface="Open Sans"/>
                <a:sym typeface="Open Sans"/>
              </a:rPr>
              <a:t> which permits to chose the height at which cut our tree, in order to arbitrarily define the number of clusters.</a:t>
            </a:r>
            <a:endParaRPr sz="24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644</Words>
  <Application>Microsoft Office PowerPoint</Application>
  <PresentationFormat>Widescreen</PresentationFormat>
  <Paragraphs>39</Paragraphs>
  <Slides>12</Slides>
  <Notes>12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Arial</vt:lpstr>
      <vt:lpstr>Calibri</vt:lpstr>
      <vt:lpstr>Calibri Light</vt:lpstr>
      <vt:lpstr>Open Sans</vt:lpstr>
      <vt:lpstr>Tema di Office</vt:lpstr>
      <vt:lpstr>OECD Better Life Index Clustering</vt:lpstr>
      <vt:lpstr>Introduction</vt:lpstr>
      <vt:lpstr>Methodology and Discussion</vt:lpstr>
      <vt:lpstr>Principal Component Analysis</vt:lpstr>
      <vt:lpstr>PCA (cont’d)</vt:lpstr>
      <vt:lpstr>PCA (cont’d 2)</vt:lpstr>
      <vt:lpstr>Hierarchical Clustering</vt:lpstr>
      <vt:lpstr>Hierarchical Clustering (cont’d)</vt:lpstr>
      <vt:lpstr>Hierarchical Clustering (cont’d)</vt:lpstr>
      <vt:lpstr>K-Means Clustering</vt:lpstr>
      <vt:lpstr>K-Means Clustering (cont’d)</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OECD Better Life Index Clustering</dc:title>
  <dc:creator>Filippo Menegatti</dc:creator>
  <cp:lastModifiedBy>Filippo Menegatti</cp:lastModifiedBy>
  <cp:revision>1</cp:revision>
  <dcterms:created xsi:type="dcterms:W3CDTF">2021-06-04T08:12:09Z</dcterms:created>
  <dcterms:modified xsi:type="dcterms:W3CDTF">2021-06-04T08:12:20Z</dcterms:modified>
</cp:coreProperties>
</file>