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h3jFe6TsYg+HbbRG0kwwqV7TFI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715125"/>
            <a:ext cx="5438125" cy="44669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3: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4: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5: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6: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17: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9: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20: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21: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22: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23: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24: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25: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26: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27: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28: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29: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79750" y="4715125"/>
            <a:ext cx="5438125" cy="44669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33150" y="744475"/>
            <a:ext cx="4532000" cy="3722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type="title">
  <p:cSld name="TITLE">
    <p:spTree>
      <p:nvGrpSpPr>
        <p:cNvPr id="22" name="Shape 22"/>
        <p:cNvGrpSpPr/>
        <p:nvPr/>
      </p:nvGrpSpPr>
      <p:grpSpPr>
        <a:xfrm>
          <a:off x="0" y="0"/>
          <a:ext cx="0" cy="0"/>
          <a:chOff x="0" y="0"/>
          <a:chExt cx="0" cy="0"/>
        </a:xfrm>
      </p:grpSpPr>
      <p:grpSp>
        <p:nvGrpSpPr>
          <p:cNvPr id="23" name="Google Shape;23;p31"/>
          <p:cNvGrpSpPr/>
          <p:nvPr/>
        </p:nvGrpSpPr>
        <p:grpSpPr>
          <a:xfrm>
            <a:off x="0" y="-8467"/>
            <a:ext cx="12192000" cy="6866467"/>
            <a:chOff x="0" y="-8467"/>
            <a:chExt cx="12192000" cy="6866467"/>
          </a:xfrm>
        </p:grpSpPr>
        <p:cxnSp>
          <p:nvCxnSpPr>
            <p:cNvPr id="24" name="Google Shape;24;p31"/>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5" name="Google Shape;25;p31"/>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6" name="Google Shape;26;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0" name="Google Shape;30;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1" name="Google Shape;31;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3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6" name="Google Shape;36;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sottotitolo">
  <p:cSld name="Titolo e sottotitolo">
    <p:spTree>
      <p:nvGrpSpPr>
        <p:cNvPr id="90" name="Shape 90"/>
        <p:cNvGrpSpPr/>
        <p:nvPr/>
      </p:nvGrpSpPr>
      <p:grpSpPr>
        <a:xfrm>
          <a:off x="0" y="0"/>
          <a:ext cx="0" cy="0"/>
          <a:chOff x="0" y="0"/>
          <a:chExt cx="0" cy="0"/>
        </a:xfrm>
      </p:grpSpPr>
      <p:sp>
        <p:nvSpPr>
          <p:cNvPr id="91" name="Google Shape;91;p4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3" name="Google Shape;93;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zione con didascalia">
  <p:cSld name="Citazione con didascalia">
    <p:spTree>
      <p:nvGrpSpPr>
        <p:cNvPr id="96" name="Shape 96"/>
        <p:cNvGrpSpPr/>
        <p:nvPr/>
      </p:nvGrpSpPr>
      <p:grpSpPr>
        <a:xfrm>
          <a:off x="0" y="0"/>
          <a:ext cx="0" cy="0"/>
          <a:chOff x="0" y="0"/>
          <a:chExt cx="0" cy="0"/>
        </a:xfrm>
      </p:grpSpPr>
      <p:sp>
        <p:nvSpPr>
          <p:cNvPr id="97" name="Google Shape;97;p4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0" name="Google Shape;100;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103" name="Google Shape;103;p4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rgbClr val="7EC0DB"/>
                </a:solidFill>
                <a:latin typeface="Arial"/>
                <a:ea typeface="Arial"/>
                <a:cs typeface="Arial"/>
                <a:sym typeface="Arial"/>
              </a:rPr>
              <a:t>“</a:t>
            </a:r>
            <a:endParaRPr/>
          </a:p>
        </p:txBody>
      </p:sp>
      <p:sp>
        <p:nvSpPr>
          <p:cNvPr id="104" name="Google Shape;104;p4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rgbClr val="7EC0DB"/>
                </a:solidFill>
                <a:latin typeface="Arial"/>
                <a:ea typeface="Arial"/>
                <a:cs typeface="Arial"/>
                <a:sym typeface="Arial"/>
              </a:rPr>
              <a:t>”</a:t>
            </a:r>
            <a:endParaRPr sz="1800">
              <a:solidFill>
                <a:srgbClr val="7EC0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p:cSld name="Scheda nome">
    <p:spTree>
      <p:nvGrpSpPr>
        <p:cNvPr id="105" name="Shape 105"/>
        <p:cNvGrpSpPr/>
        <p:nvPr/>
      </p:nvGrpSpPr>
      <p:grpSpPr>
        <a:xfrm>
          <a:off x="0" y="0"/>
          <a:ext cx="0" cy="0"/>
          <a:chOff x="0" y="0"/>
          <a:chExt cx="0" cy="0"/>
        </a:xfrm>
      </p:grpSpPr>
      <p:sp>
        <p:nvSpPr>
          <p:cNvPr id="106" name="Google Shape;106;p4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8" name="Google Shape;108;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citazione">
  <p:cSld name="Scheda nome citazione">
    <p:spTree>
      <p:nvGrpSpPr>
        <p:cNvPr id="111" name="Shape 111"/>
        <p:cNvGrpSpPr/>
        <p:nvPr/>
      </p:nvGrpSpPr>
      <p:grpSpPr>
        <a:xfrm>
          <a:off x="0" y="0"/>
          <a:ext cx="0" cy="0"/>
          <a:chOff x="0" y="0"/>
          <a:chExt cx="0" cy="0"/>
        </a:xfrm>
      </p:grpSpPr>
      <p:sp>
        <p:nvSpPr>
          <p:cNvPr id="112" name="Google Shape;112;p4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5" name="Google Shape;115;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118" name="Google Shape;118;p4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rgbClr val="7EC0DB"/>
                </a:solidFill>
                <a:latin typeface="Arial"/>
                <a:ea typeface="Arial"/>
                <a:cs typeface="Arial"/>
                <a:sym typeface="Arial"/>
              </a:rPr>
              <a:t>“</a:t>
            </a:r>
            <a:endParaRPr/>
          </a:p>
        </p:txBody>
      </p:sp>
      <p:sp>
        <p:nvSpPr>
          <p:cNvPr id="119" name="Google Shape;119;p4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rgbClr val="7EC0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o o falso">
  <p:cSld name="Vero o falso">
    <p:spTree>
      <p:nvGrpSpPr>
        <p:cNvPr id="120" name="Shape 120"/>
        <p:cNvGrpSpPr/>
        <p:nvPr/>
      </p:nvGrpSpPr>
      <p:grpSpPr>
        <a:xfrm>
          <a:off x="0" y="0"/>
          <a:ext cx="0" cy="0"/>
          <a:chOff x="0" y="0"/>
          <a:chExt cx="0" cy="0"/>
        </a:xfrm>
      </p:grpSpPr>
      <p:sp>
        <p:nvSpPr>
          <p:cNvPr id="121" name="Google Shape;121;p4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24" name="Google Shape;124;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esto verticale" type="vertTx">
  <p:cSld name="VERTICAL_TEXT">
    <p:spTree>
      <p:nvGrpSpPr>
        <p:cNvPr id="127" name="Shape 127"/>
        <p:cNvGrpSpPr/>
        <p:nvPr/>
      </p:nvGrpSpPr>
      <p:grpSpPr>
        <a:xfrm>
          <a:off x="0" y="0"/>
          <a:ext cx="0" cy="0"/>
          <a:chOff x="0" y="0"/>
          <a:chExt cx="0" cy="0"/>
        </a:xfrm>
      </p:grpSpPr>
      <p:sp>
        <p:nvSpPr>
          <p:cNvPr id="128" name="Google Shape;128;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olo e testo verticale" type="vertTitleAndTx">
  <p:cSld name="VERTICAL_TITLE_AND_VERTICAL_TEXT">
    <p:spTree>
      <p:nvGrpSpPr>
        <p:cNvPr id="133" name="Shape 133"/>
        <p:cNvGrpSpPr/>
        <p:nvPr/>
      </p:nvGrpSpPr>
      <p:grpSpPr>
        <a:xfrm>
          <a:off x="0" y="0"/>
          <a:ext cx="0" cy="0"/>
          <a:chOff x="0" y="0"/>
          <a:chExt cx="0" cy="0"/>
        </a:xfrm>
      </p:grpSpPr>
      <p:sp>
        <p:nvSpPr>
          <p:cNvPr id="134" name="Google Shape;134;p4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contenuto" type="obj">
  <p:cSld name="OBJECT">
    <p:spTree>
      <p:nvGrpSpPr>
        <p:cNvPr id="39" name="Shape 39"/>
        <p:cNvGrpSpPr/>
        <p:nvPr/>
      </p:nvGrpSpPr>
      <p:grpSpPr>
        <a:xfrm>
          <a:off x="0" y="0"/>
          <a:ext cx="0" cy="0"/>
          <a:chOff x="0" y="0"/>
          <a:chExt cx="0" cy="0"/>
        </a:xfrm>
      </p:grpSpPr>
      <p:sp>
        <p:nvSpPr>
          <p:cNvPr id="40" name="Google Shape;40;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stazione sezione" type="secHead">
  <p:cSld name="SECTION_HEADER">
    <p:spTree>
      <p:nvGrpSpPr>
        <p:cNvPr id="45" name="Shape 45"/>
        <p:cNvGrpSpPr/>
        <p:nvPr/>
      </p:nvGrpSpPr>
      <p:grpSpPr>
        <a:xfrm>
          <a:off x="0" y="0"/>
          <a:ext cx="0" cy="0"/>
          <a:chOff x="0" y="0"/>
          <a:chExt cx="0" cy="0"/>
        </a:xfrm>
      </p:grpSpPr>
      <p:sp>
        <p:nvSpPr>
          <p:cNvPr id="46" name="Google Shape;46;p3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8" name="Google Shape;4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e contenuti" type="twoObj">
  <p:cSld name="TWO_OBJECTS">
    <p:spTree>
      <p:nvGrpSpPr>
        <p:cNvPr id="51" name="Shape 51"/>
        <p:cNvGrpSpPr/>
        <p:nvPr/>
      </p:nvGrpSpPr>
      <p:grpSpPr>
        <a:xfrm>
          <a:off x="0" y="0"/>
          <a:ext cx="0" cy="0"/>
          <a:chOff x="0" y="0"/>
          <a:chExt cx="0" cy="0"/>
        </a:xfrm>
      </p:grpSpPr>
      <p:sp>
        <p:nvSpPr>
          <p:cNvPr id="52" name="Google Shape;52;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3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fronto" type="twoTxTwoObj">
  <p:cSld name="TWO_OBJECTS_WITH_TEXT">
    <p:spTree>
      <p:nvGrpSpPr>
        <p:cNvPr id="58" name="Shape 58"/>
        <p:cNvGrpSpPr/>
        <p:nvPr/>
      </p:nvGrpSpPr>
      <p:grpSpPr>
        <a:xfrm>
          <a:off x="0" y="0"/>
          <a:ext cx="0" cy="0"/>
          <a:chOff x="0" y="0"/>
          <a:chExt cx="0" cy="0"/>
        </a:xfrm>
      </p:grpSpPr>
      <p:sp>
        <p:nvSpPr>
          <p:cNvPr id="59" name="Google Shape;59;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titolo" type="titleOnly">
  <p:cSld name="TITLE_ONLY">
    <p:spTree>
      <p:nvGrpSpPr>
        <p:cNvPr id="67" name="Shape 67"/>
        <p:cNvGrpSpPr/>
        <p:nvPr/>
      </p:nvGrpSpPr>
      <p:grpSpPr>
        <a:xfrm>
          <a:off x="0" y="0"/>
          <a:ext cx="0" cy="0"/>
          <a:chOff x="0" y="0"/>
          <a:chExt cx="0" cy="0"/>
        </a:xfrm>
      </p:grpSpPr>
      <p:sp>
        <p:nvSpPr>
          <p:cNvPr id="68" name="Google Shape;6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uota" type="blank">
  <p:cSld name="BLANK">
    <p:spTree>
      <p:nvGrpSpPr>
        <p:cNvPr id="72" name="Shape 72"/>
        <p:cNvGrpSpPr/>
        <p:nvPr/>
      </p:nvGrpSpPr>
      <p:grpSpPr>
        <a:xfrm>
          <a:off x="0" y="0"/>
          <a:ext cx="0" cy="0"/>
          <a:chOff x="0" y="0"/>
          <a:chExt cx="0" cy="0"/>
        </a:xfrm>
      </p:grpSpPr>
      <p:sp>
        <p:nvSpPr>
          <p:cNvPr id="73" name="Google Shape;73;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to con didascalia" type="objTx">
  <p:cSld name="OBJECT_WITH_CAPTION_TEXT">
    <p:spTree>
      <p:nvGrpSpPr>
        <p:cNvPr id="76" name="Shape 76"/>
        <p:cNvGrpSpPr/>
        <p:nvPr/>
      </p:nvGrpSpPr>
      <p:grpSpPr>
        <a:xfrm>
          <a:off x="0" y="0"/>
          <a:ext cx="0" cy="0"/>
          <a:chOff x="0" y="0"/>
          <a:chExt cx="0" cy="0"/>
        </a:xfrm>
      </p:grpSpPr>
      <p:sp>
        <p:nvSpPr>
          <p:cNvPr id="77" name="Google Shape;77;p3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con didascalia" type="picTx">
  <p:cSld name="PICTURE_WITH_CAPTION_TEXT">
    <p:spTree>
      <p:nvGrpSpPr>
        <p:cNvPr id="83" name="Shape 83"/>
        <p:cNvGrpSpPr/>
        <p:nvPr/>
      </p:nvGrpSpPr>
      <p:grpSpPr>
        <a:xfrm>
          <a:off x="0" y="0"/>
          <a:ext cx="0" cy="0"/>
          <a:chOff x="0" y="0"/>
          <a:chExt cx="0" cy="0"/>
        </a:xfrm>
      </p:grpSpPr>
      <p:sp>
        <p:nvSpPr>
          <p:cNvPr id="84" name="Google Shape;84;p3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86" name="Google Shape;86;p3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94000">
              <a:schemeClr val="lt1"/>
            </a:gs>
            <a:gs pos="100000">
              <a:schemeClr val="lt1"/>
            </a:gs>
          </a:gsLst>
          <a:lin ang="5400000" scaled="0"/>
        </a:gradFill>
      </p:bgPr>
    </p:bg>
    <p:spTree>
      <p:nvGrpSpPr>
        <p:cNvPr id="5" name="Shape 5"/>
        <p:cNvGrpSpPr/>
        <p:nvPr/>
      </p:nvGrpSpPr>
      <p:grpSpPr>
        <a:xfrm>
          <a:off x="0" y="0"/>
          <a:ext cx="0" cy="0"/>
          <a:chOff x="0" y="0"/>
          <a:chExt cx="0" cy="0"/>
        </a:xfrm>
      </p:grpSpPr>
      <p:grpSp>
        <p:nvGrpSpPr>
          <p:cNvPr id="6" name="Google Shape;6;p30"/>
          <p:cNvGrpSpPr/>
          <p:nvPr/>
        </p:nvGrpSpPr>
        <p:grpSpPr>
          <a:xfrm>
            <a:off x="0" y="-8467"/>
            <a:ext cx="12192000" cy="6866467"/>
            <a:chOff x="0" y="-8467"/>
            <a:chExt cx="12192000" cy="6866467"/>
          </a:xfrm>
        </p:grpSpPr>
        <p:cxnSp>
          <p:nvCxnSpPr>
            <p:cNvPr id="7" name="Google Shape;7;p30"/>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8" name="Google Shape;8;p30"/>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9" name="Google Shape;9;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13" name="Google Shape;13;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14" name="Google Shape;14;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3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26.jpg"/><Relationship Id="rId5" Type="http://schemas.openxmlformats.org/officeDocument/2006/relationships/image" Target="../media/image14.jpg"/><Relationship Id="rId6"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22.jpg"/><Relationship Id="rId6" Type="http://schemas.openxmlformats.org/officeDocument/2006/relationships/image" Target="../media/image18.jpg"/><Relationship Id="rId7" Type="http://schemas.openxmlformats.org/officeDocument/2006/relationships/image" Target="../media/image25.jpg"/><Relationship Id="rId8"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
          <p:cNvPicPr preferRelativeResize="0"/>
          <p:nvPr/>
        </p:nvPicPr>
        <p:blipFill rotWithShape="1">
          <a:blip r:embed="rId3">
            <a:alphaModFix/>
          </a:blip>
          <a:srcRect b="0" l="0" r="0" t="0"/>
          <a:stretch/>
        </p:blipFill>
        <p:spPr>
          <a:xfrm>
            <a:off x="6220847" y="449882"/>
            <a:ext cx="3114675" cy="933450"/>
          </a:xfrm>
          <a:prstGeom prst="rect">
            <a:avLst/>
          </a:prstGeom>
          <a:noFill/>
          <a:ln>
            <a:noFill/>
          </a:ln>
        </p:spPr>
      </p:pic>
      <p:pic>
        <p:nvPicPr>
          <p:cNvPr id="144" name="Google Shape;144;p1"/>
          <p:cNvPicPr preferRelativeResize="0"/>
          <p:nvPr/>
        </p:nvPicPr>
        <p:blipFill rotWithShape="1">
          <a:blip r:embed="rId4">
            <a:alphaModFix/>
          </a:blip>
          <a:srcRect b="0" l="0" r="0" t="0"/>
          <a:stretch/>
        </p:blipFill>
        <p:spPr>
          <a:xfrm>
            <a:off x="861775" y="261799"/>
            <a:ext cx="3950797" cy="1309616"/>
          </a:xfrm>
          <a:prstGeom prst="rect">
            <a:avLst/>
          </a:prstGeom>
          <a:noFill/>
          <a:ln>
            <a:noFill/>
          </a:ln>
        </p:spPr>
      </p:pic>
      <p:sp>
        <p:nvSpPr>
          <p:cNvPr id="145" name="Google Shape;145;p1"/>
          <p:cNvSpPr/>
          <p:nvPr/>
        </p:nvSpPr>
        <p:spPr>
          <a:xfrm>
            <a:off x="1400490" y="2764939"/>
            <a:ext cx="8185895"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t-IT" sz="6600" u="none" cap="none" strike="noStrike">
                <a:solidFill>
                  <a:srgbClr val="266F8B"/>
                </a:solidFill>
                <a:latin typeface="Trebuchet MS"/>
                <a:ea typeface="Trebuchet MS"/>
                <a:cs typeface="Trebuchet MS"/>
                <a:sym typeface="Trebuchet MS"/>
              </a:rPr>
              <a:t>CLICK CONTROL 360</a:t>
            </a:r>
            <a:endParaRPr/>
          </a:p>
        </p:txBody>
      </p:sp>
      <p:sp>
        <p:nvSpPr>
          <p:cNvPr id="146" name="Google Shape;146;p1"/>
          <p:cNvSpPr/>
          <p:nvPr/>
        </p:nvSpPr>
        <p:spPr>
          <a:xfrm>
            <a:off x="2586445" y="3958463"/>
            <a:ext cx="63914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t-IT" sz="3600" u="none" cap="none" strike="noStrike">
                <a:solidFill>
                  <a:srgbClr val="FFFFFF"/>
                </a:solidFill>
                <a:latin typeface="Trebuchet MS"/>
                <a:ea typeface="Trebuchet MS"/>
                <a:cs typeface="Trebuchet MS"/>
                <a:sym typeface="Trebuchet MS"/>
              </a:rPr>
              <a:t>CLICK CLOCK &amp; CLICK CHECK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grpSp>
        <p:nvGrpSpPr>
          <p:cNvPr id="271" name="Google Shape;271;p10"/>
          <p:cNvGrpSpPr/>
          <p:nvPr/>
        </p:nvGrpSpPr>
        <p:grpSpPr>
          <a:xfrm>
            <a:off x="0" y="-8467"/>
            <a:ext cx="12192000" cy="6866467"/>
            <a:chOff x="0" y="-8467"/>
            <a:chExt cx="12192000" cy="6866467"/>
          </a:xfrm>
        </p:grpSpPr>
        <p:cxnSp>
          <p:nvCxnSpPr>
            <p:cNvPr id="272" name="Google Shape;272;p10"/>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10"/>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74" name="Google Shape;274;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5" name="Google Shape;275;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6" name="Google Shape;276;p1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278" name="Google Shape;278;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279" name="Google Shape;279;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80" name="Google Shape;280;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0"/>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Pianificazione </a:t>
            </a:r>
            <a:r>
              <a:rPr b="1" lang="it-IT" sz="4320">
                <a:solidFill>
                  <a:srgbClr val="1C6294"/>
                </a:solidFill>
              </a:rPr>
              <a:t>ATTIVITA’</a:t>
            </a:r>
            <a:endParaRPr sz="4320">
              <a:solidFill>
                <a:srgbClr val="1C6294"/>
              </a:solidFill>
            </a:endParaRPr>
          </a:p>
        </p:txBody>
      </p:sp>
      <p:sp>
        <p:nvSpPr>
          <p:cNvPr id="283" name="Google Shape;283;p10"/>
          <p:cNvSpPr txBox="1"/>
          <p:nvPr>
            <p:ph idx="1" type="body"/>
          </p:nvPr>
        </p:nvSpPr>
        <p:spPr>
          <a:xfrm>
            <a:off x="271509" y="4759087"/>
            <a:ext cx="5321217" cy="11620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it-IT">
                <a:solidFill>
                  <a:srgbClr val="1C6294"/>
                </a:solidFill>
              </a:rPr>
              <a:t>E’ possibile effettuare una PIANIFICAZIONE della attività per ciascun COLLABORATORE con la possibilità di segnalare a ciascuna persona COSA deve fare direttamente da APP su smartphone.</a:t>
            </a:r>
            <a:endParaRPr/>
          </a:p>
        </p:txBody>
      </p:sp>
      <p:pic>
        <p:nvPicPr>
          <p:cNvPr id="284" name="Google Shape;284;p10"/>
          <p:cNvPicPr preferRelativeResize="0"/>
          <p:nvPr/>
        </p:nvPicPr>
        <p:blipFill rotWithShape="1">
          <a:blip r:embed="rId3">
            <a:alphaModFix/>
          </a:blip>
          <a:srcRect b="0" l="0" r="0" t="0"/>
          <a:stretch/>
        </p:blipFill>
        <p:spPr>
          <a:xfrm>
            <a:off x="6005131" y="2553212"/>
            <a:ext cx="6103547" cy="2853934"/>
          </a:xfrm>
          <a:prstGeom prst="rect">
            <a:avLst/>
          </a:prstGeom>
          <a:noFill/>
          <a:ln>
            <a:noFill/>
          </a:ln>
        </p:spPr>
      </p:pic>
      <p:pic>
        <p:nvPicPr>
          <p:cNvPr id="285" name="Google Shape;285;p10"/>
          <p:cNvPicPr preferRelativeResize="0"/>
          <p:nvPr/>
        </p:nvPicPr>
        <p:blipFill rotWithShape="1">
          <a:blip r:embed="rId4">
            <a:alphaModFix/>
          </a:blip>
          <a:srcRect b="0" l="0" r="0" t="0"/>
          <a:stretch/>
        </p:blipFill>
        <p:spPr>
          <a:xfrm>
            <a:off x="617865" y="936871"/>
            <a:ext cx="7193441" cy="3333912"/>
          </a:xfrm>
          <a:prstGeom prst="rect">
            <a:avLst/>
          </a:prstGeom>
          <a:noFill/>
          <a:ln>
            <a:noFill/>
          </a:ln>
        </p:spPr>
      </p:pic>
      <p:sp>
        <p:nvSpPr>
          <p:cNvPr id="286" name="Google Shape;286;p10"/>
          <p:cNvSpPr txBox="1"/>
          <p:nvPr/>
        </p:nvSpPr>
        <p:spPr>
          <a:xfrm rot="-5400000">
            <a:off x="-1398090" y="1433163"/>
            <a:ext cx="32641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 DA PC-UFFICIO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grpSp>
        <p:nvGrpSpPr>
          <p:cNvPr id="291" name="Google Shape;291;p11"/>
          <p:cNvGrpSpPr/>
          <p:nvPr/>
        </p:nvGrpSpPr>
        <p:grpSpPr>
          <a:xfrm>
            <a:off x="0" y="-8467"/>
            <a:ext cx="12192000" cy="6866467"/>
            <a:chOff x="0" y="-8467"/>
            <a:chExt cx="12192000" cy="6866467"/>
          </a:xfrm>
        </p:grpSpPr>
        <p:cxnSp>
          <p:nvCxnSpPr>
            <p:cNvPr id="292" name="Google Shape;292;p11"/>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93" name="Google Shape;293;p11"/>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94" name="Google Shape;294;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95" name="Google Shape;295;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6" name="Google Shape;296;p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298" name="Google Shape;298;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299" name="Google Shape;299;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00" name="Google Shape;300;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1"/>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Gestione ORE LAVORATE</a:t>
            </a:r>
            <a:endParaRPr sz="4320">
              <a:solidFill>
                <a:srgbClr val="1C6294"/>
              </a:solidFill>
            </a:endParaRPr>
          </a:p>
        </p:txBody>
      </p:sp>
      <p:sp>
        <p:nvSpPr>
          <p:cNvPr id="303" name="Google Shape;303;p11"/>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304" name="Google Shape;304;p11"/>
          <p:cNvSpPr txBox="1"/>
          <p:nvPr>
            <p:ph idx="1" type="body"/>
          </p:nvPr>
        </p:nvSpPr>
        <p:spPr>
          <a:xfrm>
            <a:off x="271509" y="4759087"/>
            <a:ext cx="11648982" cy="202594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Per ciascun CANTIERE è possibile registrare le ore lavorate dal titolare piuttosto che dai propri collaboratori.</a:t>
            </a:r>
            <a:endParaRPr/>
          </a:p>
          <a:p>
            <a:pPr indent="0" lvl="0" marL="0" rtl="0" algn="l">
              <a:spcBef>
                <a:spcPts val="1000"/>
              </a:spcBef>
              <a:spcAft>
                <a:spcPts val="0"/>
              </a:spcAft>
              <a:buSzPts val="1440"/>
              <a:buNone/>
            </a:pPr>
            <a:r>
              <a:rPr lang="it-IT">
                <a:solidFill>
                  <a:srgbClr val="1C6294"/>
                </a:solidFill>
              </a:rPr>
              <a:t>La rendicontazione delle ore è possibile farla anche da specifica APP, da attivare separatamente, ed eventualmente attivata a ciascun COLLABORATORE per consentirgli la registrazione delle autonomia registra le ore lavorate.</a:t>
            </a:r>
            <a:endParaRPr/>
          </a:p>
          <a:p>
            <a:pPr indent="0" lvl="0" marL="0" rtl="0" algn="l">
              <a:spcBef>
                <a:spcPts val="1000"/>
              </a:spcBef>
              <a:spcAft>
                <a:spcPts val="0"/>
              </a:spcAft>
              <a:buSzPts val="1440"/>
              <a:buNone/>
            </a:pPr>
            <a:r>
              <a:rPr lang="it-IT">
                <a:solidFill>
                  <a:srgbClr val="1C6294"/>
                </a:solidFill>
              </a:rPr>
              <a:t>I dati inseriti dai COLLABORATORI saranno visibili dal GESTIONALE e modificabili dalla segreteria.</a:t>
            </a:r>
            <a:endParaRPr/>
          </a:p>
        </p:txBody>
      </p:sp>
      <p:pic>
        <p:nvPicPr>
          <p:cNvPr id="305" name="Google Shape;305;p11"/>
          <p:cNvPicPr preferRelativeResize="0"/>
          <p:nvPr/>
        </p:nvPicPr>
        <p:blipFill rotWithShape="1">
          <a:blip r:embed="rId3">
            <a:alphaModFix/>
          </a:blip>
          <a:srcRect b="0" l="0" r="0" t="0"/>
          <a:stretch/>
        </p:blipFill>
        <p:spPr>
          <a:xfrm>
            <a:off x="608229" y="972706"/>
            <a:ext cx="9686925" cy="330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grpSp>
        <p:nvGrpSpPr>
          <p:cNvPr id="310" name="Google Shape;310;p12"/>
          <p:cNvGrpSpPr/>
          <p:nvPr/>
        </p:nvGrpSpPr>
        <p:grpSpPr>
          <a:xfrm>
            <a:off x="0" y="-8467"/>
            <a:ext cx="12192000" cy="6866467"/>
            <a:chOff x="0" y="-8467"/>
            <a:chExt cx="12192000" cy="6866467"/>
          </a:xfrm>
        </p:grpSpPr>
        <p:cxnSp>
          <p:nvCxnSpPr>
            <p:cNvPr id="311" name="Google Shape;311;p12"/>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12" name="Google Shape;312;p12"/>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13" name="Google Shape;313;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4" name="Google Shape;314;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5" name="Google Shape;315;p1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17" name="Google Shape;317;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18" name="Google Shape;318;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19" name="Google Shape;319;p1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12"/>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Gestione COSTI/RICAVI</a:t>
            </a:r>
            <a:endParaRPr sz="4320">
              <a:solidFill>
                <a:srgbClr val="1C6294"/>
              </a:solidFill>
            </a:endParaRPr>
          </a:p>
        </p:txBody>
      </p:sp>
      <p:sp>
        <p:nvSpPr>
          <p:cNvPr id="322" name="Google Shape;322;p12"/>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 APP</a:t>
            </a:r>
            <a:endParaRPr/>
          </a:p>
        </p:txBody>
      </p:sp>
      <p:sp>
        <p:nvSpPr>
          <p:cNvPr id="323" name="Google Shape;323;p12"/>
          <p:cNvSpPr txBox="1"/>
          <p:nvPr>
            <p:ph idx="1" type="body"/>
          </p:nvPr>
        </p:nvSpPr>
        <p:spPr>
          <a:xfrm>
            <a:off x="271509" y="4759087"/>
            <a:ext cx="11648982" cy="202594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332"/>
              <a:buNone/>
            </a:pPr>
            <a:r>
              <a:rPr lang="it-IT" sz="1665">
                <a:solidFill>
                  <a:srgbClr val="1C6294"/>
                </a:solidFill>
              </a:rPr>
              <a:t>Per ciascun CANTIERE è possibile registrare i COSTI sostenuti con i seguenti dati:</a:t>
            </a:r>
            <a:endParaRPr/>
          </a:p>
          <a:p>
            <a:pPr indent="-342900" lvl="0" marL="342900" rtl="0" algn="l">
              <a:lnSpc>
                <a:spcPct val="80000"/>
              </a:lnSpc>
              <a:spcBef>
                <a:spcPts val="1000"/>
              </a:spcBef>
              <a:spcAft>
                <a:spcPts val="0"/>
              </a:spcAft>
              <a:buSzPts val="1332"/>
              <a:buChar char="►"/>
            </a:pPr>
            <a:r>
              <a:rPr lang="it-IT" sz="1665">
                <a:solidFill>
                  <a:srgbClr val="1C6294"/>
                </a:solidFill>
              </a:rPr>
              <a:t>Data</a:t>
            </a:r>
            <a:endParaRPr/>
          </a:p>
          <a:p>
            <a:pPr indent="-342900" lvl="0" marL="342900" rtl="0" algn="l">
              <a:lnSpc>
                <a:spcPct val="80000"/>
              </a:lnSpc>
              <a:spcBef>
                <a:spcPts val="1000"/>
              </a:spcBef>
              <a:spcAft>
                <a:spcPts val="0"/>
              </a:spcAft>
              <a:buSzPts val="1332"/>
              <a:buChar char="►"/>
            </a:pPr>
            <a:r>
              <a:rPr lang="it-IT" sz="1665">
                <a:solidFill>
                  <a:srgbClr val="1C6294"/>
                </a:solidFill>
              </a:rPr>
              <a:t>Descrizione </a:t>
            </a:r>
            <a:endParaRPr/>
          </a:p>
          <a:p>
            <a:pPr indent="-342900" lvl="0" marL="342900" rtl="0" algn="l">
              <a:lnSpc>
                <a:spcPct val="80000"/>
              </a:lnSpc>
              <a:spcBef>
                <a:spcPts val="1000"/>
              </a:spcBef>
              <a:spcAft>
                <a:spcPts val="0"/>
              </a:spcAft>
              <a:buSzPts val="1332"/>
              <a:buChar char="►"/>
            </a:pPr>
            <a:r>
              <a:rPr lang="it-IT" sz="1665">
                <a:solidFill>
                  <a:srgbClr val="1C6294"/>
                </a:solidFill>
              </a:rPr>
              <a:t>Valore</a:t>
            </a:r>
            <a:endParaRPr/>
          </a:p>
          <a:p>
            <a:pPr indent="-342900" lvl="0" marL="342900" rtl="0" algn="l">
              <a:lnSpc>
                <a:spcPct val="80000"/>
              </a:lnSpc>
              <a:spcBef>
                <a:spcPts val="1000"/>
              </a:spcBef>
              <a:spcAft>
                <a:spcPts val="0"/>
              </a:spcAft>
              <a:buSzPts val="1332"/>
              <a:buChar char="►"/>
            </a:pPr>
            <a:r>
              <a:rPr lang="it-IT" sz="1665">
                <a:solidFill>
                  <a:srgbClr val="1C6294"/>
                </a:solidFill>
              </a:rPr>
              <a:t>Ecc.</a:t>
            </a:r>
            <a:endParaRPr/>
          </a:p>
          <a:p>
            <a:pPr indent="0" lvl="0" marL="0" rtl="0" algn="l">
              <a:lnSpc>
                <a:spcPct val="80000"/>
              </a:lnSpc>
              <a:spcBef>
                <a:spcPts val="1000"/>
              </a:spcBef>
              <a:spcAft>
                <a:spcPts val="0"/>
              </a:spcAft>
              <a:buSzPts val="1332"/>
              <a:buNone/>
            </a:pPr>
            <a:r>
              <a:rPr lang="it-IT" sz="1665">
                <a:solidFill>
                  <a:srgbClr val="1C6294"/>
                </a:solidFill>
              </a:rPr>
              <a:t>Un’altra scheda analoga consente la registrazione dei RICAVI.</a:t>
            </a:r>
            <a:endParaRPr/>
          </a:p>
        </p:txBody>
      </p:sp>
      <p:pic>
        <p:nvPicPr>
          <p:cNvPr id="324" name="Google Shape;324;p12"/>
          <p:cNvPicPr preferRelativeResize="0"/>
          <p:nvPr/>
        </p:nvPicPr>
        <p:blipFill rotWithShape="1">
          <a:blip r:embed="rId3">
            <a:alphaModFix/>
          </a:blip>
          <a:srcRect b="0" l="0" r="0" t="0"/>
          <a:stretch/>
        </p:blipFill>
        <p:spPr>
          <a:xfrm>
            <a:off x="617865" y="815813"/>
            <a:ext cx="9275031" cy="38517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grpSp>
        <p:nvGrpSpPr>
          <p:cNvPr id="329" name="Google Shape;329;p13"/>
          <p:cNvGrpSpPr/>
          <p:nvPr/>
        </p:nvGrpSpPr>
        <p:grpSpPr>
          <a:xfrm>
            <a:off x="0" y="-8467"/>
            <a:ext cx="12192000" cy="6866467"/>
            <a:chOff x="0" y="-8467"/>
            <a:chExt cx="12192000" cy="6866467"/>
          </a:xfrm>
        </p:grpSpPr>
        <p:cxnSp>
          <p:nvCxnSpPr>
            <p:cNvPr id="330" name="Google Shape;330;p13"/>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31" name="Google Shape;331;p13"/>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32" name="Google Shape;332;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3" name="Google Shape;333;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4" name="Google Shape;334;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36" name="Google Shape;336;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37" name="Google Shape;337;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38" name="Google Shape;338;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3"/>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Gestione MATERIALI</a:t>
            </a:r>
            <a:endParaRPr sz="4320">
              <a:solidFill>
                <a:srgbClr val="1C6294"/>
              </a:solidFill>
            </a:endParaRPr>
          </a:p>
        </p:txBody>
      </p:sp>
      <p:sp>
        <p:nvSpPr>
          <p:cNvPr id="341" name="Google Shape;341;p13"/>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342" name="Google Shape;342;p13"/>
          <p:cNvSpPr txBox="1"/>
          <p:nvPr>
            <p:ph idx="1" type="body"/>
          </p:nvPr>
        </p:nvSpPr>
        <p:spPr>
          <a:xfrm>
            <a:off x="271509" y="4446422"/>
            <a:ext cx="11648982" cy="202594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Da questa scheda sarà possibile inserire MANUALMENTE i materiali utilizzati sul CANTIERE, ma sarà anche possibile fare l’upload di un file PDF (frutto di una scansione di un DDT appartenente ad uno dei modelli condivisi) per la scrittura AUTOMATICA di tutti i materiali presenti nel documento.</a:t>
            </a:r>
            <a:endParaRPr/>
          </a:p>
          <a:p>
            <a:pPr indent="0" lvl="0" marL="0" rtl="0" algn="l">
              <a:spcBef>
                <a:spcPts val="1000"/>
              </a:spcBef>
              <a:spcAft>
                <a:spcPts val="0"/>
              </a:spcAft>
              <a:buSzPts val="1440"/>
              <a:buNone/>
            </a:pPr>
            <a:r>
              <a:rPr lang="it-IT">
                <a:solidFill>
                  <a:srgbClr val="1C6294"/>
                </a:solidFill>
              </a:rPr>
              <a:t>Si avrà la possibilità di modificare i DATI inseriti automaticamente a seguito della SCANSIONE.</a:t>
            </a:r>
            <a:endParaRPr/>
          </a:p>
        </p:txBody>
      </p:sp>
      <p:pic>
        <p:nvPicPr>
          <p:cNvPr id="343" name="Google Shape;343;p13"/>
          <p:cNvPicPr preferRelativeResize="0"/>
          <p:nvPr/>
        </p:nvPicPr>
        <p:blipFill rotWithShape="1">
          <a:blip r:embed="rId3">
            <a:alphaModFix/>
          </a:blip>
          <a:srcRect b="0" l="0" r="0" t="0"/>
          <a:stretch/>
        </p:blipFill>
        <p:spPr>
          <a:xfrm>
            <a:off x="879109" y="1120230"/>
            <a:ext cx="8989342" cy="30671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grpSp>
        <p:nvGrpSpPr>
          <p:cNvPr id="348" name="Google Shape;348;p14"/>
          <p:cNvGrpSpPr/>
          <p:nvPr/>
        </p:nvGrpSpPr>
        <p:grpSpPr>
          <a:xfrm>
            <a:off x="0" y="-8467"/>
            <a:ext cx="12192000" cy="6866467"/>
            <a:chOff x="0" y="-8467"/>
            <a:chExt cx="12192000" cy="6866467"/>
          </a:xfrm>
        </p:grpSpPr>
        <p:cxnSp>
          <p:nvCxnSpPr>
            <p:cNvPr id="349" name="Google Shape;349;p14"/>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50" name="Google Shape;350;p14"/>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51" name="Google Shape;351;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52" name="Google Shape;352;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53" name="Google Shape;353;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55" name="Google Shape;355;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56" name="Google Shape;356;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57" name="Google Shape;357;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14"/>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Gestione ATTREZZATURE</a:t>
            </a:r>
            <a:endParaRPr sz="4320">
              <a:solidFill>
                <a:srgbClr val="1C6294"/>
              </a:solidFill>
            </a:endParaRPr>
          </a:p>
        </p:txBody>
      </p:sp>
      <p:sp>
        <p:nvSpPr>
          <p:cNvPr id="360" name="Google Shape;360;p14"/>
          <p:cNvSpPr txBox="1"/>
          <p:nvPr/>
        </p:nvSpPr>
        <p:spPr>
          <a:xfrm rot="-5400000">
            <a:off x="-345965" y="381038"/>
            <a:ext cx="11599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361" name="Google Shape;361;p14"/>
          <p:cNvSpPr txBox="1"/>
          <p:nvPr>
            <p:ph idx="1" type="body"/>
          </p:nvPr>
        </p:nvSpPr>
        <p:spPr>
          <a:xfrm>
            <a:off x="879330" y="1563919"/>
            <a:ext cx="9183818" cy="36354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E’ POSSIBILE PREVEDERE UNA GESTIONE CENTRALE DELLE PROPRIE ATTREZZATURE CON LE SEGUENTI CARATTERISTICHE:</a:t>
            </a:r>
            <a:endParaRPr/>
          </a:p>
          <a:p>
            <a:pPr indent="0" lvl="0" marL="0" rtl="0" algn="l">
              <a:spcBef>
                <a:spcPts val="1000"/>
              </a:spcBef>
              <a:spcAft>
                <a:spcPts val="0"/>
              </a:spcAft>
              <a:buSzPts val="1440"/>
              <a:buNone/>
            </a:pPr>
            <a:r>
              <a:t/>
            </a:r>
            <a:endParaRPr>
              <a:solidFill>
                <a:srgbClr val="1C6294"/>
              </a:solidFill>
            </a:endParaRPr>
          </a:p>
          <a:p>
            <a:pPr indent="-342900" lvl="0" marL="342900" rtl="0" algn="l">
              <a:spcBef>
                <a:spcPts val="1000"/>
              </a:spcBef>
              <a:spcAft>
                <a:spcPts val="0"/>
              </a:spcAft>
              <a:buSzPts val="1440"/>
              <a:buChar char="►"/>
            </a:pPr>
            <a:r>
              <a:rPr lang="it-IT">
                <a:solidFill>
                  <a:srgbClr val="1C6294"/>
                </a:solidFill>
              </a:rPr>
              <a:t>TRACCIARE DOVE SI TROVA L’ATTREZZATURA</a:t>
            </a:r>
            <a:endParaRPr/>
          </a:p>
          <a:p>
            <a:pPr indent="-342900" lvl="0" marL="342900" rtl="0" algn="l">
              <a:spcBef>
                <a:spcPts val="1000"/>
              </a:spcBef>
              <a:spcAft>
                <a:spcPts val="0"/>
              </a:spcAft>
              <a:buSzPts val="1440"/>
              <a:buChar char="►"/>
            </a:pPr>
            <a:r>
              <a:rPr lang="it-IT">
                <a:solidFill>
                  <a:srgbClr val="1C6294"/>
                </a:solidFill>
              </a:rPr>
              <a:t>TRACCIARE INTERVENTI DI VERIFICA/MANUTENZIONE FATTI (Data/Chi/Documento)</a:t>
            </a:r>
            <a:endParaRPr/>
          </a:p>
          <a:p>
            <a:pPr indent="-342900" lvl="0" marL="342900" rtl="0" algn="l">
              <a:spcBef>
                <a:spcPts val="1000"/>
              </a:spcBef>
              <a:spcAft>
                <a:spcPts val="0"/>
              </a:spcAft>
              <a:buSzPts val="1440"/>
              <a:buChar char="►"/>
            </a:pPr>
            <a:r>
              <a:rPr lang="it-IT">
                <a:solidFill>
                  <a:srgbClr val="1C6294"/>
                </a:solidFill>
              </a:rPr>
              <a:t>REGISTRARE INTERVENTI FUTURI DA EFFETTUARE </a:t>
            </a:r>
            <a:endParaRPr/>
          </a:p>
          <a:p>
            <a:pPr indent="-342900" lvl="0" marL="342900" rtl="0" algn="l">
              <a:spcBef>
                <a:spcPts val="1000"/>
              </a:spcBef>
              <a:spcAft>
                <a:spcPts val="0"/>
              </a:spcAft>
              <a:buSzPts val="1440"/>
              <a:buChar char="►"/>
            </a:pPr>
            <a:r>
              <a:rPr lang="it-IT">
                <a:solidFill>
                  <a:srgbClr val="1C6294"/>
                </a:solidFill>
              </a:rPr>
              <a:t>AVERE UNA NOTIFICA CHE SEGNALI SCADENZE DA ESPLETARE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grpSp>
        <p:nvGrpSpPr>
          <p:cNvPr id="366" name="Google Shape;366;p15"/>
          <p:cNvGrpSpPr/>
          <p:nvPr/>
        </p:nvGrpSpPr>
        <p:grpSpPr>
          <a:xfrm>
            <a:off x="0" y="-8467"/>
            <a:ext cx="12192000" cy="6866467"/>
            <a:chOff x="0" y="-8467"/>
            <a:chExt cx="12192000" cy="6866467"/>
          </a:xfrm>
        </p:grpSpPr>
        <p:cxnSp>
          <p:nvCxnSpPr>
            <p:cNvPr id="367" name="Google Shape;367;p15"/>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68" name="Google Shape;368;p15"/>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69" name="Google Shape;369;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70" name="Google Shape;370;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1" name="Google Shape;371;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73" name="Google Shape;373;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74" name="Google Shape;374;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75" name="Google Shape;375;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15"/>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rPr>
              <a:t>DESCRIZIONE APP</a:t>
            </a:r>
            <a:endParaRPr sz="4320">
              <a:solidFill>
                <a:srgbClr val="1C6294"/>
              </a:solidFill>
            </a:endParaRPr>
          </a:p>
        </p:txBody>
      </p:sp>
      <p:sp>
        <p:nvSpPr>
          <p:cNvPr id="378" name="Google Shape;378;p15"/>
          <p:cNvSpPr txBox="1"/>
          <p:nvPr/>
        </p:nvSpPr>
        <p:spPr>
          <a:xfrm rot="-5400000">
            <a:off x="-1010002" y="1013176"/>
            <a:ext cx="24880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SMARTPHONE</a:t>
            </a:r>
            <a:endParaRPr/>
          </a:p>
        </p:txBody>
      </p:sp>
      <p:sp>
        <p:nvSpPr>
          <p:cNvPr id="379" name="Google Shape;379;p15"/>
          <p:cNvSpPr txBox="1"/>
          <p:nvPr>
            <p:ph idx="1" type="body"/>
          </p:nvPr>
        </p:nvSpPr>
        <p:spPr>
          <a:xfrm>
            <a:off x="3844226" y="1063655"/>
            <a:ext cx="7872853" cy="36354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CIASCUN COLLABORATORE PUO’ REGISTRARE DIRETTAMENTE DALL’APP LE ATTIVITA’ EFFETTUATE CON IL NUMERO DI ORE LAVORATE GIORNO PER GIORNO.</a:t>
            </a:r>
            <a:endParaRPr/>
          </a:p>
          <a:p>
            <a:pPr indent="0" lvl="0" marL="0" rtl="0" algn="l">
              <a:spcBef>
                <a:spcPts val="1000"/>
              </a:spcBef>
              <a:spcAft>
                <a:spcPts val="0"/>
              </a:spcAft>
              <a:buSzPts val="1440"/>
              <a:buNone/>
            </a:pPr>
            <a:r>
              <a:rPr lang="it-IT">
                <a:solidFill>
                  <a:srgbClr val="1C6294"/>
                </a:solidFill>
              </a:rPr>
              <a:t>IL TITOLARE PU’ VERIFICARE I DATI INSERITI DAI PROPRI COLLABORATORI, VERIFICARE EVENTUALMENTE IN OGNI MOMENTO COSA STA FACENDO CIASCUNO DI QUESTI E MODIFICARE I DATI INSERITI.</a:t>
            </a:r>
            <a:endParaRPr/>
          </a:p>
          <a:p>
            <a:pPr indent="0" lvl="0" marL="0" rtl="0" algn="l">
              <a:spcBef>
                <a:spcPts val="1000"/>
              </a:spcBef>
              <a:spcAft>
                <a:spcPts val="0"/>
              </a:spcAft>
              <a:buSzPts val="1440"/>
              <a:buNone/>
            </a:pPr>
            <a:r>
              <a:t/>
            </a:r>
            <a:endParaRPr>
              <a:solidFill>
                <a:srgbClr val="1C6294"/>
              </a:solidFill>
            </a:endParaRPr>
          </a:p>
          <a:p>
            <a:pPr indent="0" lvl="0" marL="0" rtl="0" algn="l">
              <a:spcBef>
                <a:spcPts val="1000"/>
              </a:spcBef>
              <a:spcAft>
                <a:spcPts val="0"/>
              </a:spcAft>
              <a:buSzPts val="1440"/>
              <a:buNone/>
            </a:pPr>
            <a:r>
              <a:rPr lang="it-IT">
                <a:solidFill>
                  <a:srgbClr val="1C6294"/>
                </a:solidFill>
              </a:rPr>
              <a:t>				DAL PC DELL’UFFICIO SARA’ POSSIBILE AVERE IN TEMPO 				REALE TUTTI I DATI INSERITI DAGLI SMARTPHONE.</a:t>
            </a:r>
            <a:endParaRPr/>
          </a:p>
          <a:p>
            <a:pPr indent="0" lvl="0" marL="0" rtl="0" algn="l">
              <a:spcBef>
                <a:spcPts val="1000"/>
              </a:spcBef>
              <a:spcAft>
                <a:spcPts val="0"/>
              </a:spcAft>
              <a:buSzPts val="1440"/>
              <a:buNone/>
            </a:pPr>
            <a:r>
              <a:t/>
            </a:r>
            <a:endParaRPr>
              <a:solidFill>
                <a:srgbClr val="1C6294"/>
              </a:solidFill>
            </a:endParaRPr>
          </a:p>
          <a:p>
            <a:pPr indent="0" lvl="0" marL="0" rtl="0" algn="l">
              <a:spcBef>
                <a:spcPts val="1000"/>
              </a:spcBef>
              <a:spcAft>
                <a:spcPts val="0"/>
              </a:spcAft>
              <a:buSzPts val="1440"/>
              <a:buNone/>
            </a:pPr>
            <a:r>
              <a:t/>
            </a:r>
            <a:endParaRPr>
              <a:solidFill>
                <a:srgbClr val="1C6294"/>
              </a:solidFill>
            </a:endParaRPr>
          </a:p>
          <a:p>
            <a:pPr indent="0" lvl="0" marL="0" rtl="0" algn="l">
              <a:spcBef>
                <a:spcPts val="1000"/>
              </a:spcBef>
              <a:spcAft>
                <a:spcPts val="0"/>
              </a:spcAft>
              <a:buSzPts val="1440"/>
              <a:buNone/>
            </a:pPr>
            <a:r>
              <a:t/>
            </a:r>
            <a:endParaRPr>
              <a:solidFill>
                <a:srgbClr val="1C6294"/>
              </a:solidFill>
            </a:endParaRPr>
          </a:p>
        </p:txBody>
      </p:sp>
      <p:pic>
        <p:nvPicPr>
          <p:cNvPr id="380" name="Google Shape;380;p15"/>
          <p:cNvPicPr preferRelativeResize="0"/>
          <p:nvPr/>
        </p:nvPicPr>
        <p:blipFill rotWithShape="1">
          <a:blip r:embed="rId3">
            <a:alphaModFix/>
          </a:blip>
          <a:srcRect b="0" l="0" r="0" t="0"/>
          <a:stretch/>
        </p:blipFill>
        <p:spPr>
          <a:xfrm>
            <a:off x="551458" y="1225785"/>
            <a:ext cx="2741309" cy="4996900"/>
          </a:xfrm>
          <a:prstGeom prst="rect">
            <a:avLst/>
          </a:prstGeom>
          <a:noFill/>
          <a:ln>
            <a:noFill/>
          </a:ln>
        </p:spPr>
      </p:pic>
      <p:pic>
        <p:nvPicPr>
          <p:cNvPr id="381" name="Google Shape;381;p15"/>
          <p:cNvPicPr preferRelativeResize="0"/>
          <p:nvPr/>
        </p:nvPicPr>
        <p:blipFill rotWithShape="1">
          <a:blip r:embed="rId4">
            <a:alphaModFix/>
          </a:blip>
          <a:srcRect b="0" l="0" r="0" t="0"/>
          <a:stretch/>
        </p:blipFill>
        <p:spPr>
          <a:xfrm>
            <a:off x="3445791" y="3359040"/>
            <a:ext cx="1938838" cy="33896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grpSp>
        <p:nvGrpSpPr>
          <p:cNvPr id="386" name="Google Shape;386;p16"/>
          <p:cNvGrpSpPr/>
          <p:nvPr/>
        </p:nvGrpSpPr>
        <p:grpSpPr>
          <a:xfrm>
            <a:off x="0" y="-8467"/>
            <a:ext cx="12192000" cy="6866467"/>
            <a:chOff x="0" y="-8467"/>
            <a:chExt cx="12192000" cy="6866467"/>
          </a:xfrm>
        </p:grpSpPr>
        <p:cxnSp>
          <p:nvCxnSpPr>
            <p:cNvPr id="387" name="Google Shape;387;p16"/>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88" name="Google Shape;388;p16"/>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89" name="Google Shape;389;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90" name="Google Shape;390;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1" name="Google Shape;391;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93" name="Google Shape;393;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94" name="Google Shape;394;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95" name="Google Shape;395;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6"/>
          <p:cNvSpPr txBox="1"/>
          <p:nvPr>
            <p:ph type="title"/>
          </p:nvPr>
        </p:nvSpPr>
        <p:spPr>
          <a:xfrm>
            <a:off x="879329" y="72966"/>
            <a:ext cx="9200335"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rPr>
              <a:t>ULTERIORI FUNZIONALITA’ DA APP</a:t>
            </a:r>
            <a:endParaRPr sz="4320">
              <a:solidFill>
                <a:srgbClr val="1C6294"/>
              </a:solidFill>
            </a:endParaRPr>
          </a:p>
        </p:txBody>
      </p:sp>
      <p:sp>
        <p:nvSpPr>
          <p:cNvPr id="398" name="Google Shape;398;p16"/>
          <p:cNvSpPr txBox="1"/>
          <p:nvPr/>
        </p:nvSpPr>
        <p:spPr>
          <a:xfrm rot="-5400000">
            <a:off x="-1010002" y="1013176"/>
            <a:ext cx="24880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SMARTPHONE</a:t>
            </a:r>
            <a:endParaRPr/>
          </a:p>
        </p:txBody>
      </p:sp>
      <p:sp>
        <p:nvSpPr>
          <p:cNvPr id="399" name="Google Shape;399;p16"/>
          <p:cNvSpPr txBox="1"/>
          <p:nvPr>
            <p:ph idx="1" type="body"/>
          </p:nvPr>
        </p:nvSpPr>
        <p:spPr>
          <a:xfrm>
            <a:off x="995621" y="1063654"/>
            <a:ext cx="9940204" cy="478425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solidFill>
                <a:srgbClr val="1C6294"/>
              </a:solidFill>
            </a:endParaRPr>
          </a:p>
          <a:p>
            <a:pPr indent="-342900" lvl="0" marL="342900" rtl="0" algn="l">
              <a:spcBef>
                <a:spcPts val="1000"/>
              </a:spcBef>
              <a:spcAft>
                <a:spcPts val="0"/>
              </a:spcAft>
              <a:buSzPts val="1440"/>
              <a:buFont typeface="Noto Sans Symbols"/>
              <a:buChar char="⮚"/>
            </a:pPr>
            <a:r>
              <a:rPr lang="it-IT">
                <a:solidFill>
                  <a:srgbClr val="1C6294"/>
                </a:solidFill>
              </a:rPr>
              <a:t>FARE LA FOTO AI DDT DEL MATERIALE DI CANTIERE PER FACILITARE IL LAVORO DELLA SEGRETARIA CHE A FINE MESE DEVE RIPARTIRE LE VARIE FATTURE SUI DIVERSI CANTIERI</a:t>
            </a:r>
            <a:endParaRPr/>
          </a:p>
          <a:p>
            <a:pPr indent="-251459" lvl="0" marL="342900" rtl="0" algn="l">
              <a:spcBef>
                <a:spcPts val="1000"/>
              </a:spcBef>
              <a:spcAft>
                <a:spcPts val="0"/>
              </a:spcAft>
              <a:buSzPts val="1440"/>
              <a:buFont typeface="Noto Sans Symbols"/>
              <a:buNone/>
            </a:pPr>
            <a:r>
              <a:t/>
            </a:r>
            <a:endParaRPr>
              <a:solidFill>
                <a:srgbClr val="1C6294"/>
              </a:solidFill>
            </a:endParaRPr>
          </a:p>
          <a:p>
            <a:pPr indent="-342900" lvl="0" marL="342900" rtl="0" algn="l">
              <a:spcBef>
                <a:spcPts val="1000"/>
              </a:spcBef>
              <a:spcAft>
                <a:spcPts val="0"/>
              </a:spcAft>
              <a:buSzPts val="1440"/>
              <a:buFont typeface="Noto Sans Symbols"/>
              <a:buChar char="⮚"/>
            </a:pPr>
            <a:r>
              <a:rPr lang="it-IT">
                <a:solidFill>
                  <a:srgbClr val="1C6294"/>
                </a:solidFill>
              </a:rPr>
              <a:t>LE ORE LAVORATE CON LE VARIE ATTREZZATURE</a:t>
            </a:r>
            <a:endParaRPr/>
          </a:p>
          <a:p>
            <a:pPr indent="-251459" lvl="0" marL="342900" rtl="0" algn="l">
              <a:spcBef>
                <a:spcPts val="1000"/>
              </a:spcBef>
              <a:spcAft>
                <a:spcPts val="0"/>
              </a:spcAft>
              <a:buSzPts val="1440"/>
              <a:buFont typeface="Noto Sans Symbols"/>
              <a:buNone/>
            </a:pPr>
            <a:r>
              <a:t/>
            </a:r>
            <a:endParaRPr>
              <a:solidFill>
                <a:srgbClr val="1C6294"/>
              </a:solidFill>
            </a:endParaRPr>
          </a:p>
          <a:p>
            <a:pPr indent="-342900" lvl="0" marL="342900" rtl="0" algn="l">
              <a:spcBef>
                <a:spcPts val="1000"/>
              </a:spcBef>
              <a:spcAft>
                <a:spcPts val="0"/>
              </a:spcAft>
              <a:buSzPts val="1440"/>
              <a:buFont typeface="Noto Sans Symbols"/>
              <a:buChar char="⮚"/>
            </a:pPr>
            <a:r>
              <a:rPr lang="it-IT">
                <a:solidFill>
                  <a:srgbClr val="1C6294"/>
                </a:solidFill>
              </a:rPr>
              <a:t>GLI INTERVENTI FATTI SULLE ATTREZZATURE</a:t>
            </a:r>
            <a:endParaRPr/>
          </a:p>
          <a:p>
            <a:pPr indent="-251459" lvl="0" marL="342900" rtl="0" algn="l">
              <a:spcBef>
                <a:spcPts val="1000"/>
              </a:spcBef>
              <a:spcAft>
                <a:spcPts val="0"/>
              </a:spcAft>
              <a:buSzPts val="1440"/>
              <a:buFont typeface="Noto Sans Symbols"/>
              <a:buNone/>
            </a:pPr>
            <a:r>
              <a:t/>
            </a:r>
            <a:endParaRPr>
              <a:solidFill>
                <a:srgbClr val="1C6294"/>
              </a:solidFill>
            </a:endParaRPr>
          </a:p>
          <a:p>
            <a:pPr indent="-342900" lvl="0" marL="342900" rtl="0" algn="l">
              <a:spcBef>
                <a:spcPts val="1000"/>
              </a:spcBef>
              <a:spcAft>
                <a:spcPts val="0"/>
              </a:spcAft>
              <a:buSzPts val="1440"/>
              <a:buFont typeface="Noto Sans Symbols"/>
              <a:buChar char="⮚"/>
            </a:pPr>
            <a:r>
              <a:rPr lang="it-IT">
                <a:solidFill>
                  <a:srgbClr val="1C6294"/>
                </a:solidFill>
              </a:rPr>
              <a:t>MATERIALI MANCANTI (con una possibile categorizzazione quale Ferramenta/Edile/Ecc.) CON SUCCESSIVA CONSULTAZIONE (</a:t>
            </a:r>
            <a:r>
              <a:rPr b="1" lang="it-IT">
                <a:solidFill>
                  <a:srgbClr val="1C6294"/>
                </a:solidFill>
              </a:rPr>
              <a:t>LISTA DELLA SPESA</a:t>
            </a:r>
            <a:r>
              <a:rPr lang="it-IT">
                <a:solidFill>
                  <a:srgbClr val="1C6294"/>
                </a:solidFill>
              </a:rPr>
              <a:t>)</a:t>
            </a:r>
            <a:endParaRPr/>
          </a:p>
          <a:p>
            <a:pPr indent="0" lvl="0" marL="0" rtl="0" algn="l">
              <a:spcBef>
                <a:spcPts val="1000"/>
              </a:spcBef>
              <a:spcAft>
                <a:spcPts val="0"/>
              </a:spcAft>
              <a:buSzPts val="1440"/>
              <a:buNone/>
            </a:pPr>
            <a:r>
              <a:t/>
            </a:r>
            <a:endParaRPr>
              <a:solidFill>
                <a:srgbClr val="1C6294"/>
              </a:solidFill>
            </a:endParaRPr>
          </a:p>
          <a:p>
            <a:pPr indent="0" lvl="0" marL="0" rtl="0" algn="l">
              <a:spcBef>
                <a:spcPts val="1000"/>
              </a:spcBef>
              <a:spcAft>
                <a:spcPts val="0"/>
              </a:spcAft>
              <a:buSzPts val="1440"/>
              <a:buNone/>
            </a:pPr>
            <a:r>
              <a:t/>
            </a:r>
            <a:endParaRPr>
              <a:solidFill>
                <a:srgbClr val="1C629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17"/>
          <p:cNvSpPr txBox="1"/>
          <p:nvPr>
            <p:ph type="title"/>
          </p:nvPr>
        </p:nvSpPr>
        <p:spPr>
          <a:xfrm>
            <a:off x="677334" y="609600"/>
            <a:ext cx="8596668" cy="7874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it-IT"/>
              <a:t>AGENDA</a:t>
            </a:r>
            <a:endParaRPr/>
          </a:p>
        </p:txBody>
      </p:sp>
      <p:sp>
        <p:nvSpPr>
          <p:cNvPr id="405" name="Google Shape;405;p17"/>
          <p:cNvSpPr txBox="1"/>
          <p:nvPr>
            <p:ph idx="1" type="body"/>
          </p:nvPr>
        </p:nvSpPr>
        <p:spPr>
          <a:xfrm>
            <a:off x="1400704" y="1579527"/>
            <a:ext cx="8596312" cy="3881438"/>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Chi Siamo</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La suite CLICK CONTROL 360</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Il modulo CLICK CLOCK</a:t>
            </a:r>
            <a:endParaRPr/>
          </a:p>
          <a:p>
            <a:pPr indent="-514350" lvl="0" marL="514350" rtl="0" algn="l">
              <a:spcBef>
                <a:spcPts val="1000"/>
              </a:spcBef>
              <a:spcAft>
                <a:spcPts val="0"/>
              </a:spcAft>
              <a:buSzPts val="2240"/>
              <a:buFont typeface="Trebuchet MS"/>
              <a:buAutoNum type="arabicPeriod"/>
            </a:pPr>
            <a:r>
              <a:rPr b="1" lang="it-IT" sz="2800">
                <a:solidFill>
                  <a:schemeClr val="accent1"/>
                </a:solidFill>
              </a:rPr>
              <a:t>Il modulo CLICK CHECK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Demo </a:t>
            </a:r>
            <a:endParaRPr/>
          </a:p>
          <a:p>
            <a:pPr indent="0" lvl="0" marL="0" rtl="0" algn="l">
              <a:spcBef>
                <a:spcPts val="1000"/>
              </a:spcBef>
              <a:spcAft>
                <a:spcPts val="0"/>
              </a:spcAft>
              <a:buSzPts val="2240"/>
              <a:buNone/>
            </a:pPr>
            <a:r>
              <a:t/>
            </a:r>
            <a:endParaRPr sz="2800">
              <a:solidFill>
                <a:srgbClr val="1C6294"/>
              </a:solidFill>
            </a:endParaRPr>
          </a:p>
        </p:txBody>
      </p:sp>
      <p:pic>
        <p:nvPicPr>
          <p:cNvPr id="406" name="Google Shape;406;p17"/>
          <p:cNvPicPr preferRelativeResize="0"/>
          <p:nvPr/>
        </p:nvPicPr>
        <p:blipFill rotWithShape="1">
          <a:blip r:embed="rId3">
            <a:alphaModFix/>
          </a:blip>
          <a:srcRect b="0" l="0" r="0" t="0"/>
          <a:stretch/>
        </p:blipFill>
        <p:spPr>
          <a:xfrm>
            <a:off x="116925" y="6140303"/>
            <a:ext cx="1894574" cy="628016"/>
          </a:xfrm>
          <a:prstGeom prst="rect">
            <a:avLst/>
          </a:prstGeom>
          <a:noFill/>
          <a:ln>
            <a:noFill/>
          </a:ln>
        </p:spPr>
      </p:pic>
      <p:pic>
        <p:nvPicPr>
          <p:cNvPr id="407" name="Google Shape;407;p17"/>
          <p:cNvPicPr preferRelativeResize="0"/>
          <p:nvPr/>
        </p:nvPicPr>
        <p:blipFill rotWithShape="1">
          <a:blip r:embed="rId4">
            <a:alphaModFix/>
          </a:blip>
          <a:srcRect b="0" l="0" r="0" t="0"/>
          <a:stretch/>
        </p:blipFill>
        <p:spPr>
          <a:xfrm>
            <a:off x="10140602" y="6140303"/>
            <a:ext cx="1829962" cy="548429"/>
          </a:xfrm>
          <a:prstGeom prst="rect">
            <a:avLst/>
          </a:prstGeom>
          <a:noFill/>
          <a:ln>
            <a:noFill/>
          </a:ln>
        </p:spPr>
      </p:pic>
      <p:sp>
        <p:nvSpPr>
          <p:cNvPr id="408" name="Google Shape;408;p17"/>
          <p:cNvSpPr/>
          <p:nvPr/>
        </p:nvSpPr>
        <p:spPr>
          <a:xfrm>
            <a:off x="677334" y="3312486"/>
            <a:ext cx="659219" cy="415520"/>
          </a:xfrm>
          <a:prstGeom prst="right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18"/>
          <p:cNvSpPr txBox="1"/>
          <p:nvPr>
            <p:ph type="title"/>
          </p:nvPr>
        </p:nvSpPr>
        <p:spPr>
          <a:xfrm>
            <a:off x="688764" y="359569"/>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C6294"/>
              </a:buClr>
              <a:buSzPts val="3600"/>
              <a:buFont typeface="Trebuchet MS"/>
              <a:buNone/>
            </a:pPr>
            <a:r>
              <a:rPr b="1" lang="it-IT">
                <a:solidFill>
                  <a:srgbClr val="1C6294"/>
                </a:solidFill>
              </a:rPr>
              <a:t>CLICK CHECK</a:t>
            </a:r>
            <a:endParaRPr/>
          </a:p>
        </p:txBody>
      </p:sp>
      <p:grpSp>
        <p:nvGrpSpPr>
          <p:cNvPr id="414" name="Google Shape;414;p18"/>
          <p:cNvGrpSpPr/>
          <p:nvPr/>
        </p:nvGrpSpPr>
        <p:grpSpPr>
          <a:xfrm>
            <a:off x="2599172" y="1974762"/>
            <a:ext cx="6679507" cy="4624043"/>
            <a:chOff x="1571359" y="1453768"/>
            <a:chExt cx="7480892" cy="5223177"/>
          </a:xfrm>
        </p:grpSpPr>
        <p:cxnSp>
          <p:nvCxnSpPr>
            <p:cNvPr id="415" name="Google Shape;415;p18"/>
            <p:cNvCxnSpPr>
              <a:stCxn id="416" idx="2"/>
              <a:endCxn id="417" idx="0"/>
            </p:cNvCxnSpPr>
            <p:nvPr/>
          </p:nvCxnSpPr>
          <p:spPr>
            <a:xfrm rot="5400000">
              <a:off x="5865096" y="1155412"/>
              <a:ext cx="686100" cy="3322200"/>
            </a:xfrm>
            <a:prstGeom prst="bentConnector3">
              <a:avLst>
                <a:gd fmla="val -10020" name="adj1"/>
              </a:avLst>
            </a:prstGeom>
            <a:noFill/>
            <a:ln cap="flat" cmpd="sng" w="25400">
              <a:solidFill>
                <a:schemeClr val="accent1"/>
              </a:solidFill>
              <a:prstDash val="solid"/>
              <a:round/>
              <a:headEnd len="sm" w="sm" type="none"/>
              <a:tailEnd len="sm" w="sm" type="none"/>
            </a:ln>
          </p:spPr>
        </p:cxnSp>
        <p:sp>
          <p:nvSpPr>
            <p:cNvPr id="418" name="Google Shape;418;p18"/>
            <p:cNvSpPr/>
            <p:nvPr/>
          </p:nvSpPr>
          <p:spPr>
            <a:xfrm>
              <a:off x="6686241" y="3489960"/>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Controlli</a:t>
              </a:r>
              <a:endParaRPr/>
            </a:p>
          </p:txBody>
        </p:sp>
        <p:sp>
          <p:nvSpPr>
            <p:cNvPr id="419" name="Google Shape;419;p18"/>
            <p:cNvSpPr/>
            <p:nvPr/>
          </p:nvSpPr>
          <p:spPr>
            <a:xfrm>
              <a:off x="6686241" y="4301490"/>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Anomalie</a:t>
              </a:r>
              <a:endParaRPr/>
            </a:p>
          </p:txBody>
        </p:sp>
        <p:sp>
          <p:nvSpPr>
            <p:cNvPr id="420" name="Google Shape;420;p18"/>
            <p:cNvSpPr/>
            <p:nvPr/>
          </p:nvSpPr>
          <p:spPr>
            <a:xfrm>
              <a:off x="6686241" y="5141786"/>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Documenti</a:t>
              </a:r>
              <a:endParaRPr/>
            </a:p>
          </p:txBody>
        </p:sp>
        <p:sp>
          <p:nvSpPr>
            <p:cNvPr id="417" name="Google Shape;417;p18"/>
            <p:cNvSpPr/>
            <p:nvPr/>
          </p:nvSpPr>
          <p:spPr>
            <a:xfrm>
              <a:off x="3587825" y="3159760"/>
              <a:ext cx="1917936" cy="660400"/>
            </a:xfrm>
            <a:prstGeom prst="roundRect">
              <a:avLst>
                <a:gd fmla="val 16667"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Visite </a:t>
              </a:r>
              <a:endParaRPr/>
            </a:p>
          </p:txBody>
        </p:sp>
        <p:cxnSp>
          <p:nvCxnSpPr>
            <p:cNvPr id="421" name="Google Shape;421;p18"/>
            <p:cNvCxnSpPr>
              <a:stCxn id="417" idx="3"/>
              <a:endCxn id="418" idx="1"/>
            </p:cNvCxnSpPr>
            <p:nvPr/>
          </p:nvCxnSpPr>
          <p:spPr>
            <a:xfrm>
              <a:off x="5505761" y="3489960"/>
              <a:ext cx="1180200" cy="330000"/>
            </a:xfrm>
            <a:prstGeom prst="bentConnector3">
              <a:avLst>
                <a:gd fmla="val 50000" name="adj1"/>
              </a:avLst>
            </a:prstGeom>
            <a:noFill/>
            <a:ln cap="flat" cmpd="sng" w="25400">
              <a:solidFill>
                <a:schemeClr val="accent1"/>
              </a:solidFill>
              <a:prstDash val="solid"/>
              <a:round/>
              <a:headEnd len="sm" w="sm" type="none"/>
              <a:tailEnd len="sm" w="sm" type="none"/>
            </a:ln>
          </p:spPr>
        </p:cxnSp>
        <p:cxnSp>
          <p:nvCxnSpPr>
            <p:cNvPr id="422" name="Google Shape;422;p18"/>
            <p:cNvCxnSpPr>
              <a:stCxn id="417" idx="3"/>
              <a:endCxn id="419" idx="1"/>
            </p:cNvCxnSpPr>
            <p:nvPr/>
          </p:nvCxnSpPr>
          <p:spPr>
            <a:xfrm>
              <a:off x="5505761" y="3489960"/>
              <a:ext cx="1180200" cy="1141800"/>
            </a:xfrm>
            <a:prstGeom prst="bentConnector3">
              <a:avLst>
                <a:gd fmla="val 50000" name="adj1"/>
              </a:avLst>
            </a:prstGeom>
            <a:noFill/>
            <a:ln cap="flat" cmpd="sng" w="25400">
              <a:solidFill>
                <a:schemeClr val="accent1"/>
              </a:solidFill>
              <a:prstDash val="solid"/>
              <a:round/>
              <a:headEnd len="sm" w="sm" type="none"/>
              <a:tailEnd len="sm" w="sm" type="none"/>
            </a:ln>
          </p:spPr>
        </p:cxnSp>
        <p:cxnSp>
          <p:nvCxnSpPr>
            <p:cNvPr id="423" name="Google Shape;423;p18"/>
            <p:cNvCxnSpPr>
              <a:stCxn id="417" idx="3"/>
              <a:endCxn id="420" idx="1"/>
            </p:cNvCxnSpPr>
            <p:nvPr/>
          </p:nvCxnSpPr>
          <p:spPr>
            <a:xfrm>
              <a:off x="5505761" y="3489960"/>
              <a:ext cx="1180200" cy="1982100"/>
            </a:xfrm>
            <a:prstGeom prst="bentConnector3">
              <a:avLst>
                <a:gd fmla="val 50000" name="adj1"/>
              </a:avLst>
            </a:prstGeom>
            <a:noFill/>
            <a:ln cap="flat" cmpd="sng" w="25400">
              <a:solidFill>
                <a:schemeClr val="accent1"/>
              </a:solidFill>
              <a:prstDash val="solid"/>
              <a:round/>
              <a:headEnd len="sm" w="sm" type="none"/>
              <a:tailEnd len="sm" w="sm" type="none"/>
            </a:ln>
          </p:spPr>
        </p:cxnSp>
        <p:cxnSp>
          <p:nvCxnSpPr>
            <p:cNvPr id="424" name="Google Shape;424;p18"/>
            <p:cNvCxnSpPr>
              <a:stCxn id="417" idx="1"/>
              <a:endCxn id="425" idx="3"/>
            </p:cNvCxnSpPr>
            <p:nvPr/>
          </p:nvCxnSpPr>
          <p:spPr>
            <a:xfrm rot="10800000">
              <a:off x="2848925" y="3096960"/>
              <a:ext cx="738900" cy="393000"/>
            </a:xfrm>
            <a:prstGeom prst="bentConnector2">
              <a:avLst/>
            </a:prstGeom>
            <a:noFill/>
            <a:ln cap="rnd" cmpd="sng" w="12700">
              <a:solidFill>
                <a:schemeClr val="accent1"/>
              </a:solidFill>
              <a:prstDash val="solid"/>
              <a:round/>
              <a:headEnd len="sm" w="sm" type="none"/>
              <a:tailEnd len="sm" w="sm" type="none"/>
            </a:ln>
          </p:spPr>
        </p:cxnSp>
        <p:sp>
          <p:nvSpPr>
            <p:cNvPr id="425" name="Google Shape;425;p18"/>
            <p:cNvSpPr/>
            <p:nvPr/>
          </p:nvSpPr>
          <p:spPr>
            <a:xfrm>
              <a:off x="1571359" y="1492578"/>
              <a:ext cx="2555270" cy="1833552"/>
            </a:xfrm>
            <a:prstGeom prst="bevel">
              <a:avLst>
                <a:gd fmla="val 12500" name="adj"/>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chemeClr val="lt1"/>
                  </a:solidFill>
                  <a:latin typeface="Trebuchet MS"/>
                  <a:ea typeface="Trebuchet MS"/>
                  <a:cs typeface="Trebuchet MS"/>
                  <a:sym typeface="Trebuchet MS"/>
                </a:rPr>
                <a:t>AZIENDE CLLIENTI </a:t>
              </a:r>
              <a:endParaRPr/>
            </a:p>
            <a:p>
              <a:pPr indent="0" lvl="0" marL="0" marR="0" rtl="0" algn="ctr">
                <a:spcBef>
                  <a:spcPts val="0"/>
                </a:spcBef>
                <a:spcAft>
                  <a:spcPts val="0"/>
                </a:spcAft>
                <a:buNone/>
              </a:pPr>
              <a:r>
                <a:t/>
              </a:r>
              <a:endParaRPr sz="2200">
                <a:solidFill>
                  <a:schemeClr val="lt1"/>
                </a:solidFill>
                <a:latin typeface="Trebuchet MS"/>
                <a:ea typeface="Trebuchet MS"/>
                <a:cs typeface="Trebuchet MS"/>
                <a:sym typeface="Trebuchet MS"/>
              </a:endParaRPr>
            </a:p>
          </p:txBody>
        </p:sp>
        <p:sp>
          <p:nvSpPr>
            <p:cNvPr id="416" name="Google Shape;416;p18"/>
            <p:cNvSpPr/>
            <p:nvPr/>
          </p:nvSpPr>
          <p:spPr>
            <a:xfrm>
              <a:off x="6686241" y="1453768"/>
              <a:ext cx="2366010" cy="1019694"/>
            </a:xfrm>
            <a:prstGeom prst="bevel">
              <a:avLst>
                <a:gd fmla="val 12500" name="adj"/>
              </a:avLst>
            </a:prstGeom>
            <a:solidFill>
              <a:schemeClr val="accent3"/>
            </a:solidFill>
            <a:ln cap="rnd" cmpd="sng" w="19050">
              <a:solidFill>
                <a:srgbClr val="558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200">
                  <a:solidFill>
                    <a:schemeClr val="lt1"/>
                  </a:solidFill>
                  <a:latin typeface="Trebuchet MS"/>
                  <a:ea typeface="Trebuchet MS"/>
                  <a:cs typeface="Trebuchet MS"/>
                  <a:sym typeface="Trebuchet MS"/>
                </a:rPr>
                <a:t>TIPOLOGIE ENTITA’</a:t>
              </a:r>
              <a:endParaRPr/>
            </a:p>
          </p:txBody>
        </p:sp>
        <p:sp>
          <p:nvSpPr>
            <p:cNvPr id="426" name="Google Shape;426;p18"/>
            <p:cNvSpPr/>
            <p:nvPr/>
          </p:nvSpPr>
          <p:spPr>
            <a:xfrm>
              <a:off x="6686241" y="6016545"/>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2400">
                  <a:solidFill>
                    <a:schemeClr val="lt1"/>
                  </a:solidFill>
                  <a:latin typeface="Trebuchet MS"/>
                  <a:ea typeface="Trebuchet MS"/>
                  <a:cs typeface="Trebuchet MS"/>
                  <a:sym typeface="Trebuchet MS"/>
                </a:rPr>
                <a:t>Scadenze</a:t>
              </a:r>
              <a:endParaRPr/>
            </a:p>
          </p:txBody>
        </p:sp>
        <p:cxnSp>
          <p:nvCxnSpPr>
            <p:cNvPr id="427" name="Google Shape;427;p18"/>
            <p:cNvCxnSpPr>
              <a:stCxn id="417" idx="3"/>
              <a:endCxn id="426" idx="1"/>
            </p:cNvCxnSpPr>
            <p:nvPr/>
          </p:nvCxnSpPr>
          <p:spPr>
            <a:xfrm>
              <a:off x="5505761" y="3489960"/>
              <a:ext cx="1180200" cy="2856600"/>
            </a:xfrm>
            <a:prstGeom prst="bentConnector3">
              <a:avLst>
                <a:gd fmla="val -1528" name="adj1"/>
              </a:avLst>
            </a:prstGeom>
            <a:noFill/>
            <a:ln cap="flat" cmpd="sng" w="25400">
              <a:solidFill>
                <a:schemeClr val="accent1"/>
              </a:solidFill>
              <a:prstDash val="solid"/>
              <a:round/>
              <a:headEnd len="sm" w="sm" type="none"/>
              <a:tailEnd len="sm" w="sm" type="none"/>
            </a:ln>
          </p:spPr>
        </p:cxnSp>
      </p:grpSp>
      <p:sp>
        <p:nvSpPr>
          <p:cNvPr id="428" name="Google Shape;428;p18"/>
          <p:cNvSpPr txBox="1"/>
          <p:nvPr>
            <p:ph idx="1" type="body"/>
          </p:nvPr>
        </p:nvSpPr>
        <p:spPr>
          <a:xfrm>
            <a:off x="645617" y="981427"/>
            <a:ext cx="11124806" cy="124240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Il sistema ha come obiettivo quello di supportare le aziende nella verifiche PERIODICHE che le normative vigenti impongono, con lo scopo di registrare in modo strutturato tutte le informazioni utili</a:t>
            </a:r>
            <a:endParaRPr/>
          </a:p>
          <a:p>
            <a:pPr indent="-215900" lvl="0" marL="342900" rtl="0" algn="l">
              <a:spcBef>
                <a:spcPts val="1000"/>
              </a:spcBef>
              <a:spcAft>
                <a:spcPts val="0"/>
              </a:spcAft>
              <a:buSzPts val="2000"/>
              <a:buNone/>
            </a:pPr>
            <a:r>
              <a:t/>
            </a:r>
            <a:endParaRPr sz="2500">
              <a:solidFill>
                <a:srgbClr val="1C6294"/>
              </a:solidFill>
            </a:endParaRPr>
          </a:p>
        </p:txBody>
      </p:sp>
      <p:sp>
        <p:nvSpPr>
          <p:cNvPr id="429" name="Google Shape;429;p18"/>
          <p:cNvSpPr txBox="1"/>
          <p:nvPr/>
        </p:nvSpPr>
        <p:spPr>
          <a:xfrm>
            <a:off x="645617" y="4893582"/>
            <a:ext cx="5616960" cy="175467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440"/>
              <a:buFont typeface="Noto Sans Symbols"/>
              <a:buNone/>
            </a:pPr>
            <a:r>
              <a:rPr lang="it-IT" sz="1800">
                <a:solidFill>
                  <a:srgbClr val="1C6294"/>
                </a:solidFill>
                <a:latin typeface="Trebuchet MS"/>
                <a:ea typeface="Trebuchet MS"/>
                <a:cs typeface="Trebuchet MS"/>
                <a:sym typeface="Trebuchet MS"/>
              </a:rPr>
              <a:t>Il sistema consente inoltre il monitoraggio di eventuali scadenze.</a:t>
            </a:r>
            <a:endParaRPr sz="2500">
              <a:solidFill>
                <a:srgbClr val="1C6294"/>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grpSp>
        <p:nvGrpSpPr>
          <p:cNvPr id="434" name="Google Shape;434;p19"/>
          <p:cNvGrpSpPr/>
          <p:nvPr/>
        </p:nvGrpSpPr>
        <p:grpSpPr>
          <a:xfrm>
            <a:off x="0" y="-8467"/>
            <a:ext cx="12192000" cy="6866467"/>
            <a:chOff x="0" y="-8467"/>
            <a:chExt cx="12192000" cy="6866467"/>
          </a:xfrm>
        </p:grpSpPr>
        <p:cxnSp>
          <p:nvCxnSpPr>
            <p:cNvPr id="435" name="Google Shape;435;p19"/>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436" name="Google Shape;436;p19"/>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437" name="Google Shape;437;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38" name="Google Shape;438;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39" name="Google Shape;439;p1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441" name="Google Shape;441;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442" name="Google Shape;442;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43" name="Google Shape;443;p1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9"/>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Censimento AZIENDE</a:t>
            </a:r>
            <a:endParaRPr sz="4320">
              <a:solidFill>
                <a:srgbClr val="1C6294"/>
              </a:solidFill>
            </a:endParaRPr>
          </a:p>
        </p:txBody>
      </p:sp>
      <p:sp>
        <p:nvSpPr>
          <p:cNvPr id="446" name="Google Shape;446;p19"/>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447" name="Google Shape;447;p19"/>
          <p:cNvSpPr txBox="1"/>
          <p:nvPr>
            <p:ph idx="1" type="body"/>
          </p:nvPr>
        </p:nvSpPr>
        <p:spPr>
          <a:xfrm>
            <a:off x="271509" y="4730260"/>
            <a:ext cx="11648982"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Il sistema consente di censire le Azienda/Clienti da monitorare</a:t>
            </a:r>
            <a:endParaRPr/>
          </a:p>
        </p:txBody>
      </p:sp>
      <p:pic>
        <p:nvPicPr>
          <p:cNvPr id="448" name="Google Shape;448;p19"/>
          <p:cNvPicPr preferRelativeResize="0"/>
          <p:nvPr/>
        </p:nvPicPr>
        <p:blipFill rotWithShape="1">
          <a:blip r:embed="rId3">
            <a:alphaModFix/>
          </a:blip>
          <a:srcRect b="0" l="0" r="0" t="0"/>
          <a:stretch/>
        </p:blipFill>
        <p:spPr>
          <a:xfrm>
            <a:off x="773359" y="1402814"/>
            <a:ext cx="10054856" cy="25263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77334" y="609600"/>
            <a:ext cx="8596668" cy="7874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it-IT"/>
              <a:t>AGENDA</a:t>
            </a:r>
            <a:endParaRPr/>
          </a:p>
        </p:txBody>
      </p:sp>
      <p:sp>
        <p:nvSpPr>
          <p:cNvPr id="152" name="Google Shape;152;p2"/>
          <p:cNvSpPr txBox="1"/>
          <p:nvPr>
            <p:ph idx="1" type="body"/>
          </p:nvPr>
        </p:nvSpPr>
        <p:spPr>
          <a:xfrm>
            <a:off x="1400704" y="1579527"/>
            <a:ext cx="8596312" cy="3881438"/>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240"/>
              <a:buFont typeface="Trebuchet MS"/>
              <a:buAutoNum type="arabicPeriod"/>
            </a:pPr>
            <a:r>
              <a:rPr b="1" lang="it-IT" sz="2800">
                <a:solidFill>
                  <a:schemeClr val="accent1"/>
                </a:solidFill>
                <a:latin typeface="Trebuchet MS"/>
                <a:ea typeface="Trebuchet MS"/>
                <a:cs typeface="Trebuchet MS"/>
                <a:sym typeface="Trebuchet MS"/>
              </a:rPr>
              <a:t>Chi Siamo</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La suite CLICK CONTROL 360</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Il modulo CLICK CLOCK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rPr>
              <a:t>Il modulo CLICK CHECK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Demo </a:t>
            </a:r>
            <a:endParaRPr/>
          </a:p>
          <a:p>
            <a:pPr indent="0" lvl="0" marL="0" rtl="0" algn="l">
              <a:spcBef>
                <a:spcPts val="1000"/>
              </a:spcBef>
              <a:spcAft>
                <a:spcPts val="0"/>
              </a:spcAft>
              <a:buSzPts val="2240"/>
              <a:buNone/>
            </a:pPr>
            <a:r>
              <a:t/>
            </a:r>
            <a:endParaRPr sz="2800">
              <a:solidFill>
                <a:srgbClr val="1C6294"/>
              </a:solidFill>
            </a:endParaRPr>
          </a:p>
        </p:txBody>
      </p:sp>
      <p:pic>
        <p:nvPicPr>
          <p:cNvPr id="153" name="Google Shape;153;p2"/>
          <p:cNvPicPr preferRelativeResize="0"/>
          <p:nvPr/>
        </p:nvPicPr>
        <p:blipFill rotWithShape="1">
          <a:blip r:embed="rId3">
            <a:alphaModFix/>
          </a:blip>
          <a:srcRect b="0" l="0" r="0" t="0"/>
          <a:stretch/>
        </p:blipFill>
        <p:spPr>
          <a:xfrm>
            <a:off x="116925" y="6140303"/>
            <a:ext cx="1894574" cy="628016"/>
          </a:xfrm>
          <a:prstGeom prst="rect">
            <a:avLst/>
          </a:prstGeom>
          <a:noFill/>
          <a:ln>
            <a:noFill/>
          </a:ln>
        </p:spPr>
      </p:pic>
      <p:pic>
        <p:nvPicPr>
          <p:cNvPr id="154" name="Google Shape;154;p2"/>
          <p:cNvPicPr preferRelativeResize="0"/>
          <p:nvPr/>
        </p:nvPicPr>
        <p:blipFill rotWithShape="1">
          <a:blip r:embed="rId4">
            <a:alphaModFix/>
          </a:blip>
          <a:srcRect b="0" l="0" r="0" t="0"/>
          <a:stretch/>
        </p:blipFill>
        <p:spPr>
          <a:xfrm>
            <a:off x="10140602" y="6140303"/>
            <a:ext cx="1829962" cy="548429"/>
          </a:xfrm>
          <a:prstGeom prst="rect">
            <a:avLst/>
          </a:prstGeom>
          <a:noFill/>
          <a:ln>
            <a:noFill/>
          </a:ln>
        </p:spPr>
      </p:pic>
      <p:sp>
        <p:nvSpPr>
          <p:cNvPr id="155" name="Google Shape;155;p2"/>
          <p:cNvSpPr/>
          <p:nvPr/>
        </p:nvSpPr>
        <p:spPr>
          <a:xfrm>
            <a:off x="631240" y="1660853"/>
            <a:ext cx="659219" cy="415520"/>
          </a:xfrm>
          <a:prstGeom prst="right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grpSp>
        <p:nvGrpSpPr>
          <p:cNvPr id="453" name="Google Shape;453;p20"/>
          <p:cNvGrpSpPr/>
          <p:nvPr/>
        </p:nvGrpSpPr>
        <p:grpSpPr>
          <a:xfrm>
            <a:off x="0" y="-8467"/>
            <a:ext cx="12192000" cy="6866467"/>
            <a:chOff x="0" y="-8467"/>
            <a:chExt cx="12192000" cy="6866467"/>
          </a:xfrm>
        </p:grpSpPr>
        <p:cxnSp>
          <p:nvCxnSpPr>
            <p:cNvPr id="454" name="Google Shape;454;p20"/>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455" name="Google Shape;455;p20"/>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456" name="Google Shape;456;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57" name="Google Shape;457;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58" name="Google Shape;458;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460" name="Google Shape;460;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461" name="Google Shape;461;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62" name="Google Shape;462;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0"/>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Censimento TIPOLOGIE VERIFICHE</a:t>
            </a:r>
            <a:endParaRPr sz="4320">
              <a:solidFill>
                <a:srgbClr val="1C6294"/>
              </a:solidFill>
            </a:endParaRPr>
          </a:p>
        </p:txBody>
      </p:sp>
      <p:sp>
        <p:nvSpPr>
          <p:cNvPr id="465" name="Google Shape;465;p20"/>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466" name="Google Shape;466;p20"/>
          <p:cNvSpPr txBox="1"/>
          <p:nvPr>
            <p:ph idx="1" type="body"/>
          </p:nvPr>
        </p:nvSpPr>
        <p:spPr>
          <a:xfrm>
            <a:off x="271509" y="4730260"/>
            <a:ext cx="11648982"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Il secondo passaggio prevede il censimento di tutte le TIPOLOGIE di verifica da effettuare</a:t>
            </a:r>
            <a:endParaRPr/>
          </a:p>
        </p:txBody>
      </p:sp>
      <p:pic>
        <p:nvPicPr>
          <p:cNvPr id="467" name="Google Shape;467;p20"/>
          <p:cNvPicPr preferRelativeResize="0"/>
          <p:nvPr/>
        </p:nvPicPr>
        <p:blipFill rotWithShape="1">
          <a:blip r:embed="rId3">
            <a:alphaModFix/>
          </a:blip>
          <a:srcRect b="0" l="0" r="0" t="0"/>
          <a:stretch/>
        </p:blipFill>
        <p:spPr>
          <a:xfrm>
            <a:off x="566591" y="1522422"/>
            <a:ext cx="7967241" cy="26103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grpSp>
        <p:nvGrpSpPr>
          <p:cNvPr id="472" name="Google Shape;472;p21"/>
          <p:cNvGrpSpPr/>
          <p:nvPr/>
        </p:nvGrpSpPr>
        <p:grpSpPr>
          <a:xfrm>
            <a:off x="0" y="-8467"/>
            <a:ext cx="12192000" cy="6866467"/>
            <a:chOff x="0" y="-8467"/>
            <a:chExt cx="12192000" cy="6866467"/>
          </a:xfrm>
        </p:grpSpPr>
        <p:cxnSp>
          <p:nvCxnSpPr>
            <p:cNvPr id="473" name="Google Shape;473;p21"/>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474" name="Google Shape;474;p21"/>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475" name="Google Shape;475;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76" name="Google Shape;476;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7" name="Google Shape;477;p2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479" name="Google Shape;479;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480" name="Google Shape;480;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81" name="Google Shape;481;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1"/>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Mappatura CONTROLLI</a:t>
            </a:r>
            <a:endParaRPr sz="4320">
              <a:solidFill>
                <a:srgbClr val="1C6294"/>
              </a:solidFill>
            </a:endParaRPr>
          </a:p>
        </p:txBody>
      </p:sp>
      <p:sp>
        <p:nvSpPr>
          <p:cNvPr id="484" name="Google Shape;484;p21"/>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485" name="Google Shape;485;p21"/>
          <p:cNvSpPr txBox="1"/>
          <p:nvPr>
            <p:ph idx="1" type="body"/>
          </p:nvPr>
        </p:nvSpPr>
        <p:spPr>
          <a:xfrm>
            <a:off x="271509" y="4730260"/>
            <a:ext cx="11648982"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E’ quindi possibile censire per ciascuna AZIENDA le verifiche puntuali da effettuare</a:t>
            </a:r>
            <a:endParaRPr/>
          </a:p>
        </p:txBody>
      </p:sp>
      <p:pic>
        <p:nvPicPr>
          <p:cNvPr id="486" name="Google Shape;486;p21"/>
          <p:cNvPicPr preferRelativeResize="0"/>
          <p:nvPr/>
        </p:nvPicPr>
        <p:blipFill rotWithShape="1">
          <a:blip r:embed="rId3">
            <a:alphaModFix/>
          </a:blip>
          <a:srcRect b="0" l="0" r="0" t="0"/>
          <a:stretch/>
        </p:blipFill>
        <p:spPr>
          <a:xfrm>
            <a:off x="879109" y="1191846"/>
            <a:ext cx="9246781" cy="26780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grpSp>
        <p:nvGrpSpPr>
          <p:cNvPr id="491" name="Google Shape;491;p22"/>
          <p:cNvGrpSpPr/>
          <p:nvPr/>
        </p:nvGrpSpPr>
        <p:grpSpPr>
          <a:xfrm>
            <a:off x="0" y="-8467"/>
            <a:ext cx="12192000" cy="6866467"/>
            <a:chOff x="0" y="-8467"/>
            <a:chExt cx="12192000" cy="6866467"/>
          </a:xfrm>
        </p:grpSpPr>
        <p:cxnSp>
          <p:nvCxnSpPr>
            <p:cNvPr id="492" name="Google Shape;492;p22"/>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493" name="Google Shape;493;p22"/>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494" name="Google Shape;494;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95" name="Google Shape;495;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6" name="Google Shape;496;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498" name="Google Shape;498;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499" name="Google Shape;499;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00" name="Google Shape;500;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22"/>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Pianificazione VERIFICHE</a:t>
            </a:r>
            <a:endParaRPr sz="4320">
              <a:solidFill>
                <a:srgbClr val="1C6294"/>
              </a:solidFill>
            </a:endParaRPr>
          </a:p>
        </p:txBody>
      </p:sp>
      <p:sp>
        <p:nvSpPr>
          <p:cNvPr id="503" name="Google Shape;503;p22"/>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504" name="Google Shape;504;p22"/>
          <p:cNvSpPr txBox="1"/>
          <p:nvPr>
            <p:ph idx="1" type="body"/>
          </p:nvPr>
        </p:nvSpPr>
        <p:spPr>
          <a:xfrm>
            <a:off x="271509" y="4730260"/>
            <a:ext cx="7153757"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Successivamente è possibile procedere con la pianificazione delle visite in funzione delle scadenze da rispettare</a:t>
            </a:r>
            <a:endParaRPr/>
          </a:p>
        </p:txBody>
      </p:sp>
      <p:pic>
        <p:nvPicPr>
          <p:cNvPr id="505" name="Google Shape;505;p22"/>
          <p:cNvPicPr preferRelativeResize="0"/>
          <p:nvPr/>
        </p:nvPicPr>
        <p:blipFill rotWithShape="1">
          <a:blip r:embed="rId3">
            <a:alphaModFix/>
          </a:blip>
          <a:srcRect b="0" l="0" r="0" t="0"/>
          <a:stretch/>
        </p:blipFill>
        <p:spPr>
          <a:xfrm>
            <a:off x="1057349" y="1166668"/>
            <a:ext cx="8215423" cy="33328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grpSp>
        <p:nvGrpSpPr>
          <p:cNvPr id="510" name="Google Shape;510;p23"/>
          <p:cNvGrpSpPr/>
          <p:nvPr/>
        </p:nvGrpSpPr>
        <p:grpSpPr>
          <a:xfrm>
            <a:off x="0" y="-8467"/>
            <a:ext cx="12192000" cy="6866467"/>
            <a:chOff x="0" y="-8467"/>
            <a:chExt cx="12192000" cy="6866467"/>
          </a:xfrm>
        </p:grpSpPr>
        <p:cxnSp>
          <p:nvCxnSpPr>
            <p:cNvPr id="511" name="Google Shape;511;p23"/>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512" name="Google Shape;512;p23"/>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513" name="Google Shape;513;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14" name="Google Shape;514;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15" name="Google Shape;515;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517" name="Google Shape;517;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518" name="Google Shape;518;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19" name="Google Shape;519;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23"/>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Pianificazione VERIFICHE</a:t>
            </a:r>
            <a:endParaRPr sz="4320">
              <a:solidFill>
                <a:srgbClr val="1C6294"/>
              </a:solidFill>
            </a:endParaRPr>
          </a:p>
        </p:txBody>
      </p:sp>
      <p:sp>
        <p:nvSpPr>
          <p:cNvPr id="522" name="Google Shape;522;p23"/>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523" name="Google Shape;523;p23"/>
          <p:cNvSpPr txBox="1"/>
          <p:nvPr>
            <p:ph idx="1" type="body"/>
          </p:nvPr>
        </p:nvSpPr>
        <p:spPr>
          <a:xfrm>
            <a:off x="271509" y="4730260"/>
            <a:ext cx="7153757"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Successivamente è possibile procedere con la pianificazione delle visite in funzione delle scadenze da rispettare</a:t>
            </a:r>
            <a:endParaRPr/>
          </a:p>
        </p:txBody>
      </p:sp>
      <p:pic>
        <p:nvPicPr>
          <p:cNvPr id="524" name="Google Shape;524;p23"/>
          <p:cNvPicPr preferRelativeResize="0"/>
          <p:nvPr/>
        </p:nvPicPr>
        <p:blipFill rotWithShape="1">
          <a:blip r:embed="rId3">
            <a:alphaModFix/>
          </a:blip>
          <a:srcRect b="0" l="0" r="0" t="0"/>
          <a:stretch/>
        </p:blipFill>
        <p:spPr>
          <a:xfrm>
            <a:off x="1057349" y="1166668"/>
            <a:ext cx="8215423" cy="33328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grpSp>
        <p:nvGrpSpPr>
          <p:cNvPr id="529" name="Google Shape;529;p24"/>
          <p:cNvGrpSpPr/>
          <p:nvPr/>
        </p:nvGrpSpPr>
        <p:grpSpPr>
          <a:xfrm>
            <a:off x="0" y="-8467"/>
            <a:ext cx="12192000" cy="6866467"/>
            <a:chOff x="0" y="-8467"/>
            <a:chExt cx="12192000" cy="6866467"/>
          </a:xfrm>
        </p:grpSpPr>
        <p:cxnSp>
          <p:nvCxnSpPr>
            <p:cNvPr id="530" name="Google Shape;530;p24"/>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531" name="Google Shape;531;p24"/>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532" name="Google Shape;532;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33" name="Google Shape;533;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34" name="Google Shape;534;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536" name="Google Shape;536;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537" name="Google Shape;537;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38" name="Google Shape;538;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4"/>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Registrazione  VERIFICHE</a:t>
            </a:r>
            <a:endParaRPr sz="4320">
              <a:solidFill>
                <a:srgbClr val="1C6294"/>
              </a:solidFill>
            </a:endParaRPr>
          </a:p>
        </p:txBody>
      </p:sp>
      <p:sp>
        <p:nvSpPr>
          <p:cNvPr id="541" name="Google Shape;541;p24"/>
          <p:cNvSpPr txBox="1"/>
          <p:nvPr/>
        </p:nvSpPr>
        <p:spPr>
          <a:xfrm rot="-5400000">
            <a:off x="-1095062" y="1098236"/>
            <a:ext cx="26581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SMARTPHONE</a:t>
            </a:r>
            <a:endParaRPr/>
          </a:p>
        </p:txBody>
      </p:sp>
      <p:pic>
        <p:nvPicPr>
          <p:cNvPr descr="Immagine che contiene screenshot&#10;&#10;Descrizione generata automaticamente" id="542" name="Google Shape;542;p24"/>
          <p:cNvPicPr preferRelativeResize="0"/>
          <p:nvPr>
            <p:ph idx="1" type="body"/>
          </p:nvPr>
        </p:nvPicPr>
        <p:blipFill rotWithShape="1">
          <a:blip r:embed="rId3">
            <a:alphaModFix/>
          </a:blip>
          <a:srcRect b="0" l="0" r="0" t="0"/>
          <a:stretch/>
        </p:blipFill>
        <p:spPr>
          <a:xfrm>
            <a:off x="600432" y="1191846"/>
            <a:ext cx="2183308" cy="3881437"/>
          </a:xfrm>
          <a:prstGeom prst="rect">
            <a:avLst/>
          </a:prstGeom>
          <a:solidFill>
            <a:schemeClr val="lt1"/>
          </a:solidFill>
          <a:ln cap="rnd" cmpd="sng" w="19050">
            <a:solidFill>
              <a:schemeClr val="accent1"/>
            </a:solidFill>
            <a:prstDash val="solid"/>
            <a:round/>
            <a:headEnd len="sm" w="sm" type="none"/>
            <a:tailEnd len="sm" w="sm" type="none"/>
          </a:ln>
        </p:spPr>
      </p:pic>
      <p:pic>
        <p:nvPicPr>
          <p:cNvPr descr="Immagine che contiene screenshot&#10;&#10;Descrizione generata automaticamente" id="543" name="Google Shape;543;p24"/>
          <p:cNvPicPr preferRelativeResize="0"/>
          <p:nvPr/>
        </p:nvPicPr>
        <p:blipFill rotWithShape="1">
          <a:blip r:embed="rId4">
            <a:alphaModFix/>
          </a:blip>
          <a:srcRect b="0" l="0" r="0" t="0"/>
          <a:stretch/>
        </p:blipFill>
        <p:spPr>
          <a:xfrm>
            <a:off x="3534587" y="1191846"/>
            <a:ext cx="2002036" cy="3559175"/>
          </a:xfrm>
          <a:prstGeom prst="rect">
            <a:avLst/>
          </a:prstGeom>
          <a:solidFill>
            <a:schemeClr val="lt1"/>
          </a:solidFill>
          <a:ln cap="rnd" cmpd="sng" w="19050">
            <a:solidFill>
              <a:schemeClr val="accent1"/>
            </a:solidFill>
            <a:prstDash val="solid"/>
            <a:round/>
            <a:headEnd len="sm" w="sm" type="none"/>
            <a:tailEnd len="sm" w="sm" type="none"/>
          </a:ln>
        </p:spPr>
      </p:pic>
      <p:pic>
        <p:nvPicPr>
          <p:cNvPr descr="Immagine che contiene screenshot&#10;&#10;Descrizione generata automaticamente" id="544" name="Google Shape;544;p24"/>
          <p:cNvPicPr preferRelativeResize="0"/>
          <p:nvPr/>
        </p:nvPicPr>
        <p:blipFill rotWithShape="1">
          <a:blip r:embed="rId5">
            <a:alphaModFix/>
          </a:blip>
          <a:srcRect b="0" l="0" r="0" t="0"/>
          <a:stretch/>
        </p:blipFill>
        <p:spPr>
          <a:xfrm>
            <a:off x="6311312" y="1352976"/>
            <a:ext cx="2002036" cy="3559175"/>
          </a:xfrm>
          <a:prstGeom prst="rect">
            <a:avLst/>
          </a:prstGeom>
          <a:solidFill>
            <a:schemeClr val="lt1"/>
          </a:solidFill>
          <a:ln cap="rnd" cmpd="sng" w="19050">
            <a:solidFill>
              <a:schemeClr val="accent1"/>
            </a:solidFill>
            <a:prstDash val="solid"/>
            <a:round/>
            <a:headEnd len="sm" w="sm" type="none"/>
            <a:tailEnd len="sm" w="sm" type="none"/>
          </a:ln>
        </p:spPr>
      </p:pic>
      <p:pic>
        <p:nvPicPr>
          <p:cNvPr descr="Immagine che contiene screenshot&#10;&#10;Descrizione generata automaticamente" id="545" name="Google Shape;545;p24"/>
          <p:cNvPicPr preferRelativeResize="0"/>
          <p:nvPr/>
        </p:nvPicPr>
        <p:blipFill rotWithShape="1">
          <a:blip r:embed="rId6">
            <a:alphaModFix/>
          </a:blip>
          <a:srcRect b="0" l="0" r="0" t="0"/>
          <a:stretch/>
        </p:blipFill>
        <p:spPr>
          <a:xfrm>
            <a:off x="9184828" y="2514206"/>
            <a:ext cx="2143126" cy="3810001"/>
          </a:xfrm>
          <a:prstGeom prst="rect">
            <a:avLst/>
          </a:prstGeom>
          <a:solidFill>
            <a:schemeClr val="lt1"/>
          </a:solidFill>
          <a:ln cap="rnd" cmpd="sng" w="19050">
            <a:solidFill>
              <a:schemeClr val="accent1"/>
            </a:solidFill>
            <a:prstDash val="solid"/>
            <a:round/>
            <a:headEnd len="sm" w="sm" type="none"/>
            <a:tailEnd len="sm" w="sm" type="none"/>
          </a:ln>
        </p:spPr>
      </p:pic>
      <p:cxnSp>
        <p:nvCxnSpPr>
          <p:cNvPr id="546" name="Google Shape;546;p24"/>
          <p:cNvCxnSpPr>
            <a:endCxn id="543" idx="0"/>
          </p:cNvCxnSpPr>
          <p:nvPr/>
        </p:nvCxnSpPr>
        <p:spPr>
          <a:xfrm flipH="1" rot="10800000">
            <a:off x="2617705" y="1191846"/>
            <a:ext cx="1917900" cy="1466400"/>
          </a:xfrm>
          <a:prstGeom prst="curvedConnector4">
            <a:avLst>
              <a:gd fmla="val 23907" name="adj1"/>
              <a:gd fmla="val 115589" name="adj2"/>
            </a:avLst>
          </a:prstGeom>
          <a:noFill/>
          <a:ln cap="rnd" cmpd="sng" w="12700">
            <a:solidFill>
              <a:schemeClr val="accent1"/>
            </a:solidFill>
            <a:prstDash val="solid"/>
            <a:round/>
            <a:headEnd len="sm" w="sm" type="none"/>
            <a:tailEnd len="med" w="med" type="triangle"/>
          </a:ln>
        </p:spPr>
      </p:cxnSp>
      <p:cxnSp>
        <p:nvCxnSpPr>
          <p:cNvPr id="547" name="Google Shape;547;p24"/>
          <p:cNvCxnSpPr/>
          <p:nvPr/>
        </p:nvCxnSpPr>
        <p:spPr>
          <a:xfrm flipH="1" rot="10800000">
            <a:off x="5380074" y="1584209"/>
            <a:ext cx="931200" cy="574200"/>
          </a:xfrm>
          <a:prstGeom prst="curvedConnector3">
            <a:avLst>
              <a:gd fmla="val 50000" name="adj1"/>
            </a:avLst>
          </a:prstGeom>
          <a:noFill/>
          <a:ln cap="rnd" cmpd="sng" w="12700">
            <a:solidFill>
              <a:schemeClr val="accent1"/>
            </a:solidFill>
            <a:prstDash val="solid"/>
            <a:round/>
            <a:headEnd len="sm" w="sm" type="none"/>
            <a:tailEnd len="med" w="med" type="triangle"/>
          </a:ln>
        </p:spPr>
      </p:cxnSp>
      <p:cxnSp>
        <p:nvCxnSpPr>
          <p:cNvPr id="548" name="Google Shape;548;p24"/>
          <p:cNvCxnSpPr/>
          <p:nvPr/>
        </p:nvCxnSpPr>
        <p:spPr>
          <a:xfrm>
            <a:off x="8146722" y="2232838"/>
            <a:ext cx="941400" cy="815100"/>
          </a:xfrm>
          <a:prstGeom prst="curvedConnector3">
            <a:avLst>
              <a:gd fmla="val 50000" name="adj1"/>
            </a:avLst>
          </a:prstGeom>
          <a:noFill/>
          <a:ln cap="rnd" cmpd="sng" w="12700">
            <a:solidFill>
              <a:schemeClr val="accent1"/>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grpSp>
        <p:nvGrpSpPr>
          <p:cNvPr id="553" name="Google Shape;553;p25"/>
          <p:cNvGrpSpPr/>
          <p:nvPr/>
        </p:nvGrpSpPr>
        <p:grpSpPr>
          <a:xfrm>
            <a:off x="0" y="-8467"/>
            <a:ext cx="12192000" cy="6866467"/>
            <a:chOff x="0" y="-8467"/>
            <a:chExt cx="12192000" cy="6866467"/>
          </a:xfrm>
        </p:grpSpPr>
        <p:cxnSp>
          <p:nvCxnSpPr>
            <p:cNvPr id="554" name="Google Shape;554;p25"/>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555" name="Google Shape;555;p25"/>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556" name="Google Shape;556;p2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7" name="Google Shape;557;p2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58" name="Google Shape;558;p2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560" name="Google Shape;560;p2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561" name="Google Shape;561;p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62" name="Google Shape;562;p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5"/>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Registrazione  VERIFICHE</a:t>
            </a:r>
            <a:endParaRPr sz="4320">
              <a:solidFill>
                <a:srgbClr val="1C6294"/>
              </a:solidFill>
            </a:endParaRPr>
          </a:p>
        </p:txBody>
      </p:sp>
      <p:sp>
        <p:nvSpPr>
          <p:cNvPr id="565" name="Google Shape;565;p25"/>
          <p:cNvSpPr txBox="1"/>
          <p:nvPr/>
        </p:nvSpPr>
        <p:spPr>
          <a:xfrm rot="-5400000">
            <a:off x="-1095062" y="1098236"/>
            <a:ext cx="26581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SMARTPHONE</a:t>
            </a:r>
            <a:endParaRPr/>
          </a:p>
        </p:txBody>
      </p:sp>
      <p:pic>
        <p:nvPicPr>
          <p:cNvPr descr="Immagine che contiene screenshot&#10;&#10;Descrizione generata automaticamente" id="566" name="Google Shape;566;p25"/>
          <p:cNvPicPr preferRelativeResize="0"/>
          <p:nvPr/>
        </p:nvPicPr>
        <p:blipFill rotWithShape="1">
          <a:blip r:embed="rId3">
            <a:alphaModFix/>
          </a:blip>
          <a:srcRect b="0" l="0" r="0" t="0"/>
          <a:stretch/>
        </p:blipFill>
        <p:spPr>
          <a:xfrm>
            <a:off x="549464" y="1319518"/>
            <a:ext cx="2292582" cy="4075702"/>
          </a:xfrm>
          <a:prstGeom prst="rect">
            <a:avLst/>
          </a:prstGeom>
          <a:solidFill>
            <a:schemeClr val="lt1"/>
          </a:solidFill>
          <a:ln cap="rnd" cmpd="sng" w="19050">
            <a:solidFill>
              <a:schemeClr val="accent1"/>
            </a:solidFill>
            <a:prstDash val="solid"/>
            <a:round/>
            <a:headEnd len="sm" w="sm" type="none"/>
            <a:tailEnd len="sm" w="sm" type="none"/>
          </a:ln>
        </p:spPr>
      </p:pic>
      <p:pic>
        <p:nvPicPr>
          <p:cNvPr descr="Immagine che contiene screenshot&#10;&#10;Descrizione generata automaticamente" id="567" name="Google Shape;567;p25"/>
          <p:cNvPicPr preferRelativeResize="0"/>
          <p:nvPr/>
        </p:nvPicPr>
        <p:blipFill rotWithShape="1">
          <a:blip r:embed="rId4">
            <a:alphaModFix/>
          </a:blip>
          <a:srcRect b="0" l="0" r="0" t="0"/>
          <a:stretch/>
        </p:blipFill>
        <p:spPr>
          <a:xfrm>
            <a:off x="3345492" y="1298682"/>
            <a:ext cx="2480625" cy="4410000"/>
          </a:xfrm>
          <a:prstGeom prst="rect">
            <a:avLst/>
          </a:prstGeom>
          <a:solidFill>
            <a:schemeClr val="lt1"/>
          </a:solidFill>
          <a:ln cap="rnd" cmpd="sng" w="19050">
            <a:solidFill>
              <a:schemeClr val="accent1"/>
            </a:solidFill>
            <a:prstDash val="solid"/>
            <a:round/>
            <a:headEnd len="sm" w="sm" type="none"/>
            <a:tailEnd len="sm" w="sm" type="none"/>
          </a:ln>
        </p:spPr>
      </p:pic>
      <p:pic>
        <p:nvPicPr>
          <p:cNvPr descr="Immagine che contiene screenshot&#10;&#10;Descrizione generata automaticamente" id="568" name="Google Shape;568;p25"/>
          <p:cNvPicPr preferRelativeResize="0"/>
          <p:nvPr/>
        </p:nvPicPr>
        <p:blipFill rotWithShape="1">
          <a:blip r:embed="rId5">
            <a:alphaModFix/>
          </a:blip>
          <a:srcRect b="0" l="0" r="0" t="0"/>
          <a:stretch/>
        </p:blipFill>
        <p:spPr>
          <a:xfrm>
            <a:off x="6095059" y="1274968"/>
            <a:ext cx="1896862" cy="3372199"/>
          </a:xfrm>
          <a:prstGeom prst="rect">
            <a:avLst/>
          </a:prstGeom>
          <a:solidFill>
            <a:schemeClr val="lt1"/>
          </a:solidFill>
          <a:ln cap="rnd" cmpd="sng" w="19050">
            <a:solidFill>
              <a:schemeClr val="accent1"/>
            </a:solidFill>
            <a:prstDash val="solid"/>
            <a:round/>
            <a:headEnd len="sm" w="sm" type="none"/>
            <a:tailEnd len="sm" w="sm" type="none"/>
          </a:ln>
        </p:spPr>
      </p:pic>
      <p:pic>
        <p:nvPicPr>
          <p:cNvPr descr="Immagine che contiene screenshot&#10;&#10;Descrizione generata automaticamente" id="569" name="Google Shape;569;p25"/>
          <p:cNvPicPr preferRelativeResize="0"/>
          <p:nvPr/>
        </p:nvPicPr>
        <p:blipFill rotWithShape="1">
          <a:blip r:embed="rId6">
            <a:alphaModFix/>
          </a:blip>
          <a:srcRect b="0" l="0" r="0" t="0"/>
          <a:stretch/>
        </p:blipFill>
        <p:spPr>
          <a:xfrm>
            <a:off x="8813599" y="837553"/>
            <a:ext cx="2035829" cy="3619252"/>
          </a:xfrm>
          <a:prstGeom prst="rect">
            <a:avLst/>
          </a:prstGeom>
          <a:solidFill>
            <a:schemeClr val="lt1"/>
          </a:solidFill>
          <a:ln cap="rnd" cmpd="sng" w="19050">
            <a:solidFill>
              <a:schemeClr val="accent1"/>
            </a:solidFill>
            <a:prstDash val="solid"/>
            <a:round/>
            <a:headEnd len="sm" w="sm" type="none"/>
            <a:tailEnd len="sm" w="sm" type="none"/>
          </a:ln>
        </p:spPr>
      </p:pic>
      <p:pic>
        <p:nvPicPr>
          <p:cNvPr descr="Immagine che contiene screenshot&#10;&#10;Descrizione generata automaticamente" id="570" name="Google Shape;570;p25"/>
          <p:cNvPicPr preferRelativeResize="0"/>
          <p:nvPr/>
        </p:nvPicPr>
        <p:blipFill rotWithShape="1">
          <a:blip r:embed="rId7">
            <a:alphaModFix/>
          </a:blip>
          <a:srcRect b="0" l="0" r="0" t="0"/>
          <a:stretch/>
        </p:blipFill>
        <p:spPr>
          <a:xfrm>
            <a:off x="9864906" y="2784427"/>
            <a:ext cx="1948914" cy="3464735"/>
          </a:xfrm>
          <a:prstGeom prst="rect">
            <a:avLst/>
          </a:prstGeom>
          <a:solidFill>
            <a:schemeClr val="lt1"/>
          </a:solidFill>
          <a:ln cap="rnd" cmpd="sng" w="19050">
            <a:solidFill>
              <a:schemeClr val="accent1"/>
            </a:solidFill>
            <a:prstDash val="solid"/>
            <a:round/>
            <a:headEnd len="sm" w="sm" type="none"/>
            <a:tailEnd len="sm" w="sm" type="none"/>
          </a:ln>
        </p:spPr>
      </p:pic>
      <p:cxnSp>
        <p:nvCxnSpPr>
          <p:cNvPr id="571" name="Google Shape;571;p25"/>
          <p:cNvCxnSpPr>
            <a:endCxn id="567" idx="0"/>
          </p:cNvCxnSpPr>
          <p:nvPr/>
        </p:nvCxnSpPr>
        <p:spPr>
          <a:xfrm flipH="1" rot="10800000">
            <a:off x="2805005" y="1298682"/>
            <a:ext cx="1780800" cy="934200"/>
          </a:xfrm>
          <a:prstGeom prst="curvedConnector4">
            <a:avLst>
              <a:gd fmla="val 15172" name="adj1"/>
              <a:gd fmla="val 124470" name="adj2"/>
            </a:avLst>
          </a:prstGeom>
          <a:noFill/>
          <a:ln cap="rnd" cmpd="sng" w="12700">
            <a:solidFill>
              <a:schemeClr val="accent1"/>
            </a:solidFill>
            <a:prstDash val="solid"/>
            <a:round/>
            <a:headEnd len="sm" w="sm" type="none"/>
            <a:tailEnd len="med" w="med" type="triangle"/>
          </a:ln>
        </p:spPr>
      </p:cxnSp>
      <p:pic>
        <p:nvPicPr>
          <p:cNvPr descr="Immagine che contiene screenshot&#10;&#10;Descrizione generata automaticamente" id="572" name="Google Shape;572;p25"/>
          <p:cNvPicPr preferRelativeResize="0"/>
          <p:nvPr/>
        </p:nvPicPr>
        <p:blipFill rotWithShape="1">
          <a:blip r:embed="rId8">
            <a:alphaModFix/>
          </a:blip>
          <a:srcRect b="0" l="0" r="0" t="0"/>
          <a:stretch/>
        </p:blipFill>
        <p:spPr>
          <a:xfrm>
            <a:off x="6625313" y="3589867"/>
            <a:ext cx="1771505" cy="3149342"/>
          </a:xfrm>
          <a:prstGeom prst="rect">
            <a:avLst/>
          </a:prstGeom>
          <a:solidFill>
            <a:schemeClr val="lt1"/>
          </a:solidFill>
          <a:ln cap="rnd" cmpd="sng" w="19050">
            <a:solidFill>
              <a:schemeClr val="accent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grpSp>
        <p:nvGrpSpPr>
          <p:cNvPr id="577" name="Google Shape;577;p26"/>
          <p:cNvGrpSpPr/>
          <p:nvPr/>
        </p:nvGrpSpPr>
        <p:grpSpPr>
          <a:xfrm>
            <a:off x="0" y="-8467"/>
            <a:ext cx="12192000" cy="6866467"/>
            <a:chOff x="0" y="-8467"/>
            <a:chExt cx="12192000" cy="6866467"/>
          </a:xfrm>
        </p:grpSpPr>
        <p:cxnSp>
          <p:nvCxnSpPr>
            <p:cNvPr id="578" name="Google Shape;578;p26"/>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579" name="Google Shape;579;p26"/>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580" name="Google Shape;580;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81" name="Google Shape;581;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82" name="Google Shape;582;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584" name="Google Shape;584;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585" name="Google Shape;585;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86" name="Google Shape;586;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26"/>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Consultazione VERIFICHE</a:t>
            </a:r>
            <a:endParaRPr sz="4320">
              <a:solidFill>
                <a:srgbClr val="1C6294"/>
              </a:solidFill>
            </a:endParaRPr>
          </a:p>
        </p:txBody>
      </p:sp>
      <p:sp>
        <p:nvSpPr>
          <p:cNvPr id="589" name="Google Shape;589;p26"/>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590" name="Google Shape;590;p26"/>
          <p:cNvSpPr txBox="1"/>
          <p:nvPr>
            <p:ph idx="1" type="body"/>
          </p:nvPr>
        </p:nvSpPr>
        <p:spPr>
          <a:xfrm>
            <a:off x="271509" y="4730260"/>
            <a:ext cx="7153757"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Le verifiche registrate da MOBILE sono consultabili centralmente</a:t>
            </a:r>
            <a:endParaRPr/>
          </a:p>
        </p:txBody>
      </p:sp>
      <p:pic>
        <p:nvPicPr>
          <p:cNvPr id="591" name="Google Shape;591;p26"/>
          <p:cNvPicPr preferRelativeResize="0"/>
          <p:nvPr/>
        </p:nvPicPr>
        <p:blipFill rotWithShape="1">
          <a:blip r:embed="rId3">
            <a:alphaModFix/>
          </a:blip>
          <a:srcRect b="0" l="0" r="0" t="0"/>
          <a:stretch/>
        </p:blipFill>
        <p:spPr>
          <a:xfrm>
            <a:off x="816968" y="1266512"/>
            <a:ext cx="8140995" cy="3417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grpSp>
        <p:nvGrpSpPr>
          <p:cNvPr id="596" name="Google Shape;596;p27"/>
          <p:cNvGrpSpPr/>
          <p:nvPr/>
        </p:nvGrpSpPr>
        <p:grpSpPr>
          <a:xfrm>
            <a:off x="0" y="-8467"/>
            <a:ext cx="12192000" cy="6866467"/>
            <a:chOff x="0" y="-8467"/>
            <a:chExt cx="12192000" cy="6866467"/>
          </a:xfrm>
        </p:grpSpPr>
        <p:cxnSp>
          <p:nvCxnSpPr>
            <p:cNvPr id="597" name="Google Shape;597;p27"/>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598" name="Google Shape;598;p27"/>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599" name="Google Shape;599;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00" name="Google Shape;600;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01" name="Google Shape;601;p2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603" name="Google Shape;603;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604" name="Google Shape;604;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5" name="Google Shape;605;p2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27"/>
          <p:cNvSpPr txBox="1"/>
          <p:nvPr>
            <p:ph type="title"/>
          </p:nvPr>
        </p:nvSpPr>
        <p:spPr>
          <a:xfrm>
            <a:off x="879330" y="72966"/>
            <a:ext cx="9710882"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Consultazione ANOMALIE</a:t>
            </a:r>
            <a:endParaRPr sz="4320">
              <a:solidFill>
                <a:srgbClr val="1C6294"/>
              </a:solidFill>
            </a:endParaRPr>
          </a:p>
        </p:txBody>
      </p:sp>
      <p:sp>
        <p:nvSpPr>
          <p:cNvPr id="608" name="Google Shape;608;p27"/>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609" name="Google Shape;609;p27"/>
          <p:cNvSpPr txBox="1"/>
          <p:nvPr>
            <p:ph idx="1" type="body"/>
          </p:nvPr>
        </p:nvSpPr>
        <p:spPr>
          <a:xfrm>
            <a:off x="271509" y="4730260"/>
            <a:ext cx="7153757"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Le ANOMALIE registrate da MOBILE sono consultabili centralmente</a:t>
            </a:r>
            <a:endParaRPr/>
          </a:p>
        </p:txBody>
      </p:sp>
      <p:pic>
        <p:nvPicPr>
          <p:cNvPr id="610" name="Google Shape;610;p27"/>
          <p:cNvPicPr preferRelativeResize="0"/>
          <p:nvPr/>
        </p:nvPicPr>
        <p:blipFill rotWithShape="1">
          <a:blip r:embed="rId3">
            <a:alphaModFix/>
          </a:blip>
          <a:srcRect b="0" l="0" r="0" t="0"/>
          <a:stretch/>
        </p:blipFill>
        <p:spPr>
          <a:xfrm>
            <a:off x="1297555" y="1536273"/>
            <a:ext cx="8151628" cy="22712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28"/>
          <p:cNvSpPr txBox="1"/>
          <p:nvPr>
            <p:ph type="title"/>
          </p:nvPr>
        </p:nvSpPr>
        <p:spPr>
          <a:xfrm>
            <a:off x="677334" y="609600"/>
            <a:ext cx="8596668" cy="7874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it-IT"/>
              <a:t>AGENDA</a:t>
            </a:r>
            <a:endParaRPr/>
          </a:p>
        </p:txBody>
      </p:sp>
      <p:sp>
        <p:nvSpPr>
          <p:cNvPr id="616" name="Google Shape;616;p28"/>
          <p:cNvSpPr txBox="1"/>
          <p:nvPr>
            <p:ph idx="1" type="body"/>
          </p:nvPr>
        </p:nvSpPr>
        <p:spPr>
          <a:xfrm>
            <a:off x="1400704" y="1579527"/>
            <a:ext cx="8596312" cy="3881438"/>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Chi Siamo</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La suite CLICK CONTROL 360</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Il modulo CLICK CLOCK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rPr>
              <a:t>Il modulo CLICK CHECK</a:t>
            </a:r>
            <a:endParaRPr/>
          </a:p>
          <a:p>
            <a:pPr indent="-514350" lvl="0" marL="514350" rtl="0" algn="l">
              <a:spcBef>
                <a:spcPts val="1000"/>
              </a:spcBef>
              <a:spcAft>
                <a:spcPts val="0"/>
              </a:spcAft>
              <a:buSzPts val="2240"/>
              <a:buFont typeface="Trebuchet MS"/>
              <a:buAutoNum type="arabicPeriod"/>
            </a:pPr>
            <a:r>
              <a:rPr b="1" lang="it-IT" sz="2800">
                <a:solidFill>
                  <a:schemeClr val="accent1"/>
                </a:solidFill>
                <a:latin typeface="Trebuchet MS"/>
                <a:ea typeface="Trebuchet MS"/>
                <a:cs typeface="Trebuchet MS"/>
                <a:sym typeface="Trebuchet MS"/>
              </a:rPr>
              <a:t>Demo </a:t>
            </a:r>
            <a:endParaRPr/>
          </a:p>
          <a:p>
            <a:pPr indent="0" lvl="0" marL="0" rtl="0" algn="l">
              <a:spcBef>
                <a:spcPts val="1000"/>
              </a:spcBef>
              <a:spcAft>
                <a:spcPts val="0"/>
              </a:spcAft>
              <a:buSzPts val="2240"/>
              <a:buNone/>
            </a:pPr>
            <a:r>
              <a:t/>
            </a:r>
            <a:endParaRPr sz="2800">
              <a:solidFill>
                <a:srgbClr val="1C6294"/>
              </a:solidFill>
            </a:endParaRPr>
          </a:p>
        </p:txBody>
      </p:sp>
      <p:pic>
        <p:nvPicPr>
          <p:cNvPr id="617" name="Google Shape;617;p28"/>
          <p:cNvPicPr preferRelativeResize="0"/>
          <p:nvPr/>
        </p:nvPicPr>
        <p:blipFill rotWithShape="1">
          <a:blip r:embed="rId3">
            <a:alphaModFix/>
          </a:blip>
          <a:srcRect b="0" l="0" r="0" t="0"/>
          <a:stretch/>
        </p:blipFill>
        <p:spPr>
          <a:xfrm>
            <a:off x="116925" y="6140303"/>
            <a:ext cx="1894574" cy="628016"/>
          </a:xfrm>
          <a:prstGeom prst="rect">
            <a:avLst/>
          </a:prstGeom>
          <a:noFill/>
          <a:ln>
            <a:noFill/>
          </a:ln>
        </p:spPr>
      </p:pic>
      <p:pic>
        <p:nvPicPr>
          <p:cNvPr id="618" name="Google Shape;618;p28"/>
          <p:cNvPicPr preferRelativeResize="0"/>
          <p:nvPr/>
        </p:nvPicPr>
        <p:blipFill rotWithShape="1">
          <a:blip r:embed="rId4">
            <a:alphaModFix/>
          </a:blip>
          <a:srcRect b="0" l="0" r="0" t="0"/>
          <a:stretch/>
        </p:blipFill>
        <p:spPr>
          <a:xfrm>
            <a:off x="10140602" y="6140303"/>
            <a:ext cx="1829962" cy="548429"/>
          </a:xfrm>
          <a:prstGeom prst="rect">
            <a:avLst/>
          </a:prstGeom>
          <a:noFill/>
          <a:ln>
            <a:noFill/>
          </a:ln>
        </p:spPr>
      </p:pic>
      <p:sp>
        <p:nvSpPr>
          <p:cNvPr id="619" name="Google Shape;619;p28"/>
          <p:cNvSpPr/>
          <p:nvPr/>
        </p:nvSpPr>
        <p:spPr>
          <a:xfrm>
            <a:off x="677334" y="3861792"/>
            <a:ext cx="659219" cy="415520"/>
          </a:xfrm>
          <a:prstGeom prst="right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pic>
        <p:nvPicPr>
          <p:cNvPr id="624" name="Google Shape;624;p29"/>
          <p:cNvPicPr preferRelativeResize="0"/>
          <p:nvPr/>
        </p:nvPicPr>
        <p:blipFill rotWithShape="1">
          <a:blip r:embed="rId3">
            <a:alphaModFix/>
          </a:blip>
          <a:srcRect b="0" l="0" r="0" t="0"/>
          <a:stretch/>
        </p:blipFill>
        <p:spPr>
          <a:xfrm>
            <a:off x="8751396" y="5826653"/>
            <a:ext cx="3114675" cy="933450"/>
          </a:xfrm>
          <a:prstGeom prst="rect">
            <a:avLst/>
          </a:prstGeom>
          <a:noFill/>
          <a:ln>
            <a:noFill/>
          </a:ln>
        </p:spPr>
      </p:pic>
      <p:pic>
        <p:nvPicPr>
          <p:cNvPr id="625" name="Google Shape;625;p29"/>
          <p:cNvPicPr preferRelativeResize="0"/>
          <p:nvPr/>
        </p:nvPicPr>
        <p:blipFill rotWithShape="1">
          <a:blip r:embed="rId4">
            <a:alphaModFix/>
          </a:blip>
          <a:srcRect b="0" l="0" r="0" t="0"/>
          <a:stretch/>
        </p:blipFill>
        <p:spPr>
          <a:xfrm>
            <a:off x="96231" y="5450487"/>
            <a:ext cx="3950797" cy="1309616"/>
          </a:xfrm>
          <a:prstGeom prst="rect">
            <a:avLst/>
          </a:prstGeom>
          <a:noFill/>
          <a:ln>
            <a:noFill/>
          </a:ln>
        </p:spPr>
      </p:pic>
      <p:sp>
        <p:nvSpPr>
          <p:cNvPr id="626" name="Google Shape;626;p29"/>
          <p:cNvSpPr/>
          <p:nvPr/>
        </p:nvSpPr>
        <p:spPr>
          <a:xfrm>
            <a:off x="2719536" y="1616622"/>
            <a:ext cx="5802999"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t-IT" sz="6600">
                <a:solidFill>
                  <a:srgbClr val="266F8B"/>
                </a:solidFill>
                <a:latin typeface="Trebuchet MS"/>
                <a:ea typeface="Trebuchet MS"/>
                <a:cs typeface="Trebuchet MS"/>
                <a:sym typeface="Trebuchet MS"/>
              </a:rPr>
              <a:t>GRAZIE PER </a:t>
            </a:r>
            <a:endParaRPr/>
          </a:p>
          <a:p>
            <a:pPr indent="0" lvl="0" marL="0" marR="0" rtl="0" algn="ctr">
              <a:spcBef>
                <a:spcPts val="0"/>
              </a:spcBef>
              <a:spcAft>
                <a:spcPts val="0"/>
              </a:spcAft>
              <a:buNone/>
            </a:pPr>
            <a:r>
              <a:rPr b="1" lang="it-IT" sz="6600">
                <a:solidFill>
                  <a:srgbClr val="266F8B"/>
                </a:solidFill>
                <a:latin typeface="Trebuchet MS"/>
                <a:ea typeface="Trebuchet MS"/>
                <a:cs typeface="Trebuchet MS"/>
                <a:sym typeface="Trebuchet MS"/>
              </a:rPr>
              <a:t>L’ATTENZIONE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
          <p:cNvSpPr txBox="1"/>
          <p:nvPr>
            <p:ph type="title"/>
          </p:nvPr>
        </p:nvSpPr>
        <p:spPr>
          <a:xfrm>
            <a:off x="758356" y="258403"/>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it-IT"/>
              <a:t>CHI SIAMO</a:t>
            </a:r>
            <a:endParaRPr/>
          </a:p>
        </p:txBody>
      </p:sp>
      <p:sp>
        <p:nvSpPr>
          <p:cNvPr id="161" name="Google Shape;161;p3"/>
          <p:cNvSpPr txBox="1"/>
          <p:nvPr/>
        </p:nvSpPr>
        <p:spPr>
          <a:xfrm>
            <a:off x="5799950" y="2732175"/>
            <a:ext cx="5255633" cy="1526222"/>
          </a:xfrm>
          <a:prstGeom prst="rect">
            <a:avLst/>
          </a:prstGeom>
          <a:noFill/>
          <a:ln>
            <a:noFill/>
          </a:ln>
        </p:spPr>
        <p:txBody>
          <a:bodyPr anchorCtr="0" anchor="t" bIns="45700" lIns="91425" spcFirstLastPara="1" rIns="91425" wrap="square" tIns="45700">
            <a:normAutofit/>
          </a:bodyPr>
          <a:lstStyle/>
          <a:p>
            <a:pPr indent="-251459" lvl="0" marL="342900" marR="0" rtl="0" algn="l">
              <a:spcBef>
                <a:spcPts val="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pic>
        <p:nvPicPr>
          <p:cNvPr id="162" name="Google Shape;162;p3"/>
          <p:cNvPicPr preferRelativeResize="0"/>
          <p:nvPr/>
        </p:nvPicPr>
        <p:blipFill rotWithShape="1">
          <a:blip r:embed="rId3">
            <a:alphaModFix/>
          </a:blip>
          <a:srcRect b="0" l="0" r="0" t="0"/>
          <a:stretch/>
        </p:blipFill>
        <p:spPr>
          <a:xfrm>
            <a:off x="1001144" y="1207059"/>
            <a:ext cx="3198136" cy="1060122"/>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10140602" y="6140303"/>
            <a:ext cx="1829962" cy="548429"/>
          </a:xfrm>
          <a:prstGeom prst="rect">
            <a:avLst/>
          </a:prstGeom>
          <a:noFill/>
          <a:ln>
            <a:noFill/>
          </a:ln>
        </p:spPr>
      </p:pic>
      <p:pic>
        <p:nvPicPr>
          <p:cNvPr id="164" name="Google Shape;164;p3"/>
          <p:cNvPicPr preferRelativeResize="0"/>
          <p:nvPr/>
        </p:nvPicPr>
        <p:blipFill rotWithShape="1">
          <a:blip r:embed="rId3">
            <a:alphaModFix/>
          </a:blip>
          <a:srcRect b="0" l="0" r="0" t="0"/>
          <a:stretch/>
        </p:blipFill>
        <p:spPr>
          <a:xfrm>
            <a:off x="221436" y="6140303"/>
            <a:ext cx="1894574" cy="628016"/>
          </a:xfrm>
          <a:prstGeom prst="rect">
            <a:avLst/>
          </a:prstGeom>
          <a:noFill/>
          <a:ln>
            <a:noFill/>
          </a:ln>
        </p:spPr>
      </p:pic>
      <p:pic>
        <p:nvPicPr>
          <p:cNvPr id="165" name="Google Shape;165;p3"/>
          <p:cNvPicPr preferRelativeResize="0"/>
          <p:nvPr/>
        </p:nvPicPr>
        <p:blipFill rotWithShape="1">
          <a:blip r:embed="rId4">
            <a:alphaModFix/>
          </a:blip>
          <a:srcRect b="0" l="0" r="0" t="0"/>
          <a:stretch/>
        </p:blipFill>
        <p:spPr>
          <a:xfrm>
            <a:off x="6386259" y="1207058"/>
            <a:ext cx="3320395" cy="995103"/>
          </a:xfrm>
          <a:prstGeom prst="rect">
            <a:avLst/>
          </a:prstGeom>
          <a:noFill/>
          <a:ln>
            <a:noFill/>
          </a:ln>
        </p:spPr>
      </p:pic>
      <p:sp>
        <p:nvSpPr>
          <p:cNvPr id="166" name="Google Shape;166;p3"/>
          <p:cNvSpPr txBox="1"/>
          <p:nvPr/>
        </p:nvSpPr>
        <p:spPr>
          <a:xfrm>
            <a:off x="308344" y="2352631"/>
            <a:ext cx="5255633" cy="23512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rPr b="0" i="0" lang="it-IT" sz="1800" u="none" cap="none" strike="noStrike">
                <a:solidFill>
                  <a:schemeClr val="accent1"/>
                </a:solidFill>
                <a:latin typeface="Trebuchet MS"/>
                <a:ea typeface="Trebuchet MS"/>
                <a:cs typeface="Trebuchet MS"/>
                <a:sym typeface="Trebuchet MS"/>
              </a:rPr>
              <a:t>2001 -&gt; Progettazione Impiantistica/Antincendio</a:t>
            </a:r>
            <a:endParaRPr/>
          </a:p>
          <a:p>
            <a:pPr indent="0" lvl="0" marL="0" marR="0" rtl="0" algn="l">
              <a:spcBef>
                <a:spcPts val="1000"/>
              </a:spcBef>
              <a:spcAft>
                <a:spcPts val="0"/>
              </a:spcAft>
              <a:buClr>
                <a:schemeClr val="accent1"/>
              </a:buClr>
              <a:buSzPts val="1440"/>
              <a:buFont typeface="Noto Sans Symbols"/>
              <a:buNone/>
            </a:pPr>
            <a:r>
              <a:rPr b="0" i="0" lang="it-IT" sz="1800" u="none" cap="none" strike="noStrike">
                <a:solidFill>
                  <a:schemeClr val="accent1"/>
                </a:solidFill>
                <a:latin typeface="Trebuchet MS"/>
                <a:ea typeface="Trebuchet MS"/>
                <a:cs typeface="Trebuchet MS"/>
                <a:sym typeface="Trebuchet MS"/>
              </a:rPr>
              <a:t>2006 -&gt; Consulenza Informatica</a:t>
            </a:r>
            <a:endParaRPr/>
          </a:p>
          <a:p>
            <a:pPr indent="0" lvl="0" marL="0" marR="0" rtl="0" algn="l">
              <a:spcBef>
                <a:spcPts val="1000"/>
              </a:spcBef>
              <a:spcAft>
                <a:spcPts val="0"/>
              </a:spcAft>
              <a:buClr>
                <a:schemeClr val="accent1"/>
              </a:buClr>
              <a:buSzPts val="1440"/>
              <a:buFont typeface="Noto Sans Symbols"/>
              <a:buNone/>
            </a:pPr>
            <a:r>
              <a:rPr b="0" i="0" lang="it-IT" sz="1800" u="none" cap="none" strike="noStrike">
                <a:solidFill>
                  <a:schemeClr val="accent1"/>
                </a:solidFill>
                <a:latin typeface="Trebuchet MS"/>
                <a:ea typeface="Trebuchet MS"/>
                <a:cs typeface="Trebuchet MS"/>
                <a:sym typeface="Trebuchet MS"/>
              </a:rPr>
              <a:t>2008 -&gt; Impianti Tecnologici</a:t>
            </a:r>
            <a:endParaRPr/>
          </a:p>
          <a:p>
            <a:pPr indent="0" lvl="0" marL="0" marR="0" rtl="0" algn="l">
              <a:spcBef>
                <a:spcPts val="1000"/>
              </a:spcBef>
              <a:spcAft>
                <a:spcPts val="0"/>
              </a:spcAft>
              <a:buClr>
                <a:schemeClr val="accent1"/>
              </a:buClr>
              <a:buSzPts val="1440"/>
              <a:buFont typeface="Noto Sans Symbols"/>
              <a:buNone/>
            </a:pPr>
            <a:r>
              <a:rPr b="0" i="0" lang="it-IT" sz="1800" u="none" cap="none" strike="noStrike">
                <a:solidFill>
                  <a:schemeClr val="accent1"/>
                </a:solidFill>
                <a:latin typeface="Trebuchet MS"/>
                <a:ea typeface="Trebuchet MS"/>
                <a:cs typeface="Trebuchet MS"/>
                <a:sym typeface="Trebuchet MS"/>
              </a:rPr>
              <a:t>2010 -&gt; Sicurezza sul Lavoro (D.L. 81/08)</a:t>
            </a:r>
            <a:endParaRPr/>
          </a:p>
          <a:p>
            <a:pPr indent="0" lvl="0" marL="0" marR="0" rtl="0" algn="l">
              <a:spcBef>
                <a:spcPts val="1000"/>
              </a:spcBef>
              <a:spcAft>
                <a:spcPts val="0"/>
              </a:spcAft>
              <a:buClr>
                <a:schemeClr val="accent1"/>
              </a:buClr>
              <a:buSzPts val="1440"/>
              <a:buFont typeface="Noto Sans Symbols"/>
              <a:buNone/>
            </a:pPr>
            <a:r>
              <a:rPr b="0" i="0" lang="it-IT" sz="1800" u="none" cap="none" strike="noStrike">
                <a:solidFill>
                  <a:schemeClr val="accent1"/>
                </a:solidFill>
                <a:latin typeface="Trebuchet MS"/>
                <a:ea typeface="Trebuchet MS"/>
                <a:cs typeface="Trebuchet MS"/>
                <a:sym typeface="Trebuchet MS"/>
              </a:rPr>
              <a:t>2014 -&gt; Monitoraggio da remoto FV e </a:t>
            </a:r>
            <a:endParaRPr/>
          </a:p>
          <a:p>
            <a:pPr indent="0" lvl="0" marL="0" marR="0" rtl="0" algn="l">
              <a:spcBef>
                <a:spcPts val="1000"/>
              </a:spcBef>
              <a:spcAft>
                <a:spcPts val="0"/>
              </a:spcAft>
              <a:buClr>
                <a:schemeClr val="accent1"/>
              </a:buClr>
              <a:buSzPts val="1440"/>
              <a:buFont typeface="Noto Sans Symbols"/>
              <a:buNone/>
            </a:pPr>
            <a:r>
              <a:rPr b="0" i="0" lang="it-IT" sz="1800" u="none" cap="none" strike="noStrike">
                <a:solidFill>
                  <a:schemeClr val="accent1"/>
                </a:solidFill>
                <a:latin typeface="Trebuchet MS"/>
                <a:ea typeface="Trebuchet MS"/>
                <a:cs typeface="Trebuchet MS"/>
                <a:sym typeface="Trebuchet MS"/>
              </a:rPr>
              <a:t>2016 -&gt; Domotica Civile</a:t>
            </a:r>
            <a:endParaRPr/>
          </a:p>
        </p:txBody>
      </p:sp>
      <p:sp>
        <p:nvSpPr>
          <p:cNvPr id="167" name="Google Shape;167;p3"/>
          <p:cNvSpPr txBox="1"/>
          <p:nvPr/>
        </p:nvSpPr>
        <p:spPr>
          <a:xfrm>
            <a:off x="5935224" y="2137181"/>
            <a:ext cx="4750497" cy="1884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rPr b="0" i="0" lang="it-IT" sz="1800" u="none" cap="none" strike="noStrike">
                <a:solidFill>
                  <a:schemeClr val="accent1"/>
                </a:solidFill>
                <a:latin typeface="Trebuchet MS"/>
                <a:ea typeface="Trebuchet MS"/>
                <a:cs typeface="Trebuchet MS"/>
                <a:sym typeface="Trebuchet MS"/>
              </a:rPr>
              <a:t>Esperienza trentennale esperienza nei seguenti ambiti: </a:t>
            </a:r>
            <a:endParaRPr/>
          </a:p>
          <a:p>
            <a:pPr indent="-342900" lvl="0" marL="342900" marR="0" rtl="0" algn="l">
              <a:spcBef>
                <a:spcPts val="1000"/>
              </a:spcBef>
              <a:spcAft>
                <a:spcPts val="0"/>
              </a:spcAft>
              <a:buClr>
                <a:schemeClr val="accent1"/>
              </a:buClr>
              <a:buSzPts val="1440"/>
              <a:buFont typeface="Noto Sans Symbols"/>
              <a:buChar char="►"/>
            </a:pPr>
            <a:r>
              <a:rPr b="0" i="0" lang="it-IT" sz="1800" u="none" cap="none" strike="noStrike">
                <a:solidFill>
                  <a:schemeClr val="accent1"/>
                </a:solidFill>
                <a:latin typeface="Trebuchet MS"/>
                <a:ea typeface="Trebuchet MS"/>
                <a:cs typeface="Trebuchet MS"/>
                <a:sym typeface="Trebuchet MS"/>
              </a:rPr>
              <a:t>Informatica industriale </a:t>
            </a:r>
            <a:endParaRPr/>
          </a:p>
          <a:p>
            <a:pPr indent="-342900" lvl="0" marL="342900" marR="0" rtl="0" algn="l">
              <a:spcBef>
                <a:spcPts val="1000"/>
              </a:spcBef>
              <a:spcAft>
                <a:spcPts val="0"/>
              </a:spcAft>
              <a:buClr>
                <a:schemeClr val="accent1"/>
              </a:buClr>
              <a:buSzPts val="1440"/>
              <a:buFont typeface="Noto Sans Symbols"/>
              <a:buChar char="►"/>
            </a:pPr>
            <a:r>
              <a:rPr b="0" i="0" lang="it-IT" sz="1800" u="none" cap="none" strike="noStrike">
                <a:solidFill>
                  <a:schemeClr val="accent1"/>
                </a:solidFill>
                <a:latin typeface="Trebuchet MS"/>
                <a:ea typeface="Trebuchet MS"/>
                <a:cs typeface="Trebuchet MS"/>
                <a:sym typeface="Trebuchet MS"/>
              </a:rPr>
              <a:t>Soluzioni WEB </a:t>
            </a:r>
            <a:endParaRPr/>
          </a:p>
          <a:p>
            <a:pPr indent="-342900" lvl="0" marL="342900" marR="0" rtl="0" algn="l">
              <a:spcBef>
                <a:spcPts val="1000"/>
              </a:spcBef>
              <a:spcAft>
                <a:spcPts val="0"/>
              </a:spcAft>
              <a:buClr>
                <a:schemeClr val="accent1"/>
              </a:buClr>
              <a:buSzPts val="1440"/>
              <a:buFont typeface="Noto Sans Symbols"/>
              <a:buChar char="►"/>
            </a:pPr>
            <a:r>
              <a:rPr b="0" i="0" lang="it-IT" sz="1800" u="none" cap="none" strike="noStrike">
                <a:solidFill>
                  <a:schemeClr val="accent1"/>
                </a:solidFill>
                <a:latin typeface="Trebuchet MS"/>
                <a:ea typeface="Trebuchet MS"/>
                <a:cs typeface="Trebuchet MS"/>
                <a:sym typeface="Trebuchet MS"/>
              </a:rPr>
              <a:t>Soluzioni Mobile</a:t>
            </a:r>
            <a:endParaRPr/>
          </a:p>
          <a:p>
            <a:pPr indent="-342900" lvl="0" marL="342900" marR="0" rtl="0" algn="l">
              <a:spcBef>
                <a:spcPts val="1000"/>
              </a:spcBef>
              <a:spcAft>
                <a:spcPts val="0"/>
              </a:spcAft>
              <a:buClr>
                <a:schemeClr val="accent1"/>
              </a:buClr>
              <a:buSzPts val="1440"/>
              <a:buFont typeface="Noto Sans Symbols"/>
              <a:buChar char="►"/>
            </a:pPr>
            <a:r>
              <a:rPr b="0" i="0" lang="it-IT" sz="1800" u="none" cap="none" strike="noStrike">
                <a:solidFill>
                  <a:schemeClr val="accent1"/>
                </a:solidFill>
                <a:latin typeface="Trebuchet MS"/>
                <a:ea typeface="Trebuchet MS"/>
                <a:cs typeface="Trebuchet MS"/>
                <a:sym typeface="Trebuchet MS"/>
              </a:rPr>
              <a:t>Architettura reti/hosting personalizzati.</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chemeClr val="accent1"/>
              </a:solidFill>
              <a:latin typeface="Trebuchet MS"/>
              <a:ea typeface="Trebuchet MS"/>
              <a:cs typeface="Trebuchet MS"/>
              <a:sym typeface="Trebuchet MS"/>
            </a:endParaRPr>
          </a:p>
        </p:txBody>
      </p:sp>
      <p:grpSp>
        <p:nvGrpSpPr>
          <p:cNvPr id="168" name="Google Shape;168;p3"/>
          <p:cNvGrpSpPr/>
          <p:nvPr/>
        </p:nvGrpSpPr>
        <p:grpSpPr>
          <a:xfrm>
            <a:off x="3603279" y="4781816"/>
            <a:ext cx="3702868" cy="1858172"/>
            <a:chOff x="3603279" y="4494731"/>
            <a:chExt cx="3702868" cy="1858172"/>
          </a:xfrm>
        </p:grpSpPr>
        <p:sp>
          <p:nvSpPr>
            <p:cNvPr id="169" name="Google Shape;169;p3"/>
            <p:cNvSpPr/>
            <p:nvPr/>
          </p:nvSpPr>
          <p:spPr>
            <a:xfrm>
              <a:off x="3603279" y="5673893"/>
              <a:ext cx="3702868" cy="679010"/>
            </a:xfrm>
            <a:prstGeom prst="rect">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0" name="Google Shape;170;p3"/>
            <p:cNvSpPr/>
            <p:nvPr/>
          </p:nvSpPr>
          <p:spPr>
            <a:xfrm>
              <a:off x="5437879" y="4494731"/>
              <a:ext cx="1551396" cy="943552"/>
            </a:xfrm>
            <a:prstGeom prst="parallelogram">
              <a:avLst>
                <a:gd fmla="val 89323" name="adj"/>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1" name="Google Shape;171;p3"/>
            <p:cNvSpPr/>
            <p:nvPr/>
          </p:nvSpPr>
          <p:spPr>
            <a:xfrm flipH="1">
              <a:off x="3722351" y="4494731"/>
              <a:ext cx="1551396" cy="943552"/>
            </a:xfrm>
            <a:prstGeom prst="parallelogram">
              <a:avLst>
                <a:gd fmla="val 89323" name="adj"/>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2" name="Google Shape;172;p3"/>
            <p:cNvSpPr/>
            <p:nvPr/>
          </p:nvSpPr>
          <p:spPr>
            <a:xfrm>
              <a:off x="3665056" y="5751788"/>
              <a:ext cx="3579313" cy="523220"/>
            </a:xfrm>
            <a:prstGeom prst="rect">
              <a:avLst/>
            </a:prstGeom>
            <a:solidFill>
              <a:schemeClr val="lt1"/>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t-IT" sz="2800" u="none" cap="none" strike="noStrike">
                  <a:solidFill>
                    <a:srgbClr val="266F8B"/>
                  </a:solidFill>
                  <a:latin typeface="Trebuchet MS"/>
                  <a:ea typeface="Trebuchet MS"/>
                  <a:cs typeface="Trebuchet MS"/>
                  <a:sym typeface="Trebuchet MS"/>
                </a:rPr>
                <a:t>CLICK CONTROL 360</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4"/>
          <p:cNvSpPr txBox="1"/>
          <p:nvPr>
            <p:ph type="title"/>
          </p:nvPr>
        </p:nvSpPr>
        <p:spPr>
          <a:xfrm>
            <a:off x="677334" y="609600"/>
            <a:ext cx="8596668" cy="7874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it-IT"/>
              <a:t>AGENDA</a:t>
            </a:r>
            <a:endParaRPr/>
          </a:p>
        </p:txBody>
      </p:sp>
      <p:sp>
        <p:nvSpPr>
          <p:cNvPr id="178" name="Google Shape;178;p4"/>
          <p:cNvSpPr txBox="1"/>
          <p:nvPr>
            <p:ph idx="1" type="body"/>
          </p:nvPr>
        </p:nvSpPr>
        <p:spPr>
          <a:xfrm>
            <a:off x="1400704" y="1579527"/>
            <a:ext cx="8596312" cy="3881438"/>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Chi Siamo</a:t>
            </a:r>
            <a:endParaRPr/>
          </a:p>
          <a:p>
            <a:pPr indent="-514350" lvl="0" marL="514350" rtl="0" algn="l">
              <a:spcBef>
                <a:spcPts val="1000"/>
              </a:spcBef>
              <a:spcAft>
                <a:spcPts val="0"/>
              </a:spcAft>
              <a:buSzPts val="2240"/>
              <a:buFont typeface="Trebuchet MS"/>
              <a:buAutoNum type="arabicPeriod"/>
            </a:pPr>
            <a:r>
              <a:rPr b="1" lang="it-IT" sz="2800">
                <a:solidFill>
                  <a:schemeClr val="accent1"/>
                </a:solidFill>
                <a:latin typeface="Trebuchet MS"/>
                <a:ea typeface="Trebuchet MS"/>
                <a:cs typeface="Trebuchet MS"/>
                <a:sym typeface="Trebuchet MS"/>
              </a:rPr>
              <a:t>La suite CLICK CONTROL 360</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Il modulo CLICK CLOCK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rPr>
              <a:t>Il modulo CLICK CHECK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Demo </a:t>
            </a:r>
            <a:endParaRPr/>
          </a:p>
          <a:p>
            <a:pPr indent="0" lvl="0" marL="0" rtl="0" algn="l">
              <a:spcBef>
                <a:spcPts val="1000"/>
              </a:spcBef>
              <a:spcAft>
                <a:spcPts val="0"/>
              </a:spcAft>
              <a:buSzPts val="2240"/>
              <a:buNone/>
            </a:pPr>
            <a:r>
              <a:t/>
            </a:r>
            <a:endParaRPr sz="2800">
              <a:solidFill>
                <a:srgbClr val="1C6294"/>
              </a:solidFill>
            </a:endParaRPr>
          </a:p>
        </p:txBody>
      </p:sp>
      <p:pic>
        <p:nvPicPr>
          <p:cNvPr id="179" name="Google Shape;179;p4"/>
          <p:cNvPicPr preferRelativeResize="0"/>
          <p:nvPr/>
        </p:nvPicPr>
        <p:blipFill rotWithShape="1">
          <a:blip r:embed="rId3">
            <a:alphaModFix/>
          </a:blip>
          <a:srcRect b="0" l="0" r="0" t="0"/>
          <a:stretch/>
        </p:blipFill>
        <p:spPr>
          <a:xfrm>
            <a:off x="116925" y="6140303"/>
            <a:ext cx="1894574" cy="628016"/>
          </a:xfrm>
          <a:prstGeom prst="rect">
            <a:avLst/>
          </a:prstGeom>
          <a:noFill/>
          <a:ln>
            <a:noFill/>
          </a:ln>
        </p:spPr>
      </p:pic>
      <p:pic>
        <p:nvPicPr>
          <p:cNvPr id="180" name="Google Shape;180;p4"/>
          <p:cNvPicPr preferRelativeResize="0"/>
          <p:nvPr/>
        </p:nvPicPr>
        <p:blipFill rotWithShape="1">
          <a:blip r:embed="rId4">
            <a:alphaModFix/>
          </a:blip>
          <a:srcRect b="0" l="0" r="0" t="0"/>
          <a:stretch/>
        </p:blipFill>
        <p:spPr>
          <a:xfrm>
            <a:off x="10140602" y="6140303"/>
            <a:ext cx="1829962" cy="548429"/>
          </a:xfrm>
          <a:prstGeom prst="rect">
            <a:avLst/>
          </a:prstGeom>
          <a:noFill/>
          <a:ln>
            <a:noFill/>
          </a:ln>
        </p:spPr>
      </p:pic>
      <p:sp>
        <p:nvSpPr>
          <p:cNvPr id="181" name="Google Shape;181;p4"/>
          <p:cNvSpPr/>
          <p:nvPr/>
        </p:nvSpPr>
        <p:spPr>
          <a:xfrm>
            <a:off x="677334" y="2203114"/>
            <a:ext cx="659219" cy="415520"/>
          </a:xfrm>
          <a:prstGeom prst="right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it-IT"/>
              <a:t>CLICKCONTROL360</a:t>
            </a:r>
            <a:endParaRPr/>
          </a:p>
        </p:txBody>
      </p:sp>
      <p:sp>
        <p:nvSpPr>
          <p:cNvPr id="187" name="Google Shape;187;p5"/>
          <p:cNvSpPr/>
          <p:nvPr/>
        </p:nvSpPr>
        <p:spPr>
          <a:xfrm>
            <a:off x="1977656" y="1523409"/>
            <a:ext cx="7296346" cy="3811181"/>
          </a:xfrm>
          <a:prstGeom prst="roundRect">
            <a:avLst>
              <a:gd fmla="val 16667" name="adj"/>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3600" u="none" cap="none" strike="noStrike">
                <a:solidFill>
                  <a:schemeClr val="lt1"/>
                </a:solidFill>
                <a:latin typeface="Trebuchet MS"/>
                <a:ea typeface="Trebuchet MS"/>
                <a:cs typeface="Trebuchet MS"/>
                <a:sym typeface="Trebuchet MS"/>
              </a:rPr>
              <a:t>CLICK CONTROL 360</a:t>
            </a:r>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88" name="Google Shape;188;p5"/>
          <p:cNvSpPr/>
          <p:nvPr/>
        </p:nvSpPr>
        <p:spPr>
          <a:xfrm>
            <a:off x="2917998" y="2844209"/>
            <a:ext cx="1643369" cy="2043814"/>
          </a:xfrm>
          <a:prstGeom prst="roundRect">
            <a:avLst>
              <a:gd fmla="val 16667" name="adj"/>
            </a:avLst>
          </a:prstGeom>
          <a:solidFill>
            <a:schemeClr val="accent2"/>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t-IT" sz="2800" u="none" cap="none" strike="noStrike">
                <a:solidFill>
                  <a:srgbClr val="124163"/>
                </a:solidFill>
                <a:latin typeface="Trebuchet MS"/>
                <a:ea typeface="Trebuchet MS"/>
                <a:cs typeface="Trebuchet MS"/>
                <a:sym typeface="Trebuchet MS"/>
              </a:rPr>
              <a:t>CLICK CLOCK</a:t>
            </a:r>
            <a:endParaRPr/>
          </a:p>
        </p:txBody>
      </p:sp>
      <p:sp>
        <p:nvSpPr>
          <p:cNvPr id="189" name="Google Shape;189;p5"/>
          <p:cNvSpPr/>
          <p:nvPr/>
        </p:nvSpPr>
        <p:spPr>
          <a:xfrm>
            <a:off x="4975668" y="2844209"/>
            <a:ext cx="1643369" cy="2043814"/>
          </a:xfrm>
          <a:prstGeom prst="roundRect">
            <a:avLst>
              <a:gd fmla="val 16667" name="adj"/>
            </a:avLst>
          </a:prstGeom>
          <a:solidFill>
            <a:srgbClr val="FFC000"/>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t-IT" sz="2800" u="none" cap="none" strike="noStrike">
                <a:solidFill>
                  <a:srgbClr val="FF0000"/>
                </a:solidFill>
                <a:latin typeface="Trebuchet MS"/>
                <a:ea typeface="Trebuchet MS"/>
                <a:cs typeface="Trebuchet MS"/>
                <a:sym typeface="Trebuchet MS"/>
              </a:rPr>
              <a:t>CLICK CHECK</a:t>
            </a:r>
            <a:endParaRPr/>
          </a:p>
        </p:txBody>
      </p:sp>
      <p:sp>
        <p:nvSpPr>
          <p:cNvPr id="190" name="Google Shape;190;p5"/>
          <p:cNvSpPr/>
          <p:nvPr/>
        </p:nvSpPr>
        <p:spPr>
          <a:xfrm>
            <a:off x="7080914" y="2844209"/>
            <a:ext cx="1643369" cy="2043814"/>
          </a:xfrm>
          <a:prstGeom prst="roundRect">
            <a:avLst>
              <a:gd fmla="val 16667" name="adj"/>
            </a:avLst>
          </a:prstGeom>
          <a:solidFill>
            <a:srgbClr val="92D050"/>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t-IT" sz="2800" u="none" cap="none" strike="noStrike">
                <a:solidFill>
                  <a:srgbClr val="00B050"/>
                </a:solidFill>
                <a:latin typeface="Trebuchet MS"/>
                <a:ea typeface="Trebuchet MS"/>
                <a:cs typeface="Trebuchet MS"/>
                <a:sym typeface="Trebuchet MS"/>
              </a:rPr>
              <a:t>CLICK RISK</a:t>
            </a:r>
            <a:endParaRPr/>
          </a:p>
        </p:txBody>
      </p:sp>
      <p:sp>
        <p:nvSpPr>
          <p:cNvPr id="191" name="Google Shape;191;p5"/>
          <p:cNvSpPr/>
          <p:nvPr/>
        </p:nvSpPr>
        <p:spPr>
          <a:xfrm>
            <a:off x="3178679" y="5073206"/>
            <a:ext cx="1122005" cy="522768"/>
          </a:xfrm>
          <a:prstGeom prst="roundRect">
            <a:avLst>
              <a:gd fmla="val 16667" name="adj"/>
            </a:avLst>
          </a:prstGeom>
          <a:solidFill>
            <a:schemeClr val="accent2"/>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t-IT" sz="2800" u="none" cap="none" strike="noStrike">
                <a:solidFill>
                  <a:srgbClr val="124163"/>
                </a:solidFill>
                <a:latin typeface="Trebuchet MS"/>
                <a:ea typeface="Trebuchet MS"/>
                <a:cs typeface="Trebuchet MS"/>
                <a:sym typeface="Trebuchet MS"/>
              </a:rPr>
              <a:t>APP</a:t>
            </a:r>
            <a:endParaRPr/>
          </a:p>
        </p:txBody>
      </p:sp>
      <p:sp>
        <p:nvSpPr>
          <p:cNvPr id="192" name="Google Shape;192;p5"/>
          <p:cNvSpPr/>
          <p:nvPr/>
        </p:nvSpPr>
        <p:spPr>
          <a:xfrm>
            <a:off x="5236349" y="5147634"/>
            <a:ext cx="1122005" cy="522768"/>
          </a:xfrm>
          <a:prstGeom prst="roundRect">
            <a:avLst>
              <a:gd fmla="val 16667" name="adj"/>
            </a:avLst>
          </a:prstGeom>
          <a:solidFill>
            <a:srgbClr val="FFC000"/>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t-IT" sz="2800" u="none" cap="none" strike="noStrike">
                <a:solidFill>
                  <a:srgbClr val="FF0000"/>
                </a:solidFill>
                <a:latin typeface="Trebuchet MS"/>
                <a:ea typeface="Trebuchet MS"/>
                <a:cs typeface="Trebuchet MS"/>
                <a:sym typeface="Trebuchet MS"/>
              </a:rPr>
              <a:t>APP</a:t>
            </a:r>
            <a:endParaRPr/>
          </a:p>
        </p:txBody>
      </p:sp>
      <p:sp>
        <p:nvSpPr>
          <p:cNvPr id="193" name="Google Shape;193;p5"/>
          <p:cNvSpPr/>
          <p:nvPr/>
        </p:nvSpPr>
        <p:spPr>
          <a:xfrm>
            <a:off x="7361359" y="5147634"/>
            <a:ext cx="1122005" cy="522768"/>
          </a:xfrm>
          <a:prstGeom prst="roundRect">
            <a:avLst>
              <a:gd fmla="val 16667" name="adj"/>
            </a:avLst>
          </a:prstGeom>
          <a:solidFill>
            <a:srgbClr val="92D050"/>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t-IT" sz="2800" u="none" cap="none" strike="noStrike">
                <a:solidFill>
                  <a:srgbClr val="00B050"/>
                </a:solidFill>
                <a:latin typeface="Trebuchet MS"/>
                <a:ea typeface="Trebuchet MS"/>
                <a:cs typeface="Trebuchet MS"/>
                <a:sym typeface="Trebuchet MS"/>
              </a:rPr>
              <a:t>APP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6"/>
          <p:cNvSpPr txBox="1"/>
          <p:nvPr>
            <p:ph type="title"/>
          </p:nvPr>
        </p:nvSpPr>
        <p:spPr>
          <a:xfrm>
            <a:off x="677334" y="609600"/>
            <a:ext cx="8596668" cy="7874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it-IT"/>
              <a:t>AGENDA</a:t>
            </a:r>
            <a:endParaRPr/>
          </a:p>
        </p:txBody>
      </p:sp>
      <p:sp>
        <p:nvSpPr>
          <p:cNvPr id="199" name="Google Shape;199;p6"/>
          <p:cNvSpPr txBox="1"/>
          <p:nvPr>
            <p:ph idx="1" type="body"/>
          </p:nvPr>
        </p:nvSpPr>
        <p:spPr>
          <a:xfrm>
            <a:off x="1400704" y="1579527"/>
            <a:ext cx="8596312" cy="3881438"/>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Chi Siamo</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La suite CLICK CONTROL 360</a:t>
            </a:r>
            <a:endParaRPr/>
          </a:p>
          <a:p>
            <a:pPr indent="-514350" lvl="0" marL="514350" rtl="0" algn="l">
              <a:spcBef>
                <a:spcPts val="1000"/>
              </a:spcBef>
              <a:spcAft>
                <a:spcPts val="0"/>
              </a:spcAft>
              <a:buSzPts val="2240"/>
              <a:buFont typeface="Trebuchet MS"/>
              <a:buAutoNum type="arabicPeriod"/>
            </a:pPr>
            <a:r>
              <a:rPr b="1" lang="it-IT" sz="2800">
                <a:solidFill>
                  <a:schemeClr val="accent1"/>
                </a:solidFill>
                <a:latin typeface="Trebuchet MS"/>
                <a:ea typeface="Trebuchet MS"/>
                <a:cs typeface="Trebuchet MS"/>
                <a:sym typeface="Trebuchet MS"/>
              </a:rPr>
              <a:t>Il modulo CLICK CLOCK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rPr>
              <a:t>Il modulo CLICK CHECK</a:t>
            </a:r>
            <a:endParaRPr/>
          </a:p>
          <a:p>
            <a:pPr indent="-514350" lvl="0" marL="514350" rtl="0" algn="l">
              <a:spcBef>
                <a:spcPts val="1000"/>
              </a:spcBef>
              <a:spcAft>
                <a:spcPts val="0"/>
              </a:spcAft>
              <a:buSzPts val="2240"/>
              <a:buFont typeface="Trebuchet MS"/>
              <a:buAutoNum type="arabicPeriod"/>
            </a:pPr>
            <a:r>
              <a:rPr lang="it-IT" sz="2800">
                <a:solidFill>
                  <a:schemeClr val="accent1"/>
                </a:solidFill>
                <a:latin typeface="Trebuchet MS"/>
                <a:ea typeface="Trebuchet MS"/>
                <a:cs typeface="Trebuchet MS"/>
                <a:sym typeface="Trebuchet MS"/>
              </a:rPr>
              <a:t>Demo </a:t>
            </a:r>
            <a:endParaRPr/>
          </a:p>
          <a:p>
            <a:pPr indent="0" lvl="0" marL="0" rtl="0" algn="l">
              <a:spcBef>
                <a:spcPts val="1000"/>
              </a:spcBef>
              <a:spcAft>
                <a:spcPts val="0"/>
              </a:spcAft>
              <a:buSzPts val="2240"/>
              <a:buNone/>
            </a:pPr>
            <a:r>
              <a:t/>
            </a:r>
            <a:endParaRPr sz="2800">
              <a:solidFill>
                <a:srgbClr val="1C6294"/>
              </a:solidFill>
            </a:endParaRPr>
          </a:p>
        </p:txBody>
      </p:sp>
      <p:pic>
        <p:nvPicPr>
          <p:cNvPr id="200" name="Google Shape;200;p6"/>
          <p:cNvPicPr preferRelativeResize="0"/>
          <p:nvPr/>
        </p:nvPicPr>
        <p:blipFill rotWithShape="1">
          <a:blip r:embed="rId3">
            <a:alphaModFix/>
          </a:blip>
          <a:srcRect b="0" l="0" r="0" t="0"/>
          <a:stretch/>
        </p:blipFill>
        <p:spPr>
          <a:xfrm>
            <a:off x="116925" y="6140303"/>
            <a:ext cx="1894574" cy="628016"/>
          </a:xfrm>
          <a:prstGeom prst="rect">
            <a:avLst/>
          </a:prstGeom>
          <a:noFill/>
          <a:ln>
            <a:noFill/>
          </a:ln>
        </p:spPr>
      </p:pic>
      <p:pic>
        <p:nvPicPr>
          <p:cNvPr id="201" name="Google Shape;201;p6"/>
          <p:cNvPicPr preferRelativeResize="0"/>
          <p:nvPr/>
        </p:nvPicPr>
        <p:blipFill rotWithShape="1">
          <a:blip r:embed="rId4">
            <a:alphaModFix/>
          </a:blip>
          <a:srcRect b="0" l="0" r="0" t="0"/>
          <a:stretch/>
        </p:blipFill>
        <p:spPr>
          <a:xfrm>
            <a:off x="10140602" y="6140303"/>
            <a:ext cx="1829962" cy="548429"/>
          </a:xfrm>
          <a:prstGeom prst="rect">
            <a:avLst/>
          </a:prstGeom>
          <a:noFill/>
          <a:ln>
            <a:noFill/>
          </a:ln>
        </p:spPr>
      </p:pic>
      <p:sp>
        <p:nvSpPr>
          <p:cNvPr id="202" name="Google Shape;202;p6"/>
          <p:cNvSpPr/>
          <p:nvPr/>
        </p:nvSpPr>
        <p:spPr>
          <a:xfrm>
            <a:off x="677334" y="2787905"/>
            <a:ext cx="659219" cy="415520"/>
          </a:xfrm>
          <a:prstGeom prst="rightArrow">
            <a:avLst>
              <a:gd fmla="val 50000" name="adj1"/>
              <a:gd fmla="val 50000" name="adj2"/>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7"/>
          <p:cNvSpPr txBox="1"/>
          <p:nvPr>
            <p:ph type="title"/>
          </p:nvPr>
        </p:nvSpPr>
        <p:spPr>
          <a:xfrm>
            <a:off x="688764" y="359569"/>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C6294"/>
              </a:buClr>
              <a:buSzPts val="3600"/>
              <a:buFont typeface="Trebuchet MS"/>
              <a:buNone/>
            </a:pPr>
            <a:r>
              <a:rPr b="1" lang="it-IT">
                <a:solidFill>
                  <a:srgbClr val="1C6294"/>
                </a:solidFill>
              </a:rPr>
              <a:t>CLICK CLOCK</a:t>
            </a:r>
            <a:endParaRPr/>
          </a:p>
        </p:txBody>
      </p:sp>
      <p:grpSp>
        <p:nvGrpSpPr>
          <p:cNvPr id="208" name="Google Shape;208;p7"/>
          <p:cNvGrpSpPr/>
          <p:nvPr/>
        </p:nvGrpSpPr>
        <p:grpSpPr>
          <a:xfrm>
            <a:off x="2599172" y="1974762"/>
            <a:ext cx="6679507" cy="4624043"/>
            <a:chOff x="1571359" y="1453768"/>
            <a:chExt cx="7480892" cy="5223177"/>
          </a:xfrm>
        </p:grpSpPr>
        <p:cxnSp>
          <p:nvCxnSpPr>
            <p:cNvPr id="209" name="Google Shape;209;p7"/>
            <p:cNvCxnSpPr>
              <a:stCxn id="210" idx="2"/>
              <a:endCxn id="211" idx="0"/>
            </p:cNvCxnSpPr>
            <p:nvPr/>
          </p:nvCxnSpPr>
          <p:spPr>
            <a:xfrm rot="5400000">
              <a:off x="5865096" y="1155412"/>
              <a:ext cx="686100" cy="3322200"/>
            </a:xfrm>
            <a:prstGeom prst="bentConnector3">
              <a:avLst>
                <a:gd fmla="val -10020" name="adj1"/>
              </a:avLst>
            </a:prstGeom>
            <a:noFill/>
            <a:ln cap="flat" cmpd="sng" w="25400">
              <a:solidFill>
                <a:schemeClr val="accent1"/>
              </a:solidFill>
              <a:prstDash val="solid"/>
              <a:round/>
              <a:headEnd len="sm" w="sm" type="none"/>
              <a:tailEnd len="sm" w="sm" type="none"/>
            </a:ln>
          </p:spPr>
        </p:cxnSp>
        <p:sp>
          <p:nvSpPr>
            <p:cNvPr id="212" name="Google Shape;212;p7"/>
            <p:cNvSpPr/>
            <p:nvPr/>
          </p:nvSpPr>
          <p:spPr>
            <a:xfrm>
              <a:off x="6686241" y="3489960"/>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400" u="none" cap="none" strike="noStrike">
                  <a:solidFill>
                    <a:schemeClr val="lt1"/>
                  </a:solidFill>
                  <a:latin typeface="Trebuchet MS"/>
                  <a:ea typeface="Trebuchet MS"/>
                  <a:cs typeface="Trebuchet MS"/>
                  <a:sym typeface="Trebuchet MS"/>
                </a:rPr>
                <a:t>Costi</a:t>
              </a:r>
              <a:endParaRPr/>
            </a:p>
          </p:txBody>
        </p:sp>
        <p:sp>
          <p:nvSpPr>
            <p:cNvPr id="213" name="Google Shape;213;p7"/>
            <p:cNvSpPr/>
            <p:nvPr/>
          </p:nvSpPr>
          <p:spPr>
            <a:xfrm>
              <a:off x="6686241" y="4301490"/>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400" u="none" cap="none" strike="noStrike">
                  <a:solidFill>
                    <a:schemeClr val="lt1"/>
                  </a:solidFill>
                  <a:latin typeface="Trebuchet MS"/>
                  <a:ea typeface="Trebuchet MS"/>
                  <a:cs typeface="Trebuchet MS"/>
                  <a:sym typeface="Trebuchet MS"/>
                </a:rPr>
                <a:t>Ricavi</a:t>
              </a:r>
              <a:endParaRPr/>
            </a:p>
          </p:txBody>
        </p:sp>
        <p:sp>
          <p:nvSpPr>
            <p:cNvPr id="214" name="Google Shape;214;p7"/>
            <p:cNvSpPr/>
            <p:nvPr/>
          </p:nvSpPr>
          <p:spPr>
            <a:xfrm>
              <a:off x="6686241" y="5141786"/>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400" u="none" cap="none" strike="noStrike">
                  <a:solidFill>
                    <a:schemeClr val="lt1"/>
                  </a:solidFill>
                  <a:latin typeface="Trebuchet MS"/>
                  <a:ea typeface="Trebuchet MS"/>
                  <a:cs typeface="Trebuchet MS"/>
                  <a:sym typeface="Trebuchet MS"/>
                </a:rPr>
                <a:t>Documenti</a:t>
              </a:r>
              <a:endParaRPr/>
            </a:p>
          </p:txBody>
        </p:sp>
        <p:sp>
          <p:nvSpPr>
            <p:cNvPr id="211" name="Google Shape;211;p7"/>
            <p:cNvSpPr/>
            <p:nvPr/>
          </p:nvSpPr>
          <p:spPr>
            <a:xfrm>
              <a:off x="3587825" y="3159760"/>
              <a:ext cx="1917936" cy="660400"/>
            </a:xfrm>
            <a:prstGeom prst="roundRect">
              <a:avLst>
                <a:gd fmla="val 16667"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400" u="none" cap="none" strike="noStrike">
                  <a:solidFill>
                    <a:schemeClr val="lt1"/>
                  </a:solidFill>
                  <a:latin typeface="Trebuchet MS"/>
                  <a:ea typeface="Trebuchet MS"/>
                  <a:cs typeface="Trebuchet MS"/>
                  <a:sym typeface="Trebuchet MS"/>
                </a:rPr>
                <a:t>Attività</a:t>
              </a:r>
              <a:endParaRPr/>
            </a:p>
          </p:txBody>
        </p:sp>
        <p:cxnSp>
          <p:nvCxnSpPr>
            <p:cNvPr id="215" name="Google Shape;215;p7"/>
            <p:cNvCxnSpPr>
              <a:stCxn id="211" idx="3"/>
              <a:endCxn id="212" idx="1"/>
            </p:cNvCxnSpPr>
            <p:nvPr/>
          </p:nvCxnSpPr>
          <p:spPr>
            <a:xfrm>
              <a:off x="5505761" y="3489960"/>
              <a:ext cx="1180200" cy="330000"/>
            </a:xfrm>
            <a:prstGeom prst="bentConnector3">
              <a:avLst>
                <a:gd fmla="val 50000" name="adj1"/>
              </a:avLst>
            </a:prstGeom>
            <a:noFill/>
            <a:ln cap="flat" cmpd="sng" w="25400">
              <a:solidFill>
                <a:schemeClr val="accent1"/>
              </a:solidFill>
              <a:prstDash val="solid"/>
              <a:round/>
              <a:headEnd len="sm" w="sm" type="none"/>
              <a:tailEnd len="sm" w="sm" type="none"/>
            </a:ln>
          </p:spPr>
        </p:cxnSp>
        <p:cxnSp>
          <p:nvCxnSpPr>
            <p:cNvPr id="216" name="Google Shape;216;p7"/>
            <p:cNvCxnSpPr>
              <a:stCxn id="211" idx="3"/>
              <a:endCxn id="213" idx="1"/>
            </p:cNvCxnSpPr>
            <p:nvPr/>
          </p:nvCxnSpPr>
          <p:spPr>
            <a:xfrm>
              <a:off x="5505761" y="3489960"/>
              <a:ext cx="1180200" cy="1141800"/>
            </a:xfrm>
            <a:prstGeom prst="bentConnector3">
              <a:avLst>
                <a:gd fmla="val 50000" name="adj1"/>
              </a:avLst>
            </a:prstGeom>
            <a:noFill/>
            <a:ln cap="flat" cmpd="sng" w="25400">
              <a:solidFill>
                <a:schemeClr val="accent1"/>
              </a:solidFill>
              <a:prstDash val="solid"/>
              <a:round/>
              <a:headEnd len="sm" w="sm" type="none"/>
              <a:tailEnd len="sm" w="sm" type="none"/>
            </a:ln>
          </p:spPr>
        </p:cxnSp>
        <p:cxnSp>
          <p:nvCxnSpPr>
            <p:cNvPr id="217" name="Google Shape;217;p7"/>
            <p:cNvCxnSpPr>
              <a:stCxn id="211" idx="3"/>
              <a:endCxn id="214" idx="1"/>
            </p:cNvCxnSpPr>
            <p:nvPr/>
          </p:nvCxnSpPr>
          <p:spPr>
            <a:xfrm>
              <a:off x="5505761" y="3489960"/>
              <a:ext cx="1180200" cy="1982100"/>
            </a:xfrm>
            <a:prstGeom prst="bentConnector3">
              <a:avLst>
                <a:gd fmla="val 50000" name="adj1"/>
              </a:avLst>
            </a:prstGeom>
            <a:noFill/>
            <a:ln cap="flat" cmpd="sng" w="25400">
              <a:solidFill>
                <a:schemeClr val="accent1"/>
              </a:solidFill>
              <a:prstDash val="solid"/>
              <a:round/>
              <a:headEnd len="sm" w="sm" type="none"/>
              <a:tailEnd len="sm" w="sm" type="none"/>
            </a:ln>
          </p:spPr>
        </p:cxnSp>
        <p:cxnSp>
          <p:nvCxnSpPr>
            <p:cNvPr id="218" name="Google Shape;218;p7"/>
            <p:cNvCxnSpPr>
              <a:stCxn id="211" idx="1"/>
              <a:endCxn id="219" idx="3"/>
            </p:cNvCxnSpPr>
            <p:nvPr/>
          </p:nvCxnSpPr>
          <p:spPr>
            <a:xfrm rot="10800000">
              <a:off x="2848925" y="3096960"/>
              <a:ext cx="738900" cy="393000"/>
            </a:xfrm>
            <a:prstGeom prst="bentConnector2">
              <a:avLst/>
            </a:prstGeom>
            <a:noFill/>
            <a:ln cap="rnd" cmpd="sng" w="12700">
              <a:solidFill>
                <a:schemeClr val="accent1"/>
              </a:solidFill>
              <a:prstDash val="solid"/>
              <a:round/>
              <a:headEnd len="sm" w="sm" type="none"/>
              <a:tailEnd len="sm" w="sm" type="none"/>
            </a:ln>
          </p:spPr>
        </p:cxnSp>
        <p:sp>
          <p:nvSpPr>
            <p:cNvPr id="219" name="Google Shape;219;p7"/>
            <p:cNvSpPr/>
            <p:nvPr/>
          </p:nvSpPr>
          <p:spPr>
            <a:xfrm>
              <a:off x="1571359" y="1492578"/>
              <a:ext cx="2555270" cy="1833552"/>
            </a:xfrm>
            <a:prstGeom prst="bevel">
              <a:avLst>
                <a:gd fmla="val 12500" name="adj"/>
              </a:avLst>
            </a:prstGeom>
            <a:solidFill>
              <a:schemeClr val="accent1"/>
            </a:solidFill>
            <a:ln cap="rnd"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200" u="none" cap="none" strike="noStrike">
                  <a:solidFill>
                    <a:schemeClr val="lt1"/>
                  </a:solidFill>
                  <a:latin typeface="Trebuchet MS"/>
                  <a:ea typeface="Trebuchet MS"/>
                  <a:cs typeface="Trebuchet MS"/>
                  <a:sym typeface="Trebuchet MS"/>
                </a:rPr>
                <a:t>CANTIERI </a:t>
              </a:r>
              <a:endParaRPr/>
            </a:p>
            <a:p>
              <a:pPr indent="0" lvl="0" marL="0" marR="0" rtl="0" algn="ctr">
                <a:spcBef>
                  <a:spcPts val="0"/>
                </a:spcBef>
                <a:spcAft>
                  <a:spcPts val="0"/>
                </a:spcAft>
                <a:buNone/>
              </a:pPr>
              <a:r>
                <a:t/>
              </a:r>
              <a:endParaRPr b="0" i="0" sz="2200" u="none" cap="none" strike="noStrike">
                <a:solidFill>
                  <a:schemeClr val="lt1"/>
                </a:solidFill>
                <a:latin typeface="Trebuchet MS"/>
                <a:ea typeface="Trebuchet MS"/>
                <a:cs typeface="Trebuchet MS"/>
                <a:sym typeface="Trebuchet MS"/>
              </a:endParaRPr>
            </a:p>
          </p:txBody>
        </p:sp>
        <p:sp>
          <p:nvSpPr>
            <p:cNvPr id="210" name="Google Shape;210;p7"/>
            <p:cNvSpPr/>
            <p:nvPr/>
          </p:nvSpPr>
          <p:spPr>
            <a:xfrm>
              <a:off x="6686241" y="1453768"/>
              <a:ext cx="2366010" cy="1019694"/>
            </a:xfrm>
            <a:prstGeom prst="bevel">
              <a:avLst>
                <a:gd fmla="val 12500" name="adj"/>
              </a:avLst>
            </a:prstGeom>
            <a:solidFill>
              <a:schemeClr val="accent3"/>
            </a:solidFill>
            <a:ln cap="rnd" cmpd="sng" w="19050">
              <a:solidFill>
                <a:srgbClr val="558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200" u="none" cap="none" strike="noStrike">
                  <a:solidFill>
                    <a:schemeClr val="lt1"/>
                  </a:solidFill>
                  <a:latin typeface="Trebuchet MS"/>
                  <a:ea typeface="Trebuchet MS"/>
                  <a:cs typeface="Trebuchet MS"/>
                  <a:sym typeface="Trebuchet MS"/>
                </a:rPr>
                <a:t>DIPENDENTI</a:t>
              </a:r>
              <a:endParaRPr/>
            </a:p>
          </p:txBody>
        </p:sp>
        <p:sp>
          <p:nvSpPr>
            <p:cNvPr id="220" name="Google Shape;220;p7"/>
            <p:cNvSpPr/>
            <p:nvPr/>
          </p:nvSpPr>
          <p:spPr>
            <a:xfrm>
              <a:off x="6686241" y="6016545"/>
              <a:ext cx="1917936" cy="660400"/>
            </a:xfrm>
            <a:prstGeom prst="roundRect">
              <a:avLst>
                <a:gd fmla="val 16667" name="adj"/>
              </a:avLst>
            </a:prstGeom>
            <a:solidFill>
              <a:schemeClr val="accent2"/>
            </a:solidFill>
            <a:ln cap="rnd" cmpd="sng" w="19050">
              <a:solidFill>
                <a:srgbClr val="4084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t-IT" sz="2400" u="none" cap="none" strike="noStrike">
                  <a:solidFill>
                    <a:schemeClr val="lt1"/>
                  </a:solidFill>
                  <a:latin typeface="Trebuchet MS"/>
                  <a:ea typeface="Trebuchet MS"/>
                  <a:cs typeface="Trebuchet MS"/>
                  <a:sym typeface="Trebuchet MS"/>
                </a:rPr>
                <a:t>Scadenze</a:t>
              </a:r>
              <a:endParaRPr/>
            </a:p>
          </p:txBody>
        </p:sp>
        <p:cxnSp>
          <p:nvCxnSpPr>
            <p:cNvPr id="221" name="Google Shape;221;p7"/>
            <p:cNvCxnSpPr>
              <a:stCxn id="211" idx="3"/>
              <a:endCxn id="220" idx="1"/>
            </p:cNvCxnSpPr>
            <p:nvPr/>
          </p:nvCxnSpPr>
          <p:spPr>
            <a:xfrm>
              <a:off x="5505761" y="3489960"/>
              <a:ext cx="1180200" cy="2856600"/>
            </a:xfrm>
            <a:prstGeom prst="bentConnector3">
              <a:avLst>
                <a:gd fmla="val -1528" name="adj1"/>
              </a:avLst>
            </a:prstGeom>
            <a:noFill/>
            <a:ln cap="flat" cmpd="sng" w="25400">
              <a:solidFill>
                <a:schemeClr val="accent1"/>
              </a:solidFill>
              <a:prstDash val="solid"/>
              <a:round/>
              <a:headEnd len="sm" w="sm" type="none"/>
              <a:tailEnd len="sm" w="sm" type="none"/>
            </a:ln>
          </p:spPr>
        </p:cxnSp>
      </p:grpSp>
      <p:sp>
        <p:nvSpPr>
          <p:cNvPr id="222" name="Google Shape;222;p7"/>
          <p:cNvSpPr txBox="1"/>
          <p:nvPr>
            <p:ph idx="1" type="body"/>
          </p:nvPr>
        </p:nvSpPr>
        <p:spPr>
          <a:xfrm>
            <a:off x="645617" y="981426"/>
            <a:ext cx="11124806" cy="46240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Il sistema ha come obiettivo quello di supportare le aziende nella gestione dei propri cantieri, per tracciare in modo strutturato tutte le informazioni utili per la rendicontazione e quindi fatturazione dei lavori, ma anche per sfruttare i dati raccolti per preventivi futuri per cantieri analoghi.</a:t>
            </a:r>
            <a:endParaRPr/>
          </a:p>
          <a:p>
            <a:pPr indent="-215900" lvl="0" marL="342900" rtl="0" algn="l">
              <a:spcBef>
                <a:spcPts val="1000"/>
              </a:spcBef>
              <a:spcAft>
                <a:spcPts val="0"/>
              </a:spcAft>
              <a:buSzPts val="2000"/>
              <a:buNone/>
            </a:pPr>
            <a:r>
              <a:t/>
            </a:r>
            <a:endParaRPr sz="2500">
              <a:solidFill>
                <a:srgbClr val="1C6294"/>
              </a:solidFill>
            </a:endParaRPr>
          </a:p>
        </p:txBody>
      </p:sp>
      <p:sp>
        <p:nvSpPr>
          <p:cNvPr id="223" name="Google Shape;223;p7"/>
          <p:cNvSpPr txBox="1"/>
          <p:nvPr/>
        </p:nvSpPr>
        <p:spPr>
          <a:xfrm>
            <a:off x="645617" y="4893582"/>
            <a:ext cx="5616960" cy="175467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440"/>
              <a:buFont typeface="Noto Sans Symbols"/>
              <a:buNone/>
            </a:pPr>
            <a:r>
              <a:rPr b="0" i="0" lang="it-IT" sz="1800" u="none" cap="none" strike="noStrike">
                <a:solidFill>
                  <a:srgbClr val="1C6294"/>
                </a:solidFill>
                <a:latin typeface="Trebuchet MS"/>
                <a:ea typeface="Trebuchet MS"/>
                <a:cs typeface="Trebuchet MS"/>
                <a:sym typeface="Trebuchet MS"/>
              </a:rPr>
              <a:t>Il sistema consente inoltre il monitoraggio di eventuali scadenze collegate al cantiere, con il vantaggio di avere delle notifiche via mail/SMS all’approssimarsi delle date e non dimenticare nulla.</a:t>
            </a:r>
            <a:endParaRPr/>
          </a:p>
          <a:p>
            <a:pPr indent="-215900" lvl="0" marL="342900" marR="0" rtl="0" algn="l">
              <a:spcBef>
                <a:spcPts val="1000"/>
              </a:spcBef>
              <a:spcAft>
                <a:spcPts val="0"/>
              </a:spcAft>
              <a:buClr>
                <a:schemeClr val="accent1"/>
              </a:buClr>
              <a:buSzPts val="2000"/>
              <a:buFont typeface="Noto Sans Symbols"/>
              <a:buNone/>
            </a:pPr>
            <a:r>
              <a:t/>
            </a:r>
            <a:endParaRPr b="0" i="0" sz="2500" u="none" cap="none" strike="noStrike">
              <a:solidFill>
                <a:srgbClr val="1C6294"/>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grpSp>
        <p:nvGrpSpPr>
          <p:cNvPr id="228" name="Google Shape;228;p8"/>
          <p:cNvGrpSpPr/>
          <p:nvPr/>
        </p:nvGrpSpPr>
        <p:grpSpPr>
          <a:xfrm>
            <a:off x="0" y="-8467"/>
            <a:ext cx="12192000" cy="6866467"/>
            <a:chOff x="0" y="-8467"/>
            <a:chExt cx="12192000" cy="6866467"/>
          </a:xfrm>
        </p:grpSpPr>
        <p:cxnSp>
          <p:nvCxnSpPr>
            <p:cNvPr id="229" name="Google Shape;229;p8"/>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30" name="Google Shape;230;p8"/>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31" name="Google Shape;231;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2" name="Google Shape;232;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3" name="Google Shape;233;p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235" name="Google Shape;235;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236" name="Google Shape;236;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37" name="Google Shape;237;p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8"/>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HOMEPAGE</a:t>
            </a:r>
            <a:r>
              <a:rPr lang="it-IT" sz="4320">
                <a:solidFill>
                  <a:srgbClr val="1C6294"/>
                </a:solidFill>
                <a:latin typeface="Trebuchet MS"/>
                <a:ea typeface="Trebuchet MS"/>
                <a:cs typeface="Trebuchet MS"/>
                <a:sym typeface="Trebuchet MS"/>
              </a:rPr>
              <a:t> </a:t>
            </a:r>
            <a:endParaRPr sz="4320">
              <a:solidFill>
                <a:srgbClr val="1C6294"/>
              </a:solidFill>
            </a:endParaRPr>
          </a:p>
        </p:txBody>
      </p:sp>
      <p:pic>
        <p:nvPicPr>
          <p:cNvPr id="240" name="Google Shape;240;p8"/>
          <p:cNvPicPr preferRelativeResize="0"/>
          <p:nvPr/>
        </p:nvPicPr>
        <p:blipFill rotWithShape="1">
          <a:blip r:embed="rId3">
            <a:alphaModFix/>
          </a:blip>
          <a:srcRect b="0" l="0" r="0" t="0"/>
          <a:stretch/>
        </p:blipFill>
        <p:spPr>
          <a:xfrm>
            <a:off x="1967127" y="982181"/>
            <a:ext cx="6467575" cy="3363140"/>
          </a:xfrm>
          <a:prstGeom prst="rect">
            <a:avLst/>
          </a:prstGeom>
          <a:noFill/>
          <a:ln>
            <a:noFill/>
          </a:ln>
        </p:spPr>
      </p:pic>
      <p:sp>
        <p:nvSpPr>
          <p:cNvPr id="241" name="Google Shape;241;p8"/>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it-IT" sz="2400" u="none" cap="none" strike="noStrike">
                <a:solidFill>
                  <a:srgbClr val="FFFF00"/>
                </a:solidFill>
                <a:latin typeface="Trebuchet MS"/>
                <a:ea typeface="Trebuchet MS"/>
                <a:cs typeface="Trebuchet MS"/>
                <a:sym typeface="Trebuchet MS"/>
              </a:rPr>
              <a:t>WEB</a:t>
            </a:r>
            <a:endParaRPr/>
          </a:p>
        </p:txBody>
      </p:sp>
      <p:sp>
        <p:nvSpPr>
          <p:cNvPr id="242" name="Google Shape;242;p8"/>
          <p:cNvSpPr txBox="1"/>
          <p:nvPr>
            <p:ph idx="1" type="body"/>
          </p:nvPr>
        </p:nvSpPr>
        <p:spPr>
          <a:xfrm>
            <a:off x="271509" y="4730260"/>
            <a:ext cx="11648982"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332"/>
              <a:buNone/>
            </a:pPr>
            <a:r>
              <a:rPr lang="it-IT" sz="1665">
                <a:solidFill>
                  <a:srgbClr val="1C6294"/>
                </a:solidFill>
              </a:rPr>
              <a:t>Caratteristica fondamentale del sistema è quella di poter gestire differenti PROFILI DI ACCESSO, con possibilità di limitare la visibilità di alcuni dati solo a certi utenti.</a:t>
            </a:r>
            <a:endParaRPr/>
          </a:p>
          <a:p>
            <a:pPr indent="0" lvl="0" marL="0" rtl="0" algn="l">
              <a:spcBef>
                <a:spcPts val="1000"/>
              </a:spcBef>
              <a:spcAft>
                <a:spcPts val="0"/>
              </a:spcAft>
              <a:buSzPts val="1332"/>
              <a:buNone/>
            </a:pPr>
            <a:r>
              <a:rPr lang="it-IT" sz="1665">
                <a:solidFill>
                  <a:srgbClr val="1C6294"/>
                </a:solidFill>
              </a:rPr>
              <a:t>Alcune funzionalità sono inoltre disponibili da SMARTPHONE con il vantaggio di non dover essere alla propria scrivania per registrare i dati e dare alcune di queste funzionalità, quali la rendicontazione, ai propri COLLABORATORI.</a:t>
            </a:r>
            <a:endParaRPr/>
          </a:p>
          <a:p>
            <a:pPr indent="0" lvl="0" marL="0" rtl="0" algn="l">
              <a:spcBef>
                <a:spcPts val="1000"/>
              </a:spcBef>
              <a:spcAft>
                <a:spcPts val="0"/>
              </a:spcAft>
              <a:buSzPts val="1332"/>
              <a:buNone/>
            </a:pPr>
            <a:r>
              <a:rPr lang="it-IT" sz="1665">
                <a:solidFill>
                  <a:srgbClr val="1C6294"/>
                </a:solidFill>
              </a:rPr>
              <a:t>L’HOMEPAGE è personalizzabile in funzione delle esigenze del CLIENTE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grpSp>
        <p:nvGrpSpPr>
          <p:cNvPr id="247" name="Google Shape;247;p9"/>
          <p:cNvGrpSpPr/>
          <p:nvPr/>
        </p:nvGrpSpPr>
        <p:grpSpPr>
          <a:xfrm>
            <a:off x="0" y="-8467"/>
            <a:ext cx="12192000" cy="6866467"/>
            <a:chOff x="0" y="-8467"/>
            <a:chExt cx="12192000" cy="6866467"/>
          </a:xfrm>
        </p:grpSpPr>
        <p:cxnSp>
          <p:nvCxnSpPr>
            <p:cNvPr id="248" name="Google Shape;248;p9"/>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49" name="Google Shape;249;p9"/>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50" name="Google Shape;250;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51" name="Google Shape;251;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52" name="Google Shape;252;p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254" name="Google Shape;254;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255" name="Google Shape;255;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56" name="Google Shape;256;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9"/>
          <p:cNvSpPr txBox="1"/>
          <p:nvPr>
            <p:ph type="title"/>
          </p:nvPr>
        </p:nvSpPr>
        <p:spPr>
          <a:xfrm>
            <a:off x="879330" y="72966"/>
            <a:ext cx="7673801" cy="80819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C6294"/>
              </a:buClr>
              <a:buSzPts val="4320"/>
              <a:buFont typeface="Trebuchet MS"/>
              <a:buNone/>
            </a:pPr>
            <a:r>
              <a:rPr b="1" lang="it-IT" sz="4320">
                <a:solidFill>
                  <a:srgbClr val="1C6294"/>
                </a:solidFill>
                <a:latin typeface="Trebuchet MS"/>
                <a:ea typeface="Trebuchet MS"/>
                <a:cs typeface="Trebuchet MS"/>
                <a:sym typeface="Trebuchet MS"/>
              </a:rPr>
              <a:t>Gestione Cantieri</a:t>
            </a:r>
            <a:endParaRPr sz="4320">
              <a:solidFill>
                <a:srgbClr val="1C6294"/>
              </a:solidFill>
            </a:endParaRPr>
          </a:p>
        </p:txBody>
      </p:sp>
      <p:sp>
        <p:nvSpPr>
          <p:cNvPr id="259" name="Google Shape;259;p9"/>
          <p:cNvSpPr txBox="1"/>
          <p:nvPr/>
        </p:nvSpPr>
        <p:spPr>
          <a:xfrm rot="-5400000">
            <a:off x="-486082" y="489257"/>
            <a:ext cx="14401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rgbClr val="FFFF00"/>
                </a:solidFill>
                <a:latin typeface="Trebuchet MS"/>
                <a:ea typeface="Trebuchet MS"/>
                <a:cs typeface="Trebuchet MS"/>
                <a:sym typeface="Trebuchet MS"/>
              </a:rPr>
              <a:t>WEB</a:t>
            </a:r>
            <a:endParaRPr/>
          </a:p>
        </p:txBody>
      </p:sp>
      <p:sp>
        <p:nvSpPr>
          <p:cNvPr id="260" name="Google Shape;260;p9"/>
          <p:cNvSpPr txBox="1"/>
          <p:nvPr>
            <p:ph idx="1" type="body"/>
          </p:nvPr>
        </p:nvSpPr>
        <p:spPr>
          <a:xfrm>
            <a:off x="271509" y="5230949"/>
            <a:ext cx="11648982" cy="1770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it-IT">
                <a:solidFill>
                  <a:srgbClr val="1C6294"/>
                </a:solidFill>
              </a:rPr>
              <a:t>Il sistema mette a disposizione una funzionalità attraverso la quale fare il censimento dei propri CANTIERI e delle ATTIVITA’ previste per ciascuno di questi.</a:t>
            </a:r>
            <a:endParaRPr/>
          </a:p>
          <a:p>
            <a:pPr indent="0" lvl="0" marL="0" rtl="0" algn="l">
              <a:spcBef>
                <a:spcPts val="1000"/>
              </a:spcBef>
              <a:spcAft>
                <a:spcPts val="0"/>
              </a:spcAft>
              <a:buSzPts val="1440"/>
              <a:buNone/>
            </a:pPr>
            <a:r>
              <a:rPr lang="it-IT">
                <a:solidFill>
                  <a:srgbClr val="1C6294"/>
                </a:solidFill>
              </a:rPr>
              <a:t>IMPORTANTE: i dati che caratterizzano il cantiere possono essere personalizzati in funzione delle esigenze </a:t>
            </a:r>
            <a:endParaRPr/>
          </a:p>
        </p:txBody>
      </p:sp>
      <p:grpSp>
        <p:nvGrpSpPr>
          <p:cNvPr id="261" name="Google Shape;261;p9"/>
          <p:cNvGrpSpPr/>
          <p:nvPr/>
        </p:nvGrpSpPr>
        <p:grpSpPr>
          <a:xfrm>
            <a:off x="640536" y="1076200"/>
            <a:ext cx="9836077" cy="3656181"/>
            <a:chOff x="773359" y="435428"/>
            <a:chExt cx="9836077" cy="3656181"/>
          </a:xfrm>
        </p:grpSpPr>
        <p:pic>
          <p:nvPicPr>
            <p:cNvPr id="262" name="Google Shape;262;p9"/>
            <p:cNvPicPr preferRelativeResize="0"/>
            <p:nvPr/>
          </p:nvPicPr>
          <p:blipFill rotWithShape="1">
            <a:blip r:embed="rId3">
              <a:alphaModFix/>
            </a:blip>
            <a:srcRect b="0" l="0" r="0" t="0"/>
            <a:stretch/>
          </p:blipFill>
          <p:spPr>
            <a:xfrm>
              <a:off x="773359" y="480392"/>
              <a:ext cx="9836077" cy="3611217"/>
            </a:xfrm>
            <a:prstGeom prst="rect">
              <a:avLst/>
            </a:prstGeom>
            <a:noFill/>
            <a:ln>
              <a:noFill/>
            </a:ln>
          </p:spPr>
        </p:pic>
        <p:sp>
          <p:nvSpPr>
            <p:cNvPr id="263" name="Google Shape;263;p9"/>
            <p:cNvSpPr/>
            <p:nvPr/>
          </p:nvSpPr>
          <p:spPr>
            <a:xfrm>
              <a:off x="4529470" y="435428"/>
              <a:ext cx="606056" cy="532135"/>
            </a:xfrm>
            <a:prstGeom prst="roundRect">
              <a:avLst>
                <a:gd fmla="val 16667" name="adj"/>
              </a:avLst>
            </a:prstGeom>
            <a:noFill/>
            <a:ln cap="rnd"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4" name="Google Shape;264;p9"/>
            <p:cNvSpPr txBox="1"/>
            <p:nvPr/>
          </p:nvSpPr>
          <p:spPr>
            <a:xfrm>
              <a:off x="5210353" y="506450"/>
              <a:ext cx="17748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FF0000"/>
                  </a:solidFill>
                  <a:latin typeface="Trebuchet MS"/>
                  <a:ea typeface="Trebuchet MS"/>
                  <a:cs typeface="Trebuchet MS"/>
                  <a:sym typeface="Trebuchet MS"/>
                </a:rPr>
                <a:t>Nuovo Cantiere</a:t>
              </a:r>
              <a:endParaRPr/>
            </a:p>
          </p:txBody>
        </p:sp>
        <p:sp>
          <p:nvSpPr>
            <p:cNvPr id="265" name="Google Shape;265;p9"/>
            <p:cNvSpPr/>
            <p:nvPr/>
          </p:nvSpPr>
          <p:spPr>
            <a:xfrm>
              <a:off x="8932333" y="967563"/>
              <a:ext cx="1439333" cy="532135"/>
            </a:xfrm>
            <a:prstGeom prst="roundRect">
              <a:avLst>
                <a:gd fmla="val 16667" name="adj"/>
              </a:avLst>
            </a:prstGeom>
            <a:noFill/>
            <a:ln cap="rnd"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6" name="Google Shape;266;p9"/>
            <p:cNvSpPr txBox="1"/>
            <p:nvPr/>
          </p:nvSpPr>
          <p:spPr>
            <a:xfrm>
              <a:off x="8474149" y="452826"/>
              <a:ext cx="21079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400">
                  <a:solidFill>
                    <a:srgbClr val="FF0000"/>
                  </a:solidFill>
                  <a:latin typeface="Trebuchet MS"/>
                  <a:ea typeface="Trebuchet MS"/>
                  <a:cs typeface="Trebuchet MS"/>
                  <a:sym typeface="Trebuchet MS"/>
                </a:rPr>
                <a:t>Nuova Attività su specifico CANTIERE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faccettatura">
  <a:themeElements>
    <a:clrScheme name="Blu verde">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2019-04-24T10:02:51Z</dcterms:created>
  <dc:creator>TORRE KATIA</dc:creator>
</cp:coreProperties>
</file>