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3" r:id="rId5"/>
    <p:sldId id="264" r:id="rId6"/>
    <p:sldId id="259" r:id="rId7"/>
    <p:sldId id="260" r:id="rId8"/>
    <p:sldId id="262" r:id="rId9"/>
    <p:sldId id="265" r:id="rId10"/>
    <p:sldId id="266" r:id="rId11"/>
    <p:sldId id="267" r:id="rId12"/>
    <p:sldId id="268" r:id="rId13"/>
    <p:sldId id="272" r:id="rId14"/>
    <p:sldId id="269" r:id="rId15"/>
    <p:sldId id="279" r:id="rId16"/>
    <p:sldId id="270" r:id="rId17"/>
    <p:sldId id="271" r:id="rId18"/>
    <p:sldId id="273" r:id="rId19"/>
    <p:sldId id="274" r:id="rId20"/>
    <p:sldId id="277" r:id="rId21"/>
    <p:sldId id="275"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A65A7E-A753-4D3C-A8F6-2ED3020694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EF56E6B2-2226-4D56-BD5E-673DF57BD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BF0A6E49-E5B5-4D2A-A894-353C4E0F0AC7}"/>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BEE3AC5F-981F-4596-82EE-00369138516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E524231-FB6E-414E-A121-DCB349976251}"/>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276711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3ECA0-1904-439D-8FCD-789348B14FB0}"/>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8C86B8C4-C112-4271-863B-ABC61027D1B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C8BA2F4-E8F8-493D-B5E9-4A61FB3146AC}"/>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80FCEF41-FB9E-4811-A146-76AB72F2781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2D58BC4D-1AF3-4267-A219-D8FEDD42B816}"/>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223772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D18F4F-358A-4563-AB7B-CFDBB67299B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7B00A144-329E-4029-8B27-1E6D2F29EB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F27F5E7-A4C8-4338-B70B-CD5E5CB4E09C}"/>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9010DA81-EB37-4242-86FB-2FA74E2DC1E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6B42339-7A47-4CA4-AF48-58934C5FC760}"/>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30047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625E60-CE76-495E-AB2A-F150275ABBE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48D35FE-F9C6-4493-9862-D9392ECF9EE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DB88D20-C768-4F56-9660-66D0D7887080}"/>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76B40DBF-E984-4CE9-8D5E-5B80CCD59FD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4FCE3DC-9673-4002-9A1B-5FF89CAE58E2}"/>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267110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CE9191-FD1D-4315-9B38-C5EF6CB7130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1D2E08D-1395-481F-A7B0-8D5BE6374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B913273-89A1-4052-A45F-6BD7DAE86B90}"/>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1DFE3F3B-9805-4C06-A95E-268247FE640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AD28C14-7BAC-4A26-BF95-52F8FAE37DD2}"/>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379436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8476E7-2E5A-47F9-87B4-8B781B2912A1}"/>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BA2D89AE-FA8A-4136-94B8-03F58F6AB78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ABB19501-3874-4E37-9A90-B3635F97F04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A20B0CB-6513-4AE7-9279-8C46E8F62490}"/>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6" name="Segnaposto piè di pagina 5">
            <a:extLst>
              <a:ext uri="{FF2B5EF4-FFF2-40B4-BE49-F238E27FC236}">
                <a16:creationId xmlns:a16="http://schemas.microsoft.com/office/drawing/2014/main" id="{C4441265-AAA3-47E1-A6B1-1FA57B81871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131171C-BB15-48FB-AF94-1767E2E4FE9B}"/>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190991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F9A2A1-DB0C-4A25-99FB-7C58509634C6}"/>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13AADED-6C2D-4C43-AAF8-479BD26BC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245F82F-405F-4510-8421-08638F5D056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F65D5924-AA0E-4FDB-AF65-162086E60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0C538B3-06C6-40E9-A25B-ABB08653F43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50EC352D-5745-487D-BE94-5DD1686A2760}"/>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8" name="Segnaposto piè di pagina 7">
            <a:extLst>
              <a:ext uri="{FF2B5EF4-FFF2-40B4-BE49-F238E27FC236}">
                <a16:creationId xmlns:a16="http://schemas.microsoft.com/office/drawing/2014/main" id="{9DA2D723-518D-42A2-81CD-FC91AB31777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E1095018-5112-43C0-A493-3D3083D61140}"/>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314743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22462-E558-4198-84F5-F91AC185984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5AF96C43-4AA0-4EB2-9EC5-62CD6E1D2BA7}"/>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4" name="Segnaposto piè di pagina 3">
            <a:extLst>
              <a:ext uri="{FF2B5EF4-FFF2-40B4-BE49-F238E27FC236}">
                <a16:creationId xmlns:a16="http://schemas.microsoft.com/office/drawing/2014/main" id="{1C282728-16AF-405C-819A-7D0280AB94C3}"/>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26097077-1C0D-4E70-BE14-199209972A51}"/>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1833036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E6E2D966-BF47-4934-85DE-20CB760B70DE}"/>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3" name="Segnaposto piè di pagina 2">
            <a:extLst>
              <a:ext uri="{FF2B5EF4-FFF2-40B4-BE49-F238E27FC236}">
                <a16:creationId xmlns:a16="http://schemas.microsoft.com/office/drawing/2014/main" id="{5CE5BB90-C725-41EF-9E8C-518743AA2E1D}"/>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D39C1AFD-F47F-4CC0-BCED-D8398C82EC04}"/>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131884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032825-E153-4E21-B440-9C3979B417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3FBB1DE-8ADD-4EE3-8B60-97E226AA9F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06512237-3256-472A-A30E-AECF64A0C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18CE1DC-511D-4711-B8FA-1A2F8D93A49A}"/>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6" name="Segnaposto piè di pagina 5">
            <a:extLst>
              <a:ext uri="{FF2B5EF4-FFF2-40B4-BE49-F238E27FC236}">
                <a16:creationId xmlns:a16="http://schemas.microsoft.com/office/drawing/2014/main" id="{D9DB1909-425F-4B9F-949B-A3FAD5D509B3}"/>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AB64C098-0CAB-4592-8864-D7665A1318BE}"/>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419489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EBAB55-231C-4E80-A34F-2B11D1E6CD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08017A7-DFD0-4EDF-BE13-249F542925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A1EE45E6-E3F4-46CF-8E52-DCA7281BE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AC13C83-C125-451C-854A-95FCD789A0F2}"/>
              </a:ext>
            </a:extLst>
          </p:cNvPr>
          <p:cNvSpPr>
            <a:spLocks noGrp="1"/>
          </p:cNvSpPr>
          <p:nvPr>
            <p:ph type="dt" sz="half" idx="10"/>
          </p:nvPr>
        </p:nvSpPr>
        <p:spPr/>
        <p:txBody>
          <a:bodyPr/>
          <a:lstStyle/>
          <a:p>
            <a:fld id="{8CB818EB-BA33-4149-82E1-386C91DE64E0}" type="datetimeFigureOut">
              <a:rPr lang="it-IT" smtClean="0"/>
              <a:t>25/09/2021</a:t>
            </a:fld>
            <a:endParaRPr lang="it-IT" dirty="0"/>
          </a:p>
        </p:txBody>
      </p:sp>
      <p:sp>
        <p:nvSpPr>
          <p:cNvPr id="6" name="Segnaposto piè di pagina 5">
            <a:extLst>
              <a:ext uri="{FF2B5EF4-FFF2-40B4-BE49-F238E27FC236}">
                <a16:creationId xmlns:a16="http://schemas.microsoft.com/office/drawing/2014/main" id="{E927DAB6-0E7C-48AC-B26E-83376FFC3742}"/>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899D4EE0-B17F-49BB-8BBF-579E81F18D1A}"/>
              </a:ext>
            </a:extLst>
          </p:cNvPr>
          <p:cNvSpPr>
            <a:spLocks noGrp="1"/>
          </p:cNvSpPr>
          <p:nvPr>
            <p:ph type="sldNum" sz="quarter" idx="12"/>
          </p:nvPr>
        </p:nvSpPr>
        <p:spPr/>
        <p:txBody>
          <a:bodyPr/>
          <a:lstStyle/>
          <a:p>
            <a:fld id="{5FFE9679-161A-44E4-A947-88398C45FE04}" type="slidenum">
              <a:rPr lang="it-IT" smtClean="0"/>
              <a:t>‹N›</a:t>
            </a:fld>
            <a:endParaRPr lang="it-IT" dirty="0"/>
          </a:p>
        </p:txBody>
      </p:sp>
    </p:spTree>
    <p:extLst>
      <p:ext uri="{BB962C8B-B14F-4D97-AF65-F5344CB8AC3E}">
        <p14:creationId xmlns:p14="http://schemas.microsoft.com/office/powerpoint/2010/main" val="310608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5A150D0-0195-40E3-97BF-DFA8E8682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7E875A37-6552-4E79-8792-84172F9902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38FDDD6-F967-4E72-9859-CBE26B8AE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818EB-BA33-4149-82E1-386C91DE64E0}" type="datetimeFigureOut">
              <a:rPr lang="it-IT" smtClean="0"/>
              <a:t>25/09/2021</a:t>
            </a:fld>
            <a:endParaRPr lang="it-IT" dirty="0"/>
          </a:p>
        </p:txBody>
      </p:sp>
      <p:sp>
        <p:nvSpPr>
          <p:cNvPr id="5" name="Segnaposto piè di pagina 4">
            <a:extLst>
              <a:ext uri="{FF2B5EF4-FFF2-40B4-BE49-F238E27FC236}">
                <a16:creationId xmlns:a16="http://schemas.microsoft.com/office/drawing/2014/main" id="{5C890E9D-B373-4B37-A2EA-85DF657AB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E01082BC-ABDD-44C2-93D6-BD625F04E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FE9679-161A-44E4-A947-88398C45FE04}" type="slidenum">
              <a:rPr lang="it-IT" smtClean="0"/>
              <a:t>‹N›</a:t>
            </a:fld>
            <a:endParaRPr lang="it-IT" dirty="0"/>
          </a:p>
        </p:txBody>
      </p:sp>
    </p:spTree>
    <p:extLst>
      <p:ext uri="{BB962C8B-B14F-4D97-AF65-F5344CB8AC3E}">
        <p14:creationId xmlns:p14="http://schemas.microsoft.com/office/powerpoint/2010/main" val="134862456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16547D0-FE07-4323-92E5-2A36FC15B5BA}"/>
              </a:ext>
            </a:extLst>
          </p:cNvPr>
          <p:cNvSpPr>
            <a:spLocks noGrp="1"/>
          </p:cNvSpPr>
          <p:nvPr>
            <p:ph type="ctrTitle"/>
          </p:nvPr>
        </p:nvSpPr>
        <p:spPr/>
        <p:txBody>
          <a:bodyPr/>
          <a:lstStyle/>
          <a:p>
            <a:r>
              <a:rPr lang="en-US"/>
              <a:t>QLSTMs for audio denoising</a:t>
            </a:r>
            <a:endParaRPr lang="en-US" dirty="0"/>
          </a:p>
        </p:txBody>
      </p:sp>
      <p:sp>
        <p:nvSpPr>
          <p:cNvPr id="3" name="Sottotitolo 2">
            <a:extLst>
              <a:ext uri="{FF2B5EF4-FFF2-40B4-BE49-F238E27FC236}">
                <a16:creationId xmlns:a16="http://schemas.microsoft.com/office/drawing/2014/main" id="{04EBE2A1-1C46-4173-BEDD-9DCF549776A8}"/>
              </a:ext>
            </a:extLst>
          </p:cNvPr>
          <p:cNvSpPr>
            <a:spLocks noGrp="1"/>
          </p:cNvSpPr>
          <p:nvPr>
            <p:ph type="subTitle" idx="1"/>
          </p:nvPr>
        </p:nvSpPr>
        <p:spPr/>
        <p:txBody>
          <a:bodyPr/>
          <a:lstStyle/>
          <a:p>
            <a:r>
              <a:rPr lang="it-IT"/>
              <a:t>Filippo Villani 1706489</a:t>
            </a:r>
            <a:endParaRPr lang="it-IT" dirty="0"/>
          </a:p>
        </p:txBody>
      </p:sp>
    </p:spTree>
    <p:extLst>
      <p:ext uri="{BB962C8B-B14F-4D97-AF65-F5344CB8AC3E}">
        <p14:creationId xmlns:p14="http://schemas.microsoft.com/office/powerpoint/2010/main" val="76411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790CD5D-8208-4C1F-A52E-328C1E588C26}"/>
              </a:ext>
            </a:extLst>
          </p:cNvPr>
          <p:cNvSpPr>
            <a:spLocks noGrp="1"/>
          </p:cNvSpPr>
          <p:nvPr>
            <p:ph idx="1"/>
          </p:nvPr>
        </p:nvSpPr>
        <p:spPr>
          <a:xfrm>
            <a:off x="469900" y="393701"/>
            <a:ext cx="10375900" cy="1028700"/>
          </a:xfrm>
        </p:spPr>
        <p:txBody>
          <a:bodyPr>
            <a:normAutofit/>
          </a:bodyPr>
          <a:lstStyle/>
          <a:p>
            <a:pPr marL="0" indent="0">
              <a:buNone/>
            </a:pPr>
            <a:r>
              <a:rPr lang="en-US" sz="2800" dirty="0" err="1"/>
              <a:t>QuaternionLinear</a:t>
            </a:r>
            <a:r>
              <a:rPr lang="en-US" sz="2800" dirty="0"/>
              <a:t> is also responsible to initialize the weights as described by </a:t>
            </a:r>
            <a:r>
              <a:rPr lang="en-US" sz="2800" dirty="0" err="1"/>
              <a:t>Parcollet</a:t>
            </a:r>
            <a:r>
              <a:rPr lang="en-US" sz="2800" dirty="0"/>
              <a:t> T. in ‘Quaternion Recurrent Neural Networks’:</a:t>
            </a:r>
          </a:p>
          <a:p>
            <a:endParaRPr lang="en-US" dirty="0"/>
          </a:p>
        </p:txBody>
      </p:sp>
      <p:pic>
        <p:nvPicPr>
          <p:cNvPr id="5" name="Immagine 4" descr="Immagine che contiene testo&#10;&#10;Descrizione generata automaticamente">
            <a:extLst>
              <a:ext uri="{FF2B5EF4-FFF2-40B4-BE49-F238E27FC236}">
                <a16:creationId xmlns:a16="http://schemas.microsoft.com/office/drawing/2014/main" id="{5B4D5D6A-FA64-428B-99CA-0A01F7CD4EFE}"/>
              </a:ext>
            </a:extLst>
          </p:cNvPr>
          <p:cNvPicPr>
            <a:picLocks noChangeAspect="1"/>
          </p:cNvPicPr>
          <p:nvPr/>
        </p:nvPicPr>
        <p:blipFill rotWithShape="1">
          <a:blip r:embed="rId2">
            <a:extLst>
              <a:ext uri="{28A0092B-C50C-407E-A947-70E740481C1C}">
                <a14:useLocalDpi xmlns:a14="http://schemas.microsoft.com/office/drawing/2010/main" val="0"/>
              </a:ext>
            </a:extLst>
          </a:blip>
          <a:srcRect l="16563" t="28508" r="48646" b="21097"/>
          <a:stretch/>
        </p:blipFill>
        <p:spPr>
          <a:xfrm>
            <a:off x="469900" y="1295401"/>
            <a:ext cx="4241800" cy="3454400"/>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EF04BFE1-63CA-4466-82F8-77D7DC748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752" y="1295401"/>
            <a:ext cx="5386333" cy="5435599"/>
          </a:xfrm>
          <a:prstGeom prst="rect">
            <a:avLst/>
          </a:prstGeom>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15B2169-A7B5-4B12-BA3C-29079EF53A1E}"/>
                  </a:ext>
                </a:extLst>
              </p:cNvPr>
              <p:cNvSpPr txBox="1"/>
              <p:nvPr/>
            </p:nvSpPr>
            <p:spPr>
              <a:xfrm>
                <a:off x="469900" y="4700188"/>
                <a:ext cx="5202030" cy="1723036"/>
              </a:xfrm>
              <a:prstGeom prst="rect">
                <a:avLst/>
              </a:prstGeom>
              <a:noFill/>
            </p:spPr>
            <p:txBody>
              <a:bodyPr wrap="square" rtlCol="0">
                <a:spAutoFit/>
              </a:bodyPr>
              <a:lstStyle/>
              <a:p>
                <a:r>
                  <a:rPr lang="en-US" sz="2000" dirty="0"/>
                  <a:t>with </a:t>
                </a:r>
                <a:r>
                  <a:rPr lang="el-GR" sz="2000" dirty="0"/>
                  <a:t>σ</a:t>
                </a:r>
                <a:r>
                  <a:rPr lang="en-US" sz="2000" dirty="0"/>
                  <a:t> imposed by the </a:t>
                </a:r>
                <a:r>
                  <a:rPr lang="en-US" sz="2000" dirty="0" err="1"/>
                  <a:t>Glorot</a:t>
                </a:r>
                <a:r>
                  <a:rPr lang="en-US" sz="2000" dirty="0"/>
                  <a:t> criterion:</a:t>
                </a:r>
                <a:endParaRPr lang="it-IT" sz="20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𝜎</m:t>
                      </m:r>
                      <m:r>
                        <a:rPr lang="it-IT" sz="2000" b="0" i="1" smtClean="0">
                          <a:latin typeface="Cambria Math" panose="02040503050406030204" pitchFamily="18" charset="0"/>
                          <a:ea typeface="Cambria Math" panose="02040503050406030204" pitchFamily="18" charset="0"/>
                        </a:rPr>
                        <m:t>=</m:t>
                      </m:r>
                      <m:f>
                        <m:fPr>
                          <m:ctrlPr>
                            <a:rPr lang="it-IT" sz="2000" b="0" i="1" smtClean="0">
                              <a:latin typeface="Cambria Math" panose="02040503050406030204" pitchFamily="18" charset="0"/>
                              <a:ea typeface="Cambria Math" panose="02040503050406030204" pitchFamily="18" charset="0"/>
                            </a:rPr>
                          </m:ctrlPr>
                        </m:fPr>
                        <m:num>
                          <m:r>
                            <a:rPr lang="it-IT" sz="2000" b="0" i="1" smtClean="0">
                              <a:latin typeface="Cambria Math" panose="02040503050406030204" pitchFamily="18" charset="0"/>
                              <a:ea typeface="Cambria Math" panose="02040503050406030204" pitchFamily="18" charset="0"/>
                            </a:rPr>
                            <m:t>1</m:t>
                          </m:r>
                        </m:num>
                        <m:den>
                          <m:rad>
                            <m:radPr>
                              <m:degHide m:val="on"/>
                              <m:ctrlPr>
                                <a:rPr lang="it-IT" sz="2000" b="0" i="1" smtClean="0">
                                  <a:latin typeface="Cambria Math" panose="02040503050406030204" pitchFamily="18" charset="0"/>
                                  <a:ea typeface="Cambria Math" panose="02040503050406030204" pitchFamily="18" charset="0"/>
                                </a:rPr>
                              </m:ctrlPr>
                            </m:radPr>
                            <m:deg/>
                            <m:e>
                              <m:r>
                                <a:rPr lang="it-IT" sz="2000" b="0" i="1" smtClean="0">
                                  <a:latin typeface="Cambria Math" panose="02040503050406030204" pitchFamily="18" charset="0"/>
                                  <a:ea typeface="Cambria Math" panose="02040503050406030204" pitchFamily="18" charset="0"/>
                                </a:rPr>
                                <m:t>2(</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𝑛</m:t>
                                  </m:r>
                                </m:e>
                                <m:sub>
                                  <m:r>
                                    <a:rPr lang="it-IT" sz="2000" b="0" i="1" smtClean="0">
                                      <a:latin typeface="Cambria Math" panose="02040503050406030204" pitchFamily="18" charset="0"/>
                                      <a:ea typeface="Cambria Math" panose="02040503050406030204" pitchFamily="18" charset="0"/>
                                    </a:rPr>
                                    <m:t>𝑖𝑛</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𝑛</m:t>
                                  </m:r>
                                </m:e>
                                <m:sub>
                                  <m:r>
                                    <a:rPr lang="it-IT" sz="2000" b="0" i="1" smtClean="0">
                                      <a:latin typeface="Cambria Math" panose="02040503050406030204" pitchFamily="18" charset="0"/>
                                      <a:ea typeface="Cambria Math" panose="02040503050406030204" pitchFamily="18" charset="0"/>
                                    </a:rPr>
                                    <m:t>𝑜𝑢𝑡</m:t>
                                  </m:r>
                                </m:sub>
                              </m:sSub>
                              <m:r>
                                <a:rPr lang="it-IT" sz="2000" b="0" i="1" smtClean="0">
                                  <a:latin typeface="Cambria Math" panose="02040503050406030204" pitchFamily="18" charset="0"/>
                                  <a:ea typeface="Cambria Math" panose="02040503050406030204" pitchFamily="18" charset="0"/>
                                </a:rPr>
                                <m:t>)</m:t>
                              </m:r>
                            </m:e>
                          </m:rad>
                        </m:den>
                      </m:f>
                    </m:oMath>
                  </m:oMathPara>
                </a14:m>
                <a:endParaRPr lang="en-US" sz="2000" dirty="0"/>
              </a:p>
              <a:p>
                <a:r>
                  <a:rPr lang="en-US" sz="2000" dirty="0"/>
                  <a:t>where </a:t>
                </a:r>
                <a14:m>
                  <m:oMath xmlns:m="http://schemas.openxmlformats.org/officeDocument/2006/math">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𝑛</m:t>
                        </m:r>
                      </m:e>
                      <m:sub>
                        <m:r>
                          <a:rPr lang="it-IT" sz="2000" b="0" i="1" smtClean="0">
                            <a:latin typeface="Cambria Math" panose="02040503050406030204" pitchFamily="18" charset="0"/>
                          </a:rPr>
                          <m:t>𝑖𝑛</m:t>
                        </m:r>
                      </m:sub>
                    </m:sSub>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𝑛</m:t>
                        </m:r>
                      </m:e>
                      <m:sub>
                        <m:r>
                          <a:rPr lang="it-IT" sz="2000" b="0" i="1" smtClean="0">
                            <a:latin typeface="Cambria Math" panose="02040503050406030204" pitchFamily="18" charset="0"/>
                          </a:rPr>
                          <m:t>𝑜𝑢𝑡</m:t>
                        </m:r>
                      </m:sub>
                    </m:sSub>
                  </m:oMath>
                </a14:m>
                <a:r>
                  <a:rPr lang="en-US" sz="2000" dirty="0"/>
                  <a:t> are respectively the number of neurons of the input and output layer.</a:t>
                </a:r>
              </a:p>
            </p:txBody>
          </p:sp>
        </mc:Choice>
        <mc:Fallback xmlns="">
          <p:sp>
            <p:nvSpPr>
              <p:cNvPr id="9" name="CasellaDiTesto 8">
                <a:extLst>
                  <a:ext uri="{FF2B5EF4-FFF2-40B4-BE49-F238E27FC236}">
                    <a16:creationId xmlns:a16="http://schemas.microsoft.com/office/drawing/2014/main" id="{015B2169-A7B5-4B12-BA3C-29079EF53A1E}"/>
                  </a:ext>
                </a:extLst>
              </p:cNvPr>
              <p:cNvSpPr txBox="1">
                <a:spLocks noRot="1" noChangeAspect="1" noMove="1" noResize="1" noEditPoints="1" noAdjustHandles="1" noChangeArrowheads="1" noChangeShapeType="1" noTextEdit="1"/>
              </p:cNvSpPr>
              <p:nvPr/>
            </p:nvSpPr>
            <p:spPr>
              <a:xfrm>
                <a:off x="469900" y="4700188"/>
                <a:ext cx="5202030" cy="1723036"/>
              </a:xfrm>
              <a:prstGeom prst="rect">
                <a:avLst/>
              </a:prstGeom>
              <a:blipFill>
                <a:blip r:embed="rId4"/>
                <a:stretch>
                  <a:fillRect l="-1172" t="-1767" r="-2110" b="-5300"/>
                </a:stretch>
              </a:blipFill>
            </p:spPr>
            <p:txBody>
              <a:bodyPr/>
              <a:lstStyle/>
              <a:p>
                <a:r>
                  <a:rPr lang="en-US">
                    <a:noFill/>
                  </a:rPr>
                  <a:t> </a:t>
                </a:r>
              </a:p>
            </p:txBody>
          </p:sp>
        </mc:Fallback>
      </mc:AlternateContent>
      <p:sp>
        <p:nvSpPr>
          <p:cNvPr id="10" name="CasellaDiTesto 9">
            <a:extLst>
              <a:ext uri="{FF2B5EF4-FFF2-40B4-BE49-F238E27FC236}">
                <a16:creationId xmlns:a16="http://schemas.microsoft.com/office/drawing/2014/main" id="{FA182514-78E0-4F08-802F-A1B1B47559B5}"/>
              </a:ext>
            </a:extLst>
          </p:cNvPr>
          <p:cNvSpPr txBox="1"/>
          <p:nvPr/>
        </p:nvSpPr>
        <p:spPr>
          <a:xfrm>
            <a:off x="4466934" y="5161596"/>
            <a:ext cx="489531" cy="400110"/>
          </a:xfrm>
          <a:prstGeom prst="rect">
            <a:avLst/>
          </a:prstGeom>
          <a:noFill/>
        </p:spPr>
        <p:txBody>
          <a:bodyPr wrap="square" rtlCol="0">
            <a:spAutoFit/>
          </a:bodyPr>
          <a:lstStyle/>
          <a:p>
            <a:r>
              <a:rPr lang="en-US" sz="2000" dirty="0"/>
              <a:t>(5)</a:t>
            </a:r>
          </a:p>
        </p:txBody>
      </p:sp>
    </p:spTree>
    <p:extLst>
      <p:ext uri="{BB962C8B-B14F-4D97-AF65-F5344CB8AC3E}">
        <p14:creationId xmlns:p14="http://schemas.microsoft.com/office/powerpoint/2010/main" val="19553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A056C4-E3D8-4686-8F0F-705095E0A734}"/>
              </a:ext>
            </a:extLst>
          </p:cNvPr>
          <p:cNvSpPr>
            <a:spLocks noGrp="1"/>
          </p:cNvSpPr>
          <p:nvPr>
            <p:ph type="title"/>
          </p:nvPr>
        </p:nvSpPr>
        <p:spPr/>
        <p:txBody>
          <a:bodyPr/>
          <a:lstStyle/>
          <a:p>
            <a:r>
              <a:rPr lang="en-US" dirty="0"/>
              <a:t>Backward Phase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AB584E2-09AD-4FF7-A0BA-C79DA593F0A1}"/>
                  </a:ext>
                </a:extLst>
              </p:cNvPr>
              <p:cNvSpPr>
                <a:spLocks noGrp="1"/>
              </p:cNvSpPr>
              <p:nvPr>
                <p:ph idx="1"/>
              </p:nvPr>
            </p:nvSpPr>
            <p:spPr>
              <a:xfrm>
                <a:off x="838200" y="1447800"/>
                <a:ext cx="10515600" cy="4779963"/>
              </a:xfrm>
            </p:spPr>
            <p:txBody>
              <a:bodyPr>
                <a:normAutofit lnSpcReduction="10000"/>
              </a:bodyPr>
              <a:lstStyle/>
              <a:p>
                <a:r>
                  <a:rPr lang="en-US" dirty="0"/>
                  <a:t>The backward phase is based on the quaternion backpropagation through time algorithm.</a:t>
                </a:r>
              </a:p>
              <a:p>
                <a:r>
                  <a:rPr lang="en-US" dirty="0"/>
                  <a:t>The gradient w.r.t. the loss </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𝐽</m:t>
                        </m:r>
                      </m:e>
                      <m:sub>
                        <m:r>
                          <a:rPr lang="it-IT" b="0" i="1" smtClean="0">
                            <a:latin typeface="Cambria Math" panose="02040503050406030204" pitchFamily="18" charset="0"/>
                          </a:rPr>
                          <m:t>𝑡</m:t>
                        </m:r>
                      </m:sub>
                    </m:sSub>
                  </m:oMath>
                </a14:m>
                <a:r>
                  <a:rPr lang="en-US" dirty="0"/>
                  <a:t> is expressed as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rPr>
                            <m:t>𝑡</m:t>
                          </m:r>
                        </m:sup>
                      </m:sSup>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𝐽</m:t>
                              </m:r>
                            </m:e>
                            <m:sub>
                              <m:r>
                                <a:rPr lang="it-IT" b="0" i="1" smtClean="0">
                                  <a:latin typeface="Cambria Math" panose="02040503050406030204" pitchFamily="18" charset="0"/>
                                  <a:ea typeface="Cambria Math" panose="02040503050406030204" pitchFamily="18" charset="0"/>
                                </a:rPr>
                                <m:t>𝑡</m:t>
                              </m:r>
                            </m:sub>
                          </m:sSub>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𝑊</m:t>
                          </m:r>
                        </m:den>
                      </m:f>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𝐽</m:t>
                              </m:r>
                            </m:e>
                            <m:sub>
                              <m:r>
                                <a:rPr lang="it-IT" b="0" i="1" smtClean="0">
                                  <a:latin typeface="Cambria Math" panose="02040503050406030204" pitchFamily="18" charset="0"/>
                                  <a:ea typeface="Cambria Math" panose="02040503050406030204" pitchFamily="18" charset="0"/>
                                </a:rPr>
                                <m:t>𝑡</m:t>
                              </m:r>
                            </m:sub>
                          </m:sSub>
                        </m:num>
                        <m:den>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𝑊</m:t>
                              </m:r>
                            </m:e>
                            <m:sup>
                              <m:r>
                                <a:rPr lang="it-IT" b="0" i="1" smtClean="0">
                                  <a:latin typeface="Cambria Math" panose="02040503050406030204" pitchFamily="18" charset="0"/>
                                  <a:ea typeface="Cambria Math" panose="02040503050406030204" pitchFamily="18" charset="0"/>
                                </a:rPr>
                                <m:t>𝑟</m:t>
                              </m:r>
                            </m:sup>
                          </m:sSup>
                        </m:den>
                      </m:f>
                      <m:r>
                        <a:rPr lang="it-IT" b="0" i="1" smtClean="0">
                          <a:latin typeface="Cambria Math" panose="02040503050406030204" pitchFamily="18" charset="0"/>
                        </a:rPr>
                        <m:t>+</m:t>
                      </m:r>
                      <m:r>
                        <a:rPr lang="it-IT" b="1" i="1" smtClean="0">
                          <a:latin typeface="Cambria Math" panose="02040503050406030204" pitchFamily="18" charset="0"/>
                        </a:rPr>
                        <m:t>𝒊</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𝐽</m:t>
                              </m:r>
                            </m:e>
                            <m:sub>
                              <m:r>
                                <a:rPr lang="it-IT" i="1">
                                  <a:latin typeface="Cambria Math" panose="02040503050406030204" pitchFamily="18" charset="0"/>
                                  <a:ea typeface="Cambria Math" panose="02040503050406030204" pitchFamily="18" charset="0"/>
                                </a:rPr>
                                <m:t>𝑡</m:t>
                              </m:r>
                            </m:sub>
                          </m:sSub>
                        </m:num>
                        <m:den>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𝑊</m:t>
                              </m:r>
                            </m:e>
                            <m:sup>
                              <m:r>
                                <a:rPr lang="it-IT" b="0" i="1" smtClean="0">
                                  <a:latin typeface="Cambria Math" panose="02040503050406030204" pitchFamily="18" charset="0"/>
                                  <a:ea typeface="Cambria Math" panose="02040503050406030204" pitchFamily="18" charset="0"/>
                                </a:rPr>
                                <m:t>𝑖</m:t>
                              </m:r>
                            </m:sup>
                          </m:sSup>
                        </m:den>
                      </m:f>
                      <m:r>
                        <a:rPr lang="it-IT" b="0" i="1" smtClean="0">
                          <a:latin typeface="Cambria Math" panose="02040503050406030204" pitchFamily="18" charset="0"/>
                          <a:ea typeface="Cambria Math" panose="02040503050406030204" pitchFamily="18" charset="0"/>
                        </a:rPr>
                        <m:t>+</m:t>
                      </m:r>
                      <m:r>
                        <a:rPr lang="it-IT" b="1" i="1" smtClean="0">
                          <a:latin typeface="Cambria Math" panose="02040503050406030204" pitchFamily="18" charset="0"/>
                          <a:ea typeface="Cambria Math" panose="02040503050406030204" pitchFamily="18" charset="0"/>
                        </a:rPr>
                        <m:t>𝒋</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𝐽</m:t>
                              </m:r>
                            </m:e>
                            <m:sub>
                              <m:r>
                                <a:rPr lang="it-IT" i="1">
                                  <a:latin typeface="Cambria Math" panose="02040503050406030204" pitchFamily="18" charset="0"/>
                                  <a:ea typeface="Cambria Math" panose="02040503050406030204" pitchFamily="18" charset="0"/>
                                </a:rPr>
                                <m:t>𝑡</m:t>
                              </m:r>
                            </m:sub>
                          </m:sSub>
                        </m:num>
                        <m:den>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𝑊</m:t>
                              </m:r>
                            </m:e>
                            <m:sup>
                              <m:r>
                                <a:rPr lang="it-IT" b="0" i="1" smtClean="0">
                                  <a:latin typeface="Cambria Math" panose="02040503050406030204" pitchFamily="18" charset="0"/>
                                  <a:ea typeface="Cambria Math" panose="02040503050406030204" pitchFamily="18" charset="0"/>
                                </a:rPr>
                                <m:t>𝑗</m:t>
                              </m:r>
                            </m:sup>
                          </m:sSup>
                        </m:den>
                      </m:f>
                      <m:r>
                        <a:rPr lang="it-IT" b="0" i="1" smtClean="0">
                          <a:latin typeface="Cambria Math" panose="02040503050406030204" pitchFamily="18" charset="0"/>
                          <a:ea typeface="Cambria Math" panose="02040503050406030204" pitchFamily="18" charset="0"/>
                        </a:rPr>
                        <m:t>+</m:t>
                      </m:r>
                      <m:r>
                        <a:rPr lang="it-IT" b="1" i="1" smtClean="0">
                          <a:latin typeface="Cambria Math" panose="02040503050406030204" pitchFamily="18" charset="0"/>
                          <a:ea typeface="Cambria Math" panose="02040503050406030204" pitchFamily="18" charset="0"/>
                        </a:rPr>
                        <m:t>𝒌</m:t>
                      </m:r>
                      <m:f>
                        <m:fPr>
                          <m:ctrlPr>
                            <a:rPr lang="it-IT" i="1">
                              <a:latin typeface="Cambria Math" panose="02040503050406030204" pitchFamily="18" charset="0"/>
                            </a:rPr>
                          </m:ctrlPr>
                        </m:fPr>
                        <m:num>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𝐽</m:t>
                              </m:r>
                            </m:e>
                            <m:sub>
                              <m:r>
                                <a:rPr lang="it-IT" i="1">
                                  <a:latin typeface="Cambria Math" panose="02040503050406030204" pitchFamily="18" charset="0"/>
                                  <a:ea typeface="Cambria Math" panose="02040503050406030204" pitchFamily="18" charset="0"/>
                                </a:rPr>
                                <m:t>𝑡</m:t>
                              </m:r>
                            </m:sub>
                          </m:sSub>
                        </m:num>
                        <m:den>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𝑊</m:t>
                              </m:r>
                            </m:e>
                            <m:sup>
                              <m:r>
                                <a:rPr lang="it-IT" b="0" i="1" smtClean="0">
                                  <a:latin typeface="Cambria Math" panose="02040503050406030204" pitchFamily="18" charset="0"/>
                                  <a:ea typeface="Cambria Math" panose="02040503050406030204" pitchFamily="18" charset="0"/>
                                </a:rPr>
                                <m:t>𝑘</m:t>
                              </m:r>
                            </m:sup>
                          </m:sSup>
                        </m:den>
                      </m:f>
                    </m:oMath>
                  </m:oMathPara>
                </a14:m>
                <a:endParaRPr lang="en-US" dirty="0"/>
              </a:p>
              <a:p>
                <a:pPr marL="0" indent="0">
                  <a:buNone/>
                </a:pPr>
                <a:endParaRPr lang="en-US" dirty="0"/>
              </a:p>
              <a:p>
                <a:pPr marL="0" indent="0">
                  <a:buNone/>
                </a:pPr>
                <a:r>
                  <a:rPr lang="en-US" dirty="0"/>
                  <a:t>where W can be any weight matrix or bias vector.</a:t>
                </a:r>
              </a:p>
              <a:p>
                <a:r>
                  <a:rPr lang="en-US" dirty="0"/>
                  <a:t>The weight update equations at timestep </a:t>
                </a:r>
                <a:r>
                  <a:rPr lang="en-US" i="1" dirty="0"/>
                  <a:t>t</a:t>
                </a:r>
                <a:r>
                  <a:rPr lang="en-US" dirty="0"/>
                  <a:t> can be derived as</a:t>
                </a:r>
              </a:p>
              <a:p>
                <a:pPr marL="0" indent="0">
                  <a:buNone/>
                </a:pPr>
                <a:endParaRPr lang="it-IT"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𝑊</m:t>
                      </m:r>
                      <m:r>
                        <a:rPr lang="it-IT" b="0" i="1" smtClean="0">
                          <a:latin typeface="Cambria Math" panose="02040503050406030204" pitchFamily="18" charset="0"/>
                        </a:rPr>
                        <m:t>=</m:t>
                      </m:r>
                      <m:r>
                        <a:rPr lang="it-IT" b="0" i="1" smtClean="0">
                          <a:latin typeface="Cambria Math" panose="02040503050406030204" pitchFamily="18" charset="0"/>
                        </a:rPr>
                        <m:t>𝑊</m:t>
                      </m:r>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sSup>
                        <m:sSupPr>
                          <m:ctrlPr>
                            <a:rPr lang="it-IT"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Δ</m:t>
                          </m:r>
                        </m:e>
                        <m:sup>
                          <m:r>
                            <a:rPr lang="it-IT" b="0" i="1" smtClean="0">
                              <a:latin typeface="Cambria Math" panose="02040503050406030204" pitchFamily="18" charset="0"/>
                              <a:ea typeface="Cambria Math" panose="02040503050406030204" pitchFamily="18" charset="0"/>
                            </a:rPr>
                            <m:t>𝑡</m:t>
                          </m:r>
                        </m:sup>
                      </m:sSup>
                    </m:oMath>
                  </m:oMathPara>
                </a14:m>
                <a:endParaRPr lang="en-US" dirty="0"/>
              </a:p>
            </p:txBody>
          </p:sp>
        </mc:Choice>
        <mc:Fallback>
          <p:sp>
            <p:nvSpPr>
              <p:cNvPr id="3" name="Segnaposto contenuto 2">
                <a:extLst>
                  <a:ext uri="{FF2B5EF4-FFF2-40B4-BE49-F238E27FC236}">
                    <a16:creationId xmlns:a16="http://schemas.microsoft.com/office/drawing/2014/main" id="{CAB584E2-09AD-4FF7-A0BA-C79DA593F0A1}"/>
                  </a:ext>
                </a:extLst>
              </p:cNvPr>
              <p:cNvSpPr>
                <a:spLocks noGrp="1" noRot="1" noChangeAspect="1" noMove="1" noResize="1" noEditPoints="1" noAdjustHandles="1" noChangeArrowheads="1" noChangeShapeType="1" noTextEdit="1"/>
              </p:cNvSpPr>
              <p:nvPr>
                <p:ph idx="1"/>
              </p:nvPr>
            </p:nvSpPr>
            <p:spPr>
              <a:xfrm>
                <a:off x="838200" y="1447800"/>
                <a:ext cx="10515600" cy="4779963"/>
              </a:xfrm>
              <a:blipFill>
                <a:blip r:embed="rId2"/>
                <a:stretch>
                  <a:fillRect l="-1217" t="-2934"/>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EFDF77A9-D518-4526-844C-6690497AAF4C}"/>
              </a:ext>
            </a:extLst>
          </p:cNvPr>
          <p:cNvSpPr txBox="1"/>
          <p:nvPr/>
        </p:nvSpPr>
        <p:spPr>
          <a:xfrm>
            <a:off x="9852992" y="3228945"/>
            <a:ext cx="887896" cy="400110"/>
          </a:xfrm>
          <a:prstGeom prst="rect">
            <a:avLst/>
          </a:prstGeom>
          <a:noFill/>
        </p:spPr>
        <p:txBody>
          <a:bodyPr wrap="square" rtlCol="0">
            <a:spAutoFit/>
          </a:bodyPr>
          <a:lstStyle/>
          <a:p>
            <a:r>
              <a:rPr lang="en-US" sz="2000" dirty="0"/>
              <a:t>(6)</a:t>
            </a:r>
          </a:p>
        </p:txBody>
      </p:sp>
      <p:sp>
        <p:nvSpPr>
          <p:cNvPr id="5" name="CasellaDiTesto 4">
            <a:extLst>
              <a:ext uri="{FF2B5EF4-FFF2-40B4-BE49-F238E27FC236}">
                <a16:creationId xmlns:a16="http://schemas.microsoft.com/office/drawing/2014/main" id="{3D356783-8AB9-44F8-8C66-45427627D036}"/>
              </a:ext>
            </a:extLst>
          </p:cNvPr>
          <p:cNvSpPr txBox="1"/>
          <p:nvPr/>
        </p:nvSpPr>
        <p:spPr>
          <a:xfrm>
            <a:off x="9852992" y="5677077"/>
            <a:ext cx="887896" cy="400110"/>
          </a:xfrm>
          <a:prstGeom prst="rect">
            <a:avLst/>
          </a:prstGeom>
          <a:noFill/>
        </p:spPr>
        <p:txBody>
          <a:bodyPr wrap="square" rtlCol="0">
            <a:spAutoFit/>
          </a:bodyPr>
          <a:lstStyle/>
          <a:p>
            <a:r>
              <a:rPr lang="en-US" sz="2000" dirty="0"/>
              <a:t>(7)</a:t>
            </a:r>
          </a:p>
        </p:txBody>
      </p:sp>
    </p:spTree>
    <p:extLst>
      <p:ext uri="{BB962C8B-B14F-4D97-AF65-F5344CB8AC3E}">
        <p14:creationId xmlns:p14="http://schemas.microsoft.com/office/powerpoint/2010/main" val="269676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AC7072-EC60-4FE9-AA58-2A310D6BE994}"/>
              </a:ext>
            </a:extLst>
          </p:cNvPr>
          <p:cNvSpPr>
            <a:spLocks noGrp="1"/>
          </p:cNvSpPr>
          <p:nvPr>
            <p:ph type="title"/>
          </p:nvPr>
        </p:nvSpPr>
        <p:spPr/>
        <p:txBody>
          <a:bodyPr/>
          <a:lstStyle/>
          <a:p>
            <a:r>
              <a:rPr lang="it-IT" dirty="0"/>
              <a:t>Training</a:t>
            </a:r>
          </a:p>
        </p:txBody>
      </p:sp>
      <p:sp>
        <p:nvSpPr>
          <p:cNvPr id="3" name="Segnaposto contenuto 2">
            <a:extLst>
              <a:ext uri="{FF2B5EF4-FFF2-40B4-BE49-F238E27FC236}">
                <a16:creationId xmlns:a16="http://schemas.microsoft.com/office/drawing/2014/main" id="{6BBB9F08-9B76-4821-8E2A-A707BFF8E37B}"/>
              </a:ext>
            </a:extLst>
          </p:cNvPr>
          <p:cNvSpPr>
            <a:spLocks noGrp="1"/>
          </p:cNvSpPr>
          <p:nvPr>
            <p:ph idx="1"/>
          </p:nvPr>
        </p:nvSpPr>
        <p:spPr/>
        <p:txBody>
          <a:bodyPr/>
          <a:lstStyle/>
          <a:p>
            <a:r>
              <a:rPr lang="en-US" dirty="0"/>
              <a:t>I trained two real-valued models (LSTM and Bi-LSTM) and two quaternion models (QLSTM and Bi-QLSTM) over 150 epochs, using a patience of 20 epochs.</a:t>
            </a:r>
          </a:p>
          <a:p>
            <a:r>
              <a:rPr lang="en-US" dirty="0"/>
              <a:t>I used MSE as loss function and Adam as optimizer.</a:t>
            </a:r>
          </a:p>
          <a:p>
            <a:r>
              <a:rPr lang="en-US" dirty="0"/>
              <a:t>I halved the learning rate every time the validation loss didn’t increase for three times in a row, ensuring an optimal convergence. </a:t>
            </a:r>
          </a:p>
          <a:p>
            <a:r>
              <a:rPr lang="en-US" dirty="0"/>
              <a:t>I tried to train multilayer versions of these networks but they overfit because the input data are too simple. Multilayer versions may be more suitable for more complex data, such as L3DAS21 dataset.</a:t>
            </a:r>
          </a:p>
        </p:txBody>
      </p:sp>
    </p:spTree>
    <p:extLst>
      <p:ext uri="{BB962C8B-B14F-4D97-AF65-F5344CB8AC3E}">
        <p14:creationId xmlns:p14="http://schemas.microsoft.com/office/powerpoint/2010/main" val="140640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5CEDEA-8FAE-43B5-BE20-01B858EC9BAC}"/>
              </a:ext>
            </a:extLst>
          </p:cNvPr>
          <p:cNvSpPr>
            <a:spLocks noGrp="1"/>
          </p:cNvSpPr>
          <p:nvPr>
            <p:ph type="title"/>
          </p:nvPr>
        </p:nvSpPr>
        <p:spPr>
          <a:xfrm>
            <a:off x="838200" y="365125"/>
            <a:ext cx="10515600" cy="1111983"/>
          </a:xfrm>
        </p:spPr>
        <p:txBody>
          <a:bodyPr/>
          <a:lstStyle/>
          <a:p>
            <a:r>
              <a:rPr lang="en-US" dirty="0"/>
              <a:t>Loss History</a:t>
            </a:r>
          </a:p>
        </p:txBody>
      </p:sp>
      <p:pic>
        <p:nvPicPr>
          <p:cNvPr id="9" name="Immagine 8">
            <a:extLst>
              <a:ext uri="{FF2B5EF4-FFF2-40B4-BE49-F238E27FC236}">
                <a16:creationId xmlns:a16="http://schemas.microsoft.com/office/drawing/2014/main" id="{81FAAD8C-5F75-436B-AF76-1A18E5BD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54579"/>
            <a:ext cx="3582572" cy="2686929"/>
          </a:xfrm>
          <a:prstGeom prst="rect">
            <a:avLst/>
          </a:prstGeom>
        </p:spPr>
      </p:pic>
      <p:pic>
        <p:nvPicPr>
          <p:cNvPr id="11" name="Immagine 10">
            <a:extLst>
              <a:ext uri="{FF2B5EF4-FFF2-40B4-BE49-F238E27FC236}">
                <a16:creationId xmlns:a16="http://schemas.microsoft.com/office/drawing/2014/main" id="{B873D63A-B1D0-419E-BD09-D613318E0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22570"/>
            <a:ext cx="3582572" cy="2686929"/>
          </a:xfrm>
          <a:prstGeom prst="rect">
            <a:avLst/>
          </a:prstGeom>
        </p:spPr>
      </p:pic>
      <p:pic>
        <p:nvPicPr>
          <p:cNvPr id="6" name="Immagine 5">
            <a:extLst>
              <a:ext uri="{FF2B5EF4-FFF2-40B4-BE49-F238E27FC236}">
                <a16:creationId xmlns:a16="http://schemas.microsoft.com/office/drawing/2014/main" id="{B236C7DD-536F-4C01-83C2-2D8369C50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805" y="1122569"/>
            <a:ext cx="3582572" cy="2686929"/>
          </a:xfrm>
          <a:prstGeom prst="rect">
            <a:avLst/>
          </a:prstGeom>
        </p:spPr>
      </p:pic>
      <p:pic>
        <p:nvPicPr>
          <p:cNvPr id="8" name="Immagine 7">
            <a:extLst>
              <a:ext uri="{FF2B5EF4-FFF2-40B4-BE49-F238E27FC236}">
                <a16:creationId xmlns:a16="http://schemas.microsoft.com/office/drawing/2014/main" id="{8878CE4F-4BE0-4B0F-83BB-CC3911B1DC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7805" y="3854579"/>
            <a:ext cx="3582572" cy="2686929"/>
          </a:xfrm>
          <a:prstGeom prst="rect">
            <a:avLst/>
          </a:prstGeom>
        </p:spPr>
      </p:pic>
    </p:spTree>
    <p:extLst>
      <p:ext uri="{BB962C8B-B14F-4D97-AF65-F5344CB8AC3E}">
        <p14:creationId xmlns:p14="http://schemas.microsoft.com/office/powerpoint/2010/main" val="117414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3D0A75-AC77-4E09-A132-A0DB474A979B}"/>
              </a:ext>
            </a:extLst>
          </p:cNvPr>
          <p:cNvSpPr>
            <a:spLocks noGrp="1"/>
          </p:cNvSpPr>
          <p:nvPr>
            <p:ph type="title"/>
          </p:nvPr>
        </p:nvSpPr>
        <p:spPr/>
        <p:txBody>
          <a:bodyPr/>
          <a:lstStyle/>
          <a:p>
            <a:r>
              <a:rPr lang="it-IT" dirty="0"/>
              <a:t>Evaluation</a:t>
            </a:r>
            <a:endParaRPr lang="en-US" dirty="0"/>
          </a:p>
        </p:txBody>
      </p:sp>
      <p:sp>
        <p:nvSpPr>
          <p:cNvPr id="3" name="Segnaposto contenuto 2">
            <a:extLst>
              <a:ext uri="{FF2B5EF4-FFF2-40B4-BE49-F238E27FC236}">
                <a16:creationId xmlns:a16="http://schemas.microsoft.com/office/drawing/2014/main" id="{7755B192-16F1-4148-BCA4-08A05B663174}"/>
              </a:ext>
            </a:extLst>
          </p:cNvPr>
          <p:cNvSpPr>
            <a:spLocks noGrp="1"/>
          </p:cNvSpPr>
          <p:nvPr>
            <p:ph idx="1"/>
          </p:nvPr>
        </p:nvSpPr>
        <p:spPr/>
        <p:txBody>
          <a:bodyPr>
            <a:normAutofit/>
          </a:bodyPr>
          <a:lstStyle/>
          <a:p>
            <a:r>
              <a:rPr lang="en-US" sz="2400" dirty="0"/>
              <a:t>I measured the SNR improvement after the NNs and used it as a metric for the denoising task.</a:t>
            </a:r>
          </a:p>
        </p:txBody>
      </p:sp>
      <p:pic>
        <p:nvPicPr>
          <p:cNvPr id="5" name="Immagine 4">
            <a:extLst>
              <a:ext uri="{FF2B5EF4-FFF2-40B4-BE49-F238E27FC236}">
                <a16:creationId xmlns:a16="http://schemas.microsoft.com/office/drawing/2014/main" id="{D3F81148-A430-4303-A070-8D21E1299B90}"/>
              </a:ext>
            </a:extLst>
          </p:cNvPr>
          <p:cNvPicPr>
            <a:picLocks noChangeAspect="1"/>
          </p:cNvPicPr>
          <p:nvPr/>
        </p:nvPicPr>
        <p:blipFill rotWithShape="1">
          <a:blip r:embed="rId2">
            <a:extLst>
              <a:ext uri="{28A0092B-C50C-407E-A947-70E740481C1C}">
                <a14:useLocalDpi xmlns:a14="http://schemas.microsoft.com/office/drawing/2010/main" val="0"/>
              </a:ext>
            </a:extLst>
          </a:blip>
          <a:srcRect l="2748" t="8873" r="10203" b="12524"/>
          <a:stretch/>
        </p:blipFill>
        <p:spPr>
          <a:xfrm>
            <a:off x="838200" y="2637183"/>
            <a:ext cx="6105939" cy="2398643"/>
          </a:xfrm>
          <a:prstGeom prst="rect">
            <a:avLst/>
          </a:prstGeom>
        </p:spPr>
      </p:pic>
      <p:sp>
        <p:nvSpPr>
          <p:cNvPr id="6" name="CasellaDiTesto 5">
            <a:extLst>
              <a:ext uri="{FF2B5EF4-FFF2-40B4-BE49-F238E27FC236}">
                <a16:creationId xmlns:a16="http://schemas.microsoft.com/office/drawing/2014/main" id="{BEEF6B6B-3564-4439-9A75-025CB3A0E5B9}"/>
              </a:ext>
            </a:extLst>
          </p:cNvPr>
          <p:cNvSpPr txBox="1"/>
          <p:nvPr/>
        </p:nvSpPr>
        <p:spPr>
          <a:xfrm>
            <a:off x="7487478" y="2867008"/>
            <a:ext cx="4200940" cy="1938992"/>
          </a:xfrm>
          <a:prstGeom prst="rect">
            <a:avLst/>
          </a:prstGeom>
          <a:noFill/>
        </p:spPr>
        <p:txBody>
          <a:bodyPr wrap="square" rtlCol="0">
            <a:spAutoFit/>
          </a:bodyPr>
          <a:lstStyle/>
          <a:p>
            <a:r>
              <a:rPr lang="en-US" sz="2400" dirty="0"/>
              <a:t>x(t) is the target, </a:t>
            </a:r>
          </a:p>
          <a:p>
            <a:r>
              <a:rPr lang="en-US" sz="2400" dirty="0"/>
              <a:t>n(t) is additive noise, </a:t>
            </a:r>
          </a:p>
          <a:p>
            <a:r>
              <a:rPr lang="en-US" sz="2400" dirty="0"/>
              <a:t>s(t) is the predictor, </a:t>
            </a:r>
          </a:p>
          <a:p>
            <a:r>
              <a:rPr lang="en-US" sz="2400" dirty="0"/>
              <a:t>y(t) is the predicted tensor,</a:t>
            </a:r>
          </a:p>
          <a:p>
            <a:r>
              <a:rPr lang="en-US" sz="2400" dirty="0"/>
              <a:t>e(t) is the prediction error.</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92B64D3-C25C-4044-AC4E-5BF6E56DC702}"/>
                  </a:ext>
                </a:extLst>
              </p:cNvPr>
              <p:cNvSpPr txBox="1"/>
              <p:nvPr/>
            </p:nvSpPr>
            <p:spPr>
              <a:xfrm>
                <a:off x="902804" y="5369370"/>
                <a:ext cx="2988365" cy="8075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it-IT" sz="2400" b="0" i="1" smtClean="0">
                              <a:latin typeface="Cambria Math" panose="02040503050406030204" pitchFamily="18" charset="0"/>
                            </a:rPr>
                            <m:t>𝑆𝑁𝑅</m:t>
                          </m:r>
                        </m:e>
                        <m:sub>
                          <m:r>
                            <a:rPr lang="it-IT" sz="2400" b="0" i="1" smtClean="0">
                              <a:latin typeface="Cambria Math" panose="02040503050406030204" pitchFamily="18" charset="0"/>
                            </a:rPr>
                            <m:t>𝑖𝑛</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i="1">
                              <a:latin typeface="Cambria Math" panose="02040503050406030204" pitchFamily="18" charset="0"/>
                            </a:rPr>
                            <m:t>𝐸</m:t>
                          </m:r>
                          <m:r>
                            <a:rPr lang="it-IT" sz="2400" i="1">
                              <a:latin typeface="Cambria Math" panose="02040503050406030204" pitchFamily="18" charset="0"/>
                            </a:rPr>
                            <m:t>{</m:t>
                          </m:r>
                          <m:sSup>
                            <m:sSupPr>
                              <m:ctrlPr>
                                <a:rPr lang="it-IT" sz="2400" i="1">
                                  <a:latin typeface="Cambria Math" panose="02040503050406030204" pitchFamily="18" charset="0"/>
                                </a:rPr>
                              </m:ctrlPr>
                            </m:sSupPr>
                            <m:e>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𝑥</m:t>
                                  </m:r>
                                  <m:d>
                                    <m:dPr>
                                      <m:ctrlPr>
                                        <a:rPr lang="it-IT" sz="2400" i="1">
                                          <a:latin typeface="Cambria Math" panose="02040503050406030204" pitchFamily="18" charset="0"/>
                                        </a:rPr>
                                      </m:ctrlPr>
                                    </m:dPr>
                                    <m:e>
                                      <m:r>
                                        <a:rPr lang="it-IT" sz="2400" i="1">
                                          <a:latin typeface="Cambria Math" panose="02040503050406030204" pitchFamily="18" charset="0"/>
                                        </a:rPr>
                                        <m:t>𝑡</m:t>
                                      </m:r>
                                    </m:e>
                                  </m:d>
                                </m:e>
                              </m:d>
                            </m:e>
                            <m:sup>
                              <m:r>
                                <a:rPr lang="it-IT" sz="2400" i="1">
                                  <a:latin typeface="Cambria Math" panose="02040503050406030204" pitchFamily="18" charset="0"/>
                                </a:rPr>
                                <m:t>2</m:t>
                              </m:r>
                            </m:sup>
                          </m:sSup>
                          <m:r>
                            <a:rPr lang="it-IT" sz="2400" i="1">
                              <a:latin typeface="Cambria Math" panose="02040503050406030204" pitchFamily="18" charset="0"/>
                            </a:rPr>
                            <m:t>}</m:t>
                          </m:r>
                        </m:num>
                        <m:den>
                          <m:r>
                            <a:rPr lang="it-IT" sz="2400" i="1">
                              <a:latin typeface="Cambria Math" panose="02040503050406030204" pitchFamily="18" charset="0"/>
                            </a:rPr>
                            <m:t>𝐸</m:t>
                          </m:r>
                          <m:r>
                            <a:rPr lang="it-IT" sz="2400" i="1">
                              <a:latin typeface="Cambria Math" panose="02040503050406030204" pitchFamily="18" charset="0"/>
                            </a:rPr>
                            <m:t>{</m:t>
                          </m:r>
                          <m:sSup>
                            <m:sSupPr>
                              <m:ctrlPr>
                                <a:rPr lang="it-IT" sz="2400" i="1">
                                  <a:latin typeface="Cambria Math" panose="02040503050406030204" pitchFamily="18" charset="0"/>
                                </a:rPr>
                              </m:ctrlPr>
                            </m:sSupPr>
                            <m:e>
                              <m:d>
                                <m:dPr>
                                  <m:begChr m:val="|"/>
                                  <m:endChr m:val="|"/>
                                  <m:ctrlPr>
                                    <a:rPr lang="it-IT" sz="2400" i="1">
                                      <a:latin typeface="Cambria Math" panose="02040503050406030204" pitchFamily="18" charset="0"/>
                                    </a:rPr>
                                  </m:ctrlPr>
                                </m:dPr>
                                <m:e>
                                  <m:r>
                                    <a:rPr lang="it-IT" sz="2400" b="0" i="1" smtClean="0">
                                      <a:latin typeface="Cambria Math" panose="02040503050406030204" pitchFamily="18" charset="0"/>
                                    </a:rPr>
                                    <m:t>𝑛</m:t>
                                  </m:r>
                                  <m:d>
                                    <m:dPr>
                                      <m:ctrlPr>
                                        <a:rPr lang="it-IT" sz="2400" i="1">
                                          <a:latin typeface="Cambria Math" panose="02040503050406030204" pitchFamily="18" charset="0"/>
                                        </a:rPr>
                                      </m:ctrlPr>
                                    </m:dPr>
                                    <m:e>
                                      <m:r>
                                        <a:rPr lang="it-IT" sz="2400" i="1">
                                          <a:latin typeface="Cambria Math" panose="02040503050406030204" pitchFamily="18" charset="0"/>
                                        </a:rPr>
                                        <m:t>𝑡</m:t>
                                      </m:r>
                                    </m:e>
                                  </m:d>
                                </m:e>
                              </m:d>
                            </m:e>
                            <m:sup>
                              <m:r>
                                <a:rPr lang="it-IT" sz="2400" i="1">
                                  <a:latin typeface="Cambria Math" panose="02040503050406030204" pitchFamily="18" charset="0"/>
                                </a:rPr>
                                <m:t>2</m:t>
                              </m:r>
                            </m:sup>
                          </m:sSup>
                          <m:r>
                            <a:rPr lang="it-IT" sz="2400" i="1">
                              <a:latin typeface="Cambria Math" panose="02040503050406030204" pitchFamily="18" charset="0"/>
                            </a:rPr>
                            <m:t>}</m:t>
                          </m:r>
                        </m:den>
                      </m:f>
                    </m:oMath>
                  </m:oMathPara>
                </a14:m>
                <a:endParaRPr lang="en-US" sz="2400" dirty="0"/>
              </a:p>
            </p:txBody>
          </p:sp>
        </mc:Choice>
        <mc:Fallback xmlns="">
          <p:sp>
            <p:nvSpPr>
              <p:cNvPr id="7" name="CasellaDiTesto 6">
                <a:extLst>
                  <a:ext uri="{FF2B5EF4-FFF2-40B4-BE49-F238E27FC236}">
                    <a16:creationId xmlns:a16="http://schemas.microsoft.com/office/drawing/2014/main" id="{892B64D3-C25C-4044-AC4E-5BF6E56DC702}"/>
                  </a:ext>
                </a:extLst>
              </p:cNvPr>
              <p:cNvSpPr txBox="1">
                <a:spLocks noRot="1" noChangeAspect="1" noMove="1" noResize="1" noEditPoints="1" noAdjustHandles="1" noChangeArrowheads="1" noChangeShapeType="1" noTextEdit="1"/>
              </p:cNvSpPr>
              <p:nvPr/>
            </p:nvSpPr>
            <p:spPr>
              <a:xfrm>
                <a:off x="902804" y="5369370"/>
                <a:ext cx="2988365" cy="8075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5F0637BE-CE9B-4576-BDD6-27D2DB6DA89C}"/>
                  </a:ext>
                </a:extLst>
              </p:cNvPr>
              <p:cNvSpPr txBox="1"/>
              <p:nvPr/>
            </p:nvSpPr>
            <p:spPr>
              <a:xfrm>
                <a:off x="4373489" y="5315950"/>
                <a:ext cx="2782685" cy="1176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it-IT" sz="2400" i="1">
                              <a:latin typeface="Cambria Math" panose="02040503050406030204" pitchFamily="18" charset="0"/>
                            </a:rPr>
                            <m:t>𝑆𝑁𝑅</m:t>
                          </m:r>
                        </m:e>
                        <m:sub>
                          <m:r>
                            <a:rPr lang="it-IT" sz="2400" b="0" i="1" smtClean="0">
                              <a:latin typeface="Cambria Math" panose="02040503050406030204" pitchFamily="18" charset="0"/>
                            </a:rPr>
                            <m:t>𝑜𝑢𝑡</m:t>
                          </m:r>
                        </m:sub>
                      </m:sSub>
                      <m:r>
                        <a:rPr lang="it-IT" sz="2400" i="1">
                          <a:latin typeface="Cambria Math" panose="02040503050406030204" pitchFamily="18" charset="0"/>
                        </a:rPr>
                        <m:t>=</m:t>
                      </m:r>
                      <m:f>
                        <m:fPr>
                          <m:ctrlPr>
                            <a:rPr lang="it-IT" sz="2400" i="1">
                              <a:latin typeface="Cambria Math" panose="02040503050406030204" pitchFamily="18" charset="0"/>
                            </a:rPr>
                          </m:ctrlPr>
                        </m:fPr>
                        <m:num>
                          <m:r>
                            <a:rPr lang="it-IT" sz="2400" i="1">
                              <a:latin typeface="Cambria Math" panose="02040503050406030204" pitchFamily="18" charset="0"/>
                            </a:rPr>
                            <m:t>𝐸</m:t>
                          </m:r>
                          <m:r>
                            <a:rPr lang="it-IT" sz="2400" i="1">
                              <a:latin typeface="Cambria Math" panose="02040503050406030204" pitchFamily="18" charset="0"/>
                            </a:rPr>
                            <m:t>{</m:t>
                          </m:r>
                          <m:sSup>
                            <m:sSupPr>
                              <m:ctrlPr>
                                <a:rPr lang="it-IT" sz="2400" i="1">
                                  <a:latin typeface="Cambria Math" panose="02040503050406030204" pitchFamily="18" charset="0"/>
                                </a:rPr>
                              </m:ctrlPr>
                            </m:sSupPr>
                            <m:e>
                              <m:d>
                                <m:dPr>
                                  <m:begChr m:val="|"/>
                                  <m:endChr m:val="|"/>
                                  <m:ctrlPr>
                                    <a:rPr lang="it-IT" sz="2400" i="1">
                                      <a:latin typeface="Cambria Math" panose="02040503050406030204" pitchFamily="18" charset="0"/>
                                    </a:rPr>
                                  </m:ctrlPr>
                                </m:dPr>
                                <m:e>
                                  <m:r>
                                    <a:rPr lang="it-IT" sz="2400" i="1">
                                      <a:latin typeface="Cambria Math" panose="02040503050406030204" pitchFamily="18" charset="0"/>
                                    </a:rPr>
                                    <m:t>𝑥</m:t>
                                  </m:r>
                                  <m:d>
                                    <m:dPr>
                                      <m:ctrlPr>
                                        <a:rPr lang="it-IT" sz="2400" i="1">
                                          <a:latin typeface="Cambria Math" panose="02040503050406030204" pitchFamily="18" charset="0"/>
                                        </a:rPr>
                                      </m:ctrlPr>
                                    </m:dPr>
                                    <m:e>
                                      <m:r>
                                        <a:rPr lang="it-IT" sz="2400" i="1">
                                          <a:latin typeface="Cambria Math" panose="02040503050406030204" pitchFamily="18" charset="0"/>
                                        </a:rPr>
                                        <m:t>𝑡</m:t>
                                      </m:r>
                                    </m:e>
                                  </m:d>
                                </m:e>
                              </m:d>
                            </m:e>
                            <m:sup>
                              <m:r>
                                <a:rPr lang="it-IT" sz="2400" i="1">
                                  <a:latin typeface="Cambria Math" panose="02040503050406030204" pitchFamily="18" charset="0"/>
                                </a:rPr>
                                <m:t>2</m:t>
                              </m:r>
                            </m:sup>
                          </m:sSup>
                          <m:r>
                            <a:rPr lang="it-IT" sz="2400" i="1">
                              <a:latin typeface="Cambria Math" panose="02040503050406030204" pitchFamily="18" charset="0"/>
                            </a:rPr>
                            <m:t>}</m:t>
                          </m:r>
                        </m:num>
                        <m:den>
                          <m:r>
                            <a:rPr lang="it-IT" sz="2400" i="1">
                              <a:latin typeface="Cambria Math" panose="02040503050406030204" pitchFamily="18" charset="0"/>
                            </a:rPr>
                            <m:t>𝐸</m:t>
                          </m:r>
                          <m:r>
                            <a:rPr lang="it-IT" sz="2400" i="1">
                              <a:latin typeface="Cambria Math" panose="02040503050406030204" pitchFamily="18" charset="0"/>
                            </a:rPr>
                            <m:t>{</m:t>
                          </m:r>
                          <m:sSup>
                            <m:sSupPr>
                              <m:ctrlPr>
                                <a:rPr lang="it-IT" sz="2400" i="1">
                                  <a:latin typeface="Cambria Math" panose="02040503050406030204" pitchFamily="18" charset="0"/>
                                </a:rPr>
                              </m:ctrlPr>
                            </m:sSupPr>
                            <m:e>
                              <m:d>
                                <m:dPr>
                                  <m:begChr m:val="|"/>
                                  <m:endChr m:val="|"/>
                                  <m:ctrlPr>
                                    <a:rPr lang="it-IT" sz="2400" i="1">
                                      <a:latin typeface="Cambria Math" panose="02040503050406030204" pitchFamily="18" charset="0"/>
                                    </a:rPr>
                                  </m:ctrlPr>
                                </m:dPr>
                                <m:e>
                                  <m:r>
                                    <a:rPr lang="it-IT" sz="2400" b="0" i="1" smtClean="0">
                                      <a:latin typeface="Cambria Math" panose="02040503050406030204" pitchFamily="18" charset="0"/>
                                    </a:rPr>
                                    <m:t>𝑒</m:t>
                                  </m:r>
                                  <m:d>
                                    <m:dPr>
                                      <m:ctrlPr>
                                        <a:rPr lang="it-IT" sz="2400" i="1">
                                          <a:latin typeface="Cambria Math" panose="02040503050406030204" pitchFamily="18" charset="0"/>
                                        </a:rPr>
                                      </m:ctrlPr>
                                    </m:dPr>
                                    <m:e>
                                      <m:r>
                                        <a:rPr lang="it-IT" sz="2400" i="1">
                                          <a:latin typeface="Cambria Math" panose="02040503050406030204" pitchFamily="18" charset="0"/>
                                        </a:rPr>
                                        <m:t>𝑡</m:t>
                                      </m:r>
                                    </m:e>
                                  </m:d>
                                </m:e>
                              </m:d>
                            </m:e>
                            <m:sup>
                              <m:r>
                                <a:rPr lang="it-IT" sz="2400" i="1">
                                  <a:latin typeface="Cambria Math" panose="02040503050406030204" pitchFamily="18" charset="0"/>
                                </a:rPr>
                                <m:t>2</m:t>
                              </m:r>
                            </m:sup>
                          </m:sSup>
                          <m:r>
                            <a:rPr lang="it-IT" sz="2400" i="1">
                              <a:latin typeface="Cambria Math" panose="02040503050406030204" pitchFamily="18" charset="0"/>
                            </a:rPr>
                            <m:t>}</m:t>
                          </m:r>
                        </m:den>
                      </m:f>
                    </m:oMath>
                  </m:oMathPara>
                </a14:m>
                <a:endParaRPr lang="en-US" sz="2400" dirty="0"/>
              </a:p>
              <a:p>
                <a:endParaRPr lang="en-US" sz="2400" dirty="0"/>
              </a:p>
            </p:txBody>
          </p:sp>
        </mc:Choice>
        <mc:Fallback xmlns="">
          <p:sp>
            <p:nvSpPr>
              <p:cNvPr id="8" name="CasellaDiTesto 7">
                <a:extLst>
                  <a:ext uri="{FF2B5EF4-FFF2-40B4-BE49-F238E27FC236}">
                    <a16:creationId xmlns:a16="http://schemas.microsoft.com/office/drawing/2014/main" id="{5F0637BE-CE9B-4576-BDD6-27D2DB6DA89C}"/>
                  </a:ext>
                </a:extLst>
              </p:cNvPr>
              <p:cNvSpPr txBox="1">
                <a:spLocks noRot="1" noChangeAspect="1" noMove="1" noResize="1" noEditPoints="1" noAdjustHandles="1" noChangeArrowheads="1" noChangeShapeType="1" noTextEdit="1"/>
              </p:cNvSpPr>
              <p:nvPr/>
            </p:nvSpPr>
            <p:spPr>
              <a:xfrm>
                <a:off x="4373489" y="5315950"/>
                <a:ext cx="2782685" cy="117692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763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14574082-1BE9-4991-A184-7A83B20CF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564" y="856998"/>
            <a:ext cx="5948417" cy="5144004"/>
          </a:xfrm>
        </p:spPr>
      </p:pic>
      <p:sp>
        <p:nvSpPr>
          <p:cNvPr id="6" name="CasellaDiTesto 5">
            <a:extLst>
              <a:ext uri="{FF2B5EF4-FFF2-40B4-BE49-F238E27FC236}">
                <a16:creationId xmlns:a16="http://schemas.microsoft.com/office/drawing/2014/main" id="{F085B26A-15DB-41C4-8965-6EB39506FC0C}"/>
              </a:ext>
            </a:extLst>
          </p:cNvPr>
          <p:cNvSpPr txBox="1"/>
          <p:nvPr/>
        </p:nvSpPr>
        <p:spPr>
          <a:xfrm>
            <a:off x="406400" y="856998"/>
            <a:ext cx="4546600" cy="3046988"/>
          </a:xfrm>
          <a:prstGeom prst="rect">
            <a:avLst/>
          </a:prstGeom>
          <a:noFill/>
        </p:spPr>
        <p:txBody>
          <a:bodyPr wrap="square" rtlCol="0">
            <a:spAutoFit/>
          </a:bodyPr>
          <a:lstStyle/>
          <a:p>
            <a:r>
              <a:rPr lang="en-US" sz="2400" dirty="0"/>
              <a:t>I computed the SNR for every sample in the test set and then I took the mean value of these SNR values.</a:t>
            </a:r>
          </a:p>
          <a:p>
            <a:r>
              <a:rPr lang="en-US" sz="2400" dirty="0"/>
              <a:t>To hold in consideration the variability of the function noise I repeated this evaluation </a:t>
            </a:r>
            <a:r>
              <a:rPr lang="en-US" sz="2400" i="1" dirty="0" err="1"/>
              <a:t>nAttempts</a:t>
            </a:r>
            <a:r>
              <a:rPr lang="en-US" sz="2400" i="1" dirty="0"/>
              <a:t> </a:t>
            </a:r>
            <a:r>
              <a:rPr lang="en-US" sz="2400" dirty="0"/>
              <a:t>times.</a:t>
            </a:r>
          </a:p>
        </p:txBody>
      </p:sp>
      <p:pic>
        <p:nvPicPr>
          <p:cNvPr id="8" name="Immagine 7" descr="Immagine che contiene testo&#10;&#10;Descrizione generata automaticamente">
            <a:extLst>
              <a:ext uri="{FF2B5EF4-FFF2-40B4-BE49-F238E27FC236}">
                <a16:creationId xmlns:a16="http://schemas.microsoft.com/office/drawing/2014/main" id="{693D16EA-91C9-4790-8DFE-91C579D03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4216400"/>
            <a:ext cx="4057143" cy="552381"/>
          </a:xfrm>
          <a:prstGeom prst="rect">
            <a:avLst/>
          </a:prstGeom>
        </p:spPr>
      </p:pic>
    </p:spTree>
    <p:extLst>
      <p:ext uri="{BB962C8B-B14F-4D97-AF65-F5344CB8AC3E}">
        <p14:creationId xmlns:p14="http://schemas.microsoft.com/office/powerpoint/2010/main" val="3866858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0AF95-7002-4643-A86D-DE93960C4E3C}"/>
              </a:ext>
            </a:extLst>
          </p:cNvPr>
          <p:cNvSpPr>
            <a:spLocks noGrp="1"/>
          </p:cNvSpPr>
          <p:nvPr>
            <p:ph type="title"/>
          </p:nvPr>
        </p:nvSpPr>
        <p:spPr/>
        <p:txBody>
          <a:bodyPr/>
          <a:lstStyle/>
          <a:p>
            <a:r>
              <a:rPr lang="en-US" noProof="1"/>
              <a:t>Results</a:t>
            </a:r>
          </a:p>
        </p:txBody>
      </p:sp>
      <mc:AlternateContent xmlns:mc="http://schemas.openxmlformats.org/markup-compatibility/2006">
        <mc:Choice xmlns:a14="http://schemas.microsoft.com/office/drawing/2010/main" Requires="a14">
          <p:graphicFrame>
            <p:nvGraphicFramePr>
              <p:cNvPr id="4" name="Tabella 4">
                <a:extLst>
                  <a:ext uri="{FF2B5EF4-FFF2-40B4-BE49-F238E27FC236}">
                    <a16:creationId xmlns:a16="http://schemas.microsoft.com/office/drawing/2014/main" id="{1F7E0685-CAD4-4D0F-83CB-92391BE448FE}"/>
                  </a:ext>
                </a:extLst>
              </p:cNvPr>
              <p:cNvGraphicFramePr>
                <a:graphicFrameLocks noGrp="1"/>
              </p:cNvGraphicFramePr>
              <p:nvPr>
                <p:ph idx="1"/>
                <p:extLst>
                  <p:ext uri="{D42A27DB-BD31-4B8C-83A1-F6EECF244321}">
                    <p14:modId xmlns:p14="http://schemas.microsoft.com/office/powerpoint/2010/main" val="1317636884"/>
                  </p:ext>
                </p:extLst>
              </p:nvPr>
            </p:nvGraphicFramePr>
            <p:xfrm>
              <a:off x="265043" y="1763575"/>
              <a:ext cx="11661912" cy="2653610"/>
            </p:xfrm>
            <a:graphic>
              <a:graphicData uri="http://schemas.openxmlformats.org/drawingml/2006/table">
                <a:tbl>
                  <a:tblPr firstRow="1" bandRow="1">
                    <a:tableStyleId>{073A0DAA-6AF3-43AB-8588-CEC1D06C72B9}</a:tableStyleId>
                  </a:tblPr>
                  <a:tblGrid>
                    <a:gridCol w="1943652">
                      <a:extLst>
                        <a:ext uri="{9D8B030D-6E8A-4147-A177-3AD203B41FA5}">
                          <a16:colId xmlns:a16="http://schemas.microsoft.com/office/drawing/2014/main" val="3577620431"/>
                        </a:ext>
                      </a:extLst>
                    </a:gridCol>
                    <a:gridCol w="1943652">
                      <a:extLst>
                        <a:ext uri="{9D8B030D-6E8A-4147-A177-3AD203B41FA5}">
                          <a16:colId xmlns:a16="http://schemas.microsoft.com/office/drawing/2014/main" val="2560998752"/>
                        </a:ext>
                      </a:extLst>
                    </a:gridCol>
                    <a:gridCol w="1943652">
                      <a:extLst>
                        <a:ext uri="{9D8B030D-6E8A-4147-A177-3AD203B41FA5}">
                          <a16:colId xmlns:a16="http://schemas.microsoft.com/office/drawing/2014/main" val="3507202996"/>
                        </a:ext>
                      </a:extLst>
                    </a:gridCol>
                    <a:gridCol w="1943652">
                      <a:extLst>
                        <a:ext uri="{9D8B030D-6E8A-4147-A177-3AD203B41FA5}">
                          <a16:colId xmlns:a16="http://schemas.microsoft.com/office/drawing/2014/main" val="2846192854"/>
                        </a:ext>
                      </a:extLst>
                    </a:gridCol>
                    <a:gridCol w="1943652">
                      <a:extLst>
                        <a:ext uri="{9D8B030D-6E8A-4147-A177-3AD203B41FA5}">
                          <a16:colId xmlns:a16="http://schemas.microsoft.com/office/drawing/2014/main" val="1034081243"/>
                        </a:ext>
                      </a:extLst>
                    </a:gridCol>
                    <a:gridCol w="1943652">
                      <a:extLst>
                        <a:ext uri="{9D8B030D-6E8A-4147-A177-3AD203B41FA5}">
                          <a16:colId xmlns:a16="http://schemas.microsoft.com/office/drawing/2014/main" val="299604918"/>
                        </a:ext>
                      </a:extLst>
                    </a:gridCol>
                  </a:tblGrid>
                  <a:tr h="530722">
                    <a:tc>
                      <a:txBody>
                        <a:bodyPr/>
                        <a:lstStyle/>
                        <a:p>
                          <a:pPr algn="ctr"/>
                          <a:r>
                            <a:rPr lang="en-US" dirty="0"/>
                            <a:t>Model</a:t>
                          </a:r>
                        </a:p>
                      </a:txBody>
                      <a:tcPr/>
                    </a:tc>
                    <a:tc>
                      <a:txBody>
                        <a:bodyPr/>
                        <a:lstStyle/>
                        <a:p>
                          <a:pPr algn="ctr"/>
                          <a:r>
                            <a:rPr lang="en-US" dirty="0"/>
                            <a:t>Parameters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it-IT" b="1" smtClean="0">
                                        <a:latin typeface="Cambria Math" panose="02040503050406030204" pitchFamily="18" charset="0"/>
                                      </a:rPr>
                                      <m:t>𝐒𝐍𝐑</m:t>
                                    </m:r>
                                  </m:e>
                                  <m:sub>
                                    <m:r>
                                      <a:rPr lang="it-IT" b="1" smtClean="0">
                                        <a:latin typeface="Cambria Math" panose="02040503050406030204" pitchFamily="18" charset="0"/>
                                      </a:rPr>
                                      <m:t>𝐢𝐧</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it-IT" b="1" smtClean="0">
                                        <a:latin typeface="Cambria Math" panose="02040503050406030204" pitchFamily="18" charset="0"/>
                                      </a:rPr>
                                      <m:t>𝐒𝐍𝐑</m:t>
                                    </m:r>
                                  </m:e>
                                  <m:sub>
                                    <m:r>
                                      <a:rPr lang="it-IT" b="1" smtClean="0">
                                        <a:latin typeface="Cambria Math" panose="02040503050406030204" pitchFamily="18" charset="0"/>
                                      </a:rPr>
                                      <m:t>𝐨𝐮𝐭</m:t>
                                    </m:r>
                                  </m:sub>
                                </m:sSub>
                              </m:oMath>
                            </m:oMathPara>
                          </a14:m>
                          <a:endParaRPr lang="en-US" b="1" i="0" dirty="0">
                            <a:latin typeface="+mn-lt"/>
                            <a:cs typeface="David" panose="020B0604020202020204" pitchFamily="34" charset="-79"/>
                          </a:endParaRPr>
                        </a:p>
                      </a:txBody>
                      <a:tcPr/>
                    </a:tc>
                    <a:tc>
                      <a:txBody>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cs typeface="David" panose="020B0604020202020204" pitchFamily="34" charset="-79"/>
                                  </a:rPr>
                                  <m:t>∆</m:t>
                                </m:r>
                                <m:r>
                                  <a:rPr lang="it-IT" b="1" i="0" smtClean="0">
                                    <a:latin typeface="Cambria Math" panose="02040503050406030204" pitchFamily="18" charset="0"/>
                                    <a:ea typeface="Cambria Math" panose="02040503050406030204" pitchFamily="18" charset="0"/>
                                    <a:cs typeface="David" panose="020B0604020202020204" pitchFamily="34" charset="-79"/>
                                  </a:rPr>
                                  <m:t>𝐒𝐍𝐑</m:t>
                                </m:r>
                              </m:oMath>
                            </m:oMathPara>
                          </a14:m>
                          <a:endParaRPr lang="en-US" b="1" i="0" dirty="0">
                            <a:latin typeface="+mn-lt"/>
                            <a:cs typeface="David" panose="020B0604020202020204" pitchFamily="34" charset="-79"/>
                          </a:endParaRPr>
                        </a:p>
                      </a:txBody>
                      <a:tcPr/>
                    </a:tc>
                    <a:tc>
                      <a:txBody>
                        <a:bodyPr/>
                        <a:lstStyle/>
                        <a:p>
                          <a:pPr algn="ctr"/>
                          <a:r>
                            <a:rPr lang="en-US" dirty="0"/>
                            <a:t>Test Loss</a:t>
                          </a:r>
                        </a:p>
                      </a:txBody>
                      <a:tcPr/>
                    </a:tc>
                    <a:extLst>
                      <a:ext uri="{0D108BD9-81ED-4DB2-BD59-A6C34878D82A}">
                        <a16:rowId xmlns:a16="http://schemas.microsoft.com/office/drawing/2014/main" val="2640894480"/>
                      </a:ext>
                    </a:extLst>
                  </a:tr>
                  <a:tr h="530722">
                    <a:tc>
                      <a:txBody>
                        <a:bodyPr/>
                        <a:lstStyle/>
                        <a:p>
                          <a:r>
                            <a:rPr lang="en-US" b="1" dirty="0"/>
                            <a:t>LSTM_b16h80 </a:t>
                          </a:r>
                        </a:p>
                      </a:txBody>
                      <a:tcPr/>
                    </a:tc>
                    <a:tc>
                      <a:txBody>
                        <a:bodyPr/>
                        <a:lstStyle/>
                        <a:p>
                          <a:pPr algn="ctr"/>
                          <a:r>
                            <a:rPr lang="en-US" b="0" dirty="0"/>
                            <a:t>26321</a:t>
                          </a:r>
                        </a:p>
                      </a:txBody>
                      <a:tcPr/>
                    </a:tc>
                    <a:tc>
                      <a:txBody>
                        <a:bodyPr/>
                        <a:lstStyle/>
                        <a:p>
                          <a:pPr algn="ctr"/>
                          <a:r>
                            <a:rPr lang="en-US" dirty="0"/>
                            <a:t>11.0388 dB</a:t>
                          </a:r>
                        </a:p>
                      </a:txBody>
                      <a:tcPr/>
                    </a:tc>
                    <a:tc>
                      <a:txBody>
                        <a:bodyPr/>
                        <a:lstStyle/>
                        <a:p>
                          <a:pPr algn="ctr"/>
                          <a:r>
                            <a:rPr lang="en-US" dirty="0"/>
                            <a:t>24.2231 dB</a:t>
                          </a:r>
                        </a:p>
                      </a:txBody>
                      <a:tcPr/>
                    </a:tc>
                    <a:tc>
                      <a:txBody>
                        <a:bodyPr/>
                        <a:lstStyle/>
                        <a:p>
                          <a:pPr algn="ctr"/>
                          <a:r>
                            <a:rPr lang="en-US" dirty="0"/>
                            <a:t>13.1843 dB</a:t>
                          </a:r>
                        </a:p>
                      </a:txBody>
                      <a:tcPr/>
                    </a:tc>
                    <a:tc>
                      <a:txBody>
                        <a:bodyPr/>
                        <a:lstStyle/>
                        <a:p>
                          <a:pPr algn="ctr"/>
                          <a:r>
                            <a:rPr lang="en-US" dirty="0"/>
                            <a:t>0.0026339</a:t>
                          </a:r>
                        </a:p>
                      </a:txBody>
                      <a:tcPr/>
                    </a:tc>
                    <a:extLst>
                      <a:ext uri="{0D108BD9-81ED-4DB2-BD59-A6C34878D82A}">
                        <a16:rowId xmlns:a16="http://schemas.microsoft.com/office/drawing/2014/main" val="3484206206"/>
                      </a:ext>
                    </a:extLst>
                  </a:tr>
                  <a:tr h="530722">
                    <a:tc>
                      <a:txBody>
                        <a:bodyPr/>
                        <a:lstStyle/>
                        <a:p>
                          <a:r>
                            <a:rPr lang="en-US" b="1" dirty="0"/>
                            <a:t>Bi-LSTM</a:t>
                          </a:r>
                          <a:r>
                            <a:rPr lang="en-US" b="1"/>
                            <a:t>_b16h80</a:t>
                          </a:r>
                          <a:endParaRPr lang="en-US" b="1" dirty="0"/>
                        </a:p>
                      </a:txBody>
                      <a:tcPr/>
                    </a:tc>
                    <a:tc>
                      <a:txBody>
                        <a:bodyPr/>
                        <a:lstStyle/>
                        <a:p>
                          <a:pPr algn="ctr"/>
                          <a:r>
                            <a:rPr lang="en-US" b="0" dirty="0"/>
                            <a:t>26401 </a:t>
                          </a:r>
                        </a:p>
                      </a:txBody>
                      <a:tcPr/>
                    </a:tc>
                    <a:tc>
                      <a:txBody>
                        <a:bodyPr/>
                        <a:lstStyle/>
                        <a:p>
                          <a:pPr algn="ctr"/>
                          <a:r>
                            <a:rPr lang="en-US" dirty="0"/>
                            <a:t>10.9203 dB</a:t>
                          </a:r>
                        </a:p>
                      </a:txBody>
                      <a:tcPr/>
                    </a:tc>
                    <a:tc>
                      <a:txBody>
                        <a:bodyPr/>
                        <a:lstStyle/>
                        <a:p>
                          <a:pPr algn="ctr"/>
                          <a:r>
                            <a:rPr lang="en-US" dirty="0"/>
                            <a:t>31.8014 dB</a:t>
                          </a:r>
                        </a:p>
                      </a:txBody>
                      <a:tcPr/>
                    </a:tc>
                    <a:tc>
                      <a:txBody>
                        <a:bodyPr/>
                        <a:lstStyle/>
                        <a:p>
                          <a:pPr algn="ctr"/>
                          <a:r>
                            <a:rPr lang="en-US" u="none" dirty="0"/>
                            <a:t>20.8811</a:t>
                          </a:r>
                          <a:r>
                            <a:rPr lang="en-US" dirty="0"/>
                            <a:t> dB</a:t>
                          </a:r>
                        </a:p>
                      </a:txBody>
                      <a:tcPr/>
                    </a:tc>
                    <a:tc>
                      <a:txBody>
                        <a:bodyPr/>
                        <a:lstStyle/>
                        <a:p>
                          <a:pPr algn="ctr"/>
                          <a:r>
                            <a:rPr lang="en-US" dirty="0"/>
                            <a:t>0.0006476</a:t>
                          </a:r>
                        </a:p>
                      </a:txBody>
                      <a:tcPr/>
                    </a:tc>
                    <a:extLst>
                      <a:ext uri="{0D108BD9-81ED-4DB2-BD59-A6C34878D82A}">
                        <a16:rowId xmlns:a16="http://schemas.microsoft.com/office/drawing/2014/main" val="3725099370"/>
                      </a:ext>
                    </a:extLst>
                  </a:tr>
                  <a:tr h="530722">
                    <a:tc>
                      <a:txBody>
                        <a:bodyPr/>
                        <a:lstStyle/>
                        <a:p>
                          <a:r>
                            <a:rPr lang="en-US" b="1" dirty="0"/>
                            <a:t>QLSTM_b16h80</a:t>
                          </a:r>
                        </a:p>
                      </a:txBody>
                      <a:tcPr/>
                    </a:tc>
                    <a:tc>
                      <a:txBody>
                        <a:bodyPr/>
                        <a:lstStyle/>
                        <a:p>
                          <a:pPr algn="ctr"/>
                          <a:r>
                            <a:rPr lang="en-US" b="0" dirty="0"/>
                            <a:t>6801</a:t>
                          </a:r>
                        </a:p>
                      </a:txBody>
                      <a:tcPr/>
                    </a:tc>
                    <a:tc>
                      <a:txBody>
                        <a:bodyPr/>
                        <a:lstStyle/>
                        <a:p>
                          <a:pPr algn="ctr"/>
                          <a:r>
                            <a:rPr lang="en-US" dirty="0"/>
                            <a:t>10.9366 dB</a:t>
                          </a:r>
                        </a:p>
                      </a:txBody>
                      <a:tcPr/>
                    </a:tc>
                    <a:tc>
                      <a:txBody>
                        <a:bodyPr/>
                        <a:lstStyle/>
                        <a:p>
                          <a:pPr algn="ctr"/>
                          <a:r>
                            <a:rPr lang="en-US" dirty="0"/>
                            <a:t>27.5976 dB</a:t>
                          </a:r>
                        </a:p>
                      </a:txBody>
                      <a:tcPr/>
                    </a:tc>
                    <a:tc>
                      <a:txBody>
                        <a:bodyPr/>
                        <a:lstStyle/>
                        <a:p>
                          <a:pPr algn="ctr"/>
                          <a:r>
                            <a:rPr lang="en-US" dirty="0"/>
                            <a:t>16,6610 dB</a:t>
                          </a:r>
                        </a:p>
                      </a:txBody>
                      <a:tcPr/>
                    </a:tc>
                    <a:tc>
                      <a:txBody>
                        <a:bodyPr/>
                        <a:lstStyle/>
                        <a:p>
                          <a:pPr algn="ctr"/>
                          <a:r>
                            <a:rPr lang="en-US" dirty="0"/>
                            <a:t>0.0011332</a:t>
                          </a:r>
                        </a:p>
                      </a:txBody>
                      <a:tcPr/>
                    </a:tc>
                    <a:extLst>
                      <a:ext uri="{0D108BD9-81ED-4DB2-BD59-A6C34878D82A}">
                        <a16:rowId xmlns:a16="http://schemas.microsoft.com/office/drawing/2014/main" val="2227629939"/>
                      </a:ext>
                    </a:extLst>
                  </a:tr>
                  <a:tr h="530722">
                    <a:tc>
                      <a:txBody>
                        <a:bodyPr/>
                        <a:lstStyle/>
                        <a:p>
                          <a:r>
                            <a:rPr lang="en-US" b="1" dirty="0"/>
                            <a:t>Bi-QLSTM_b16h80</a:t>
                          </a:r>
                        </a:p>
                      </a:txBody>
                      <a:tcPr/>
                    </a:tc>
                    <a:tc>
                      <a:txBody>
                        <a:bodyPr/>
                        <a:lstStyle/>
                        <a:p>
                          <a:pPr algn="ctr"/>
                          <a:r>
                            <a:rPr lang="en-US" b="0" dirty="0"/>
                            <a:t>6881</a:t>
                          </a:r>
                        </a:p>
                      </a:txBody>
                      <a:tcPr/>
                    </a:tc>
                    <a:tc>
                      <a:txBody>
                        <a:bodyPr/>
                        <a:lstStyle/>
                        <a:p>
                          <a:pPr algn="ctr"/>
                          <a:r>
                            <a:rPr lang="en-US" dirty="0"/>
                            <a:t>10.9335 dB</a:t>
                          </a:r>
                        </a:p>
                      </a:txBody>
                      <a:tcPr/>
                    </a:tc>
                    <a:tc>
                      <a:txBody>
                        <a:bodyPr/>
                        <a:lstStyle/>
                        <a:p>
                          <a:pPr algn="ctr"/>
                          <a:r>
                            <a:rPr lang="en-US" b="1" dirty="0"/>
                            <a:t>34.4728 dB</a:t>
                          </a:r>
                        </a:p>
                      </a:txBody>
                      <a:tcPr/>
                    </a:tc>
                    <a:tc>
                      <a:txBody>
                        <a:bodyPr/>
                        <a:lstStyle/>
                        <a:p>
                          <a:pPr algn="ctr"/>
                          <a:r>
                            <a:rPr lang="en-US" b="1" dirty="0"/>
                            <a:t>23.5393 dB</a:t>
                          </a:r>
                        </a:p>
                      </a:txBody>
                      <a:tcPr/>
                    </a:tc>
                    <a:tc>
                      <a:txBody>
                        <a:bodyPr/>
                        <a:lstStyle/>
                        <a:p>
                          <a:pPr algn="ctr"/>
                          <a:r>
                            <a:rPr lang="en-US" dirty="0"/>
                            <a:t>0.0002669</a:t>
                          </a:r>
                        </a:p>
                      </a:txBody>
                      <a:tcPr/>
                    </a:tc>
                    <a:extLst>
                      <a:ext uri="{0D108BD9-81ED-4DB2-BD59-A6C34878D82A}">
                        <a16:rowId xmlns:a16="http://schemas.microsoft.com/office/drawing/2014/main" val="2120731219"/>
                      </a:ext>
                    </a:extLst>
                  </a:tr>
                </a:tbl>
              </a:graphicData>
            </a:graphic>
          </p:graphicFrame>
        </mc:Choice>
        <mc:Fallback>
          <p:graphicFrame>
            <p:nvGraphicFramePr>
              <p:cNvPr id="4" name="Tabella 4">
                <a:extLst>
                  <a:ext uri="{FF2B5EF4-FFF2-40B4-BE49-F238E27FC236}">
                    <a16:creationId xmlns:a16="http://schemas.microsoft.com/office/drawing/2014/main" id="{1F7E0685-CAD4-4D0F-83CB-92391BE448FE}"/>
                  </a:ext>
                </a:extLst>
              </p:cNvPr>
              <p:cNvGraphicFramePr>
                <a:graphicFrameLocks noGrp="1"/>
              </p:cNvGraphicFramePr>
              <p:nvPr>
                <p:ph idx="1"/>
                <p:extLst>
                  <p:ext uri="{D42A27DB-BD31-4B8C-83A1-F6EECF244321}">
                    <p14:modId xmlns:p14="http://schemas.microsoft.com/office/powerpoint/2010/main" val="1317636884"/>
                  </p:ext>
                </p:extLst>
              </p:nvPr>
            </p:nvGraphicFramePr>
            <p:xfrm>
              <a:off x="265043" y="1763575"/>
              <a:ext cx="11661912" cy="2653610"/>
            </p:xfrm>
            <a:graphic>
              <a:graphicData uri="http://schemas.openxmlformats.org/drawingml/2006/table">
                <a:tbl>
                  <a:tblPr firstRow="1" bandRow="1">
                    <a:tableStyleId>{073A0DAA-6AF3-43AB-8588-CEC1D06C72B9}</a:tableStyleId>
                  </a:tblPr>
                  <a:tblGrid>
                    <a:gridCol w="1943652">
                      <a:extLst>
                        <a:ext uri="{9D8B030D-6E8A-4147-A177-3AD203B41FA5}">
                          <a16:colId xmlns:a16="http://schemas.microsoft.com/office/drawing/2014/main" val="3577620431"/>
                        </a:ext>
                      </a:extLst>
                    </a:gridCol>
                    <a:gridCol w="1943652">
                      <a:extLst>
                        <a:ext uri="{9D8B030D-6E8A-4147-A177-3AD203B41FA5}">
                          <a16:colId xmlns:a16="http://schemas.microsoft.com/office/drawing/2014/main" val="2560998752"/>
                        </a:ext>
                      </a:extLst>
                    </a:gridCol>
                    <a:gridCol w="1943652">
                      <a:extLst>
                        <a:ext uri="{9D8B030D-6E8A-4147-A177-3AD203B41FA5}">
                          <a16:colId xmlns:a16="http://schemas.microsoft.com/office/drawing/2014/main" val="3507202996"/>
                        </a:ext>
                      </a:extLst>
                    </a:gridCol>
                    <a:gridCol w="1943652">
                      <a:extLst>
                        <a:ext uri="{9D8B030D-6E8A-4147-A177-3AD203B41FA5}">
                          <a16:colId xmlns:a16="http://schemas.microsoft.com/office/drawing/2014/main" val="2846192854"/>
                        </a:ext>
                      </a:extLst>
                    </a:gridCol>
                    <a:gridCol w="1943652">
                      <a:extLst>
                        <a:ext uri="{9D8B030D-6E8A-4147-A177-3AD203B41FA5}">
                          <a16:colId xmlns:a16="http://schemas.microsoft.com/office/drawing/2014/main" val="1034081243"/>
                        </a:ext>
                      </a:extLst>
                    </a:gridCol>
                    <a:gridCol w="1943652">
                      <a:extLst>
                        <a:ext uri="{9D8B030D-6E8A-4147-A177-3AD203B41FA5}">
                          <a16:colId xmlns:a16="http://schemas.microsoft.com/office/drawing/2014/main" val="299604918"/>
                        </a:ext>
                      </a:extLst>
                    </a:gridCol>
                  </a:tblGrid>
                  <a:tr h="530722">
                    <a:tc>
                      <a:txBody>
                        <a:bodyPr/>
                        <a:lstStyle/>
                        <a:p>
                          <a:pPr algn="ctr"/>
                          <a:r>
                            <a:rPr lang="en-US" dirty="0"/>
                            <a:t>Model</a:t>
                          </a:r>
                        </a:p>
                      </a:txBody>
                      <a:tcPr/>
                    </a:tc>
                    <a:tc>
                      <a:txBody>
                        <a:bodyPr/>
                        <a:lstStyle/>
                        <a:p>
                          <a:pPr algn="ctr"/>
                          <a:r>
                            <a:rPr lang="en-US" dirty="0"/>
                            <a:t>Parameters</a:t>
                          </a:r>
                        </a:p>
                      </a:txBody>
                      <a:tcPr/>
                    </a:tc>
                    <a:tc>
                      <a:txBody>
                        <a:bodyPr/>
                        <a:lstStyle/>
                        <a:p>
                          <a:endParaRPr lang="en-US"/>
                        </a:p>
                      </a:txBody>
                      <a:tcPr>
                        <a:blipFill>
                          <a:blip r:embed="rId2"/>
                          <a:stretch>
                            <a:fillRect l="-200313" t="-5747" r="-301254" b="-403448"/>
                          </a:stretch>
                        </a:blipFill>
                      </a:tcPr>
                    </a:tc>
                    <a:tc>
                      <a:txBody>
                        <a:bodyPr/>
                        <a:lstStyle/>
                        <a:p>
                          <a:endParaRPr lang="en-US"/>
                        </a:p>
                      </a:txBody>
                      <a:tcPr>
                        <a:blipFill>
                          <a:blip r:embed="rId2"/>
                          <a:stretch>
                            <a:fillRect l="-300313" t="-5747" r="-201254" b="-403448"/>
                          </a:stretch>
                        </a:blipFill>
                      </a:tcPr>
                    </a:tc>
                    <a:tc>
                      <a:txBody>
                        <a:bodyPr/>
                        <a:lstStyle/>
                        <a:p>
                          <a:endParaRPr lang="en-US"/>
                        </a:p>
                      </a:txBody>
                      <a:tcPr>
                        <a:blipFill>
                          <a:blip r:embed="rId2"/>
                          <a:stretch>
                            <a:fillRect l="-400313" t="-5747" r="-101254" b="-403448"/>
                          </a:stretch>
                        </a:blipFill>
                      </a:tcPr>
                    </a:tc>
                    <a:tc>
                      <a:txBody>
                        <a:bodyPr/>
                        <a:lstStyle/>
                        <a:p>
                          <a:pPr algn="ctr"/>
                          <a:r>
                            <a:rPr lang="en-US" dirty="0"/>
                            <a:t>Test Loss</a:t>
                          </a:r>
                        </a:p>
                      </a:txBody>
                      <a:tcPr/>
                    </a:tc>
                    <a:extLst>
                      <a:ext uri="{0D108BD9-81ED-4DB2-BD59-A6C34878D82A}">
                        <a16:rowId xmlns:a16="http://schemas.microsoft.com/office/drawing/2014/main" val="2640894480"/>
                      </a:ext>
                    </a:extLst>
                  </a:tr>
                  <a:tr h="530722">
                    <a:tc>
                      <a:txBody>
                        <a:bodyPr/>
                        <a:lstStyle/>
                        <a:p>
                          <a:r>
                            <a:rPr lang="en-US" b="1" dirty="0"/>
                            <a:t>LSTM_b16h80 </a:t>
                          </a:r>
                        </a:p>
                      </a:txBody>
                      <a:tcPr/>
                    </a:tc>
                    <a:tc>
                      <a:txBody>
                        <a:bodyPr/>
                        <a:lstStyle/>
                        <a:p>
                          <a:pPr algn="ctr"/>
                          <a:r>
                            <a:rPr lang="en-US" b="0" dirty="0"/>
                            <a:t>26321</a:t>
                          </a:r>
                        </a:p>
                      </a:txBody>
                      <a:tcPr/>
                    </a:tc>
                    <a:tc>
                      <a:txBody>
                        <a:bodyPr/>
                        <a:lstStyle/>
                        <a:p>
                          <a:pPr algn="ctr"/>
                          <a:r>
                            <a:rPr lang="en-US" dirty="0"/>
                            <a:t>11.0388 dB</a:t>
                          </a:r>
                        </a:p>
                      </a:txBody>
                      <a:tcPr/>
                    </a:tc>
                    <a:tc>
                      <a:txBody>
                        <a:bodyPr/>
                        <a:lstStyle/>
                        <a:p>
                          <a:pPr algn="ctr"/>
                          <a:r>
                            <a:rPr lang="en-US" dirty="0"/>
                            <a:t>24.2231 dB</a:t>
                          </a:r>
                        </a:p>
                      </a:txBody>
                      <a:tcPr/>
                    </a:tc>
                    <a:tc>
                      <a:txBody>
                        <a:bodyPr/>
                        <a:lstStyle/>
                        <a:p>
                          <a:pPr algn="ctr"/>
                          <a:r>
                            <a:rPr lang="en-US" dirty="0"/>
                            <a:t>13.1843 dB</a:t>
                          </a:r>
                        </a:p>
                      </a:txBody>
                      <a:tcPr/>
                    </a:tc>
                    <a:tc>
                      <a:txBody>
                        <a:bodyPr/>
                        <a:lstStyle/>
                        <a:p>
                          <a:pPr algn="ctr"/>
                          <a:r>
                            <a:rPr lang="en-US" dirty="0"/>
                            <a:t>0.0026339</a:t>
                          </a:r>
                        </a:p>
                      </a:txBody>
                      <a:tcPr/>
                    </a:tc>
                    <a:extLst>
                      <a:ext uri="{0D108BD9-81ED-4DB2-BD59-A6C34878D82A}">
                        <a16:rowId xmlns:a16="http://schemas.microsoft.com/office/drawing/2014/main" val="3484206206"/>
                      </a:ext>
                    </a:extLst>
                  </a:tr>
                  <a:tr h="530722">
                    <a:tc>
                      <a:txBody>
                        <a:bodyPr/>
                        <a:lstStyle/>
                        <a:p>
                          <a:r>
                            <a:rPr lang="en-US" b="1" dirty="0"/>
                            <a:t>Bi-LSTM</a:t>
                          </a:r>
                          <a:r>
                            <a:rPr lang="en-US" b="1"/>
                            <a:t>_b16h80</a:t>
                          </a:r>
                          <a:endParaRPr lang="en-US" b="1" dirty="0"/>
                        </a:p>
                      </a:txBody>
                      <a:tcPr/>
                    </a:tc>
                    <a:tc>
                      <a:txBody>
                        <a:bodyPr/>
                        <a:lstStyle/>
                        <a:p>
                          <a:pPr algn="ctr"/>
                          <a:r>
                            <a:rPr lang="en-US" b="0" dirty="0"/>
                            <a:t>26401 </a:t>
                          </a:r>
                        </a:p>
                      </a:txBody>
                      <a:tcPr/>
                    </a:tc>
                    <a:tc>
                      <a:txBody>
                        <a:bodyPr/>
                        <a:lstStyle/>
                        <a:p>
                          <a:pPr algn="ctr"/>
                          <a:r>
                            <a:rPr lang="en-US" dirty="0"/>
                            <a:t>10.9203 dB</a:t>
                          </a:r>
                        </a:p>
                      </a:txBody>
                      <a:tcPr/>
                    </a:tc>
                    <a:tc>
                      <a:txBody>
                        <a:bodyPr/>
                        <a:lstStyle/>
                        <a:p>
                          <a:pPr algn="ctr"/>
                          <a:r>
                            <a:rPr lang="en-US" dirty="0"/>
                            <a:t>31.8014 dB</a:t>
                          </a:r>
                        </a:p>
                      </a:txBody>
                      <a:tcPr/>
                    </a:tc>
                    <a:tc>
                      <a:txBody>
                        <a:bodyPr/>
                        <a:lstStyle/>
                        <a:p>
                          <a:pPr algn="ctr"/>
                          <a:r>
                            <a:rPr lang="en-US" u="none" dirty="0"/>
                            <a:t>20.8811</a:t>
                          </a:r>
                          <a:r>
                            <a:rPr lang="en-US" dirty="0"/>
                            <a:t> dB</a:t>
                          </a:r>
                        </a:p>
                      </a:txBody>
                      <a:tcPr/>
                    </a:tc>
                    <a:tc>
                      <a:txBody>
                        <a:bodyPr/>
                        <a:lstStyle/>
                        <a:p>
                          <a:pPr algn="ctr"/>
                          <a:r>
                            <a:rPr lang="en-US" dirty="0"/>
                            <a:t>0.0006476</a:t>
                          </a:r>
                        </a:p>
                      </a:txBody>
                      <a:tcPr/>
                    </a:tc>
                    <a:extLst>
                      <a:ext uri="{0D108BD9-81ED-4DB2-BD59-A6C34878D82A}">
                        <a16:rowId xmlns:a16="http://schemas.microsoft.com/office/drawing/2014/main" val="3725099370"/>
                      </a:ext>
                    </a:extLst>
                  </a:tr>
                  <a:tr h="530722">
                    <a:tc>
                      <a:txBody>
                        <a:bodyPr/>
                        <a:lstStyle/>
                        <a:p>
                          <a:r>
                            <a:rPr lang="en-US" b="1" dirty="0"/>
                            <a:t>QLSTM_b16h80</a:t>
                          </a:r>
                        </a:p>
                      </a:txBody>
                      <a:tcPr/>
                    </a:tc>
                    <a:tc>
                      <a:txBody>
                        <a:bodyPr/>
                        <a:lstStyle/>
                        <a:p>
                          <a:pPr algn="ctr"/>
                          <a:r>
                            <a:rPr lang="en-US" b="0" dirty="0"/>
                            <a:t>6801</a:t>
                          </a:r>
                        </a:p>
                      </a:txBody>
                      <a:tcPr/>
                    </a:tc>
                    <a:tc>
                      <a:txBody>
                        <a:bodyPr/>
                        <a:lstStyle/>
                        <a:p>
                          <a:pPr algn="ctr"/>
                          <a:r>
                            <a:rPr lang="en-US" dirty="0"/>
                            <a:t>10.9366 dB</a:t>
                          </a:r>
                        </a:p>
                      </a:txBody>
                      <a:tcPr/>
                    </a:tc>
                    <a:tc>
                      <a:txBody>
                        <a:bodyPr/>
                        <a:lstStyle/>
                        <a:p>
                          <a:pPr algn="ctr"/>
                          <a:r>
                            <a:rPr lang="en-US" dirty="0"/>
                            <a:t>27.5976 dB</a:t>
                          </a:r>
                        </a:p>
                      </a:txBody>
                      <a:tcPr/>
                    </a:tc>
                    <a:tc>
                      <a:txBody>
                        <a:bodyPr/>
                        <a:lstStyle/>
                        <a:p>
                          <a:pPr algn="ctr"/>
                          <a:r>
                            <a:rPr lang="en-US" dirty="0"/>
                            <a:t>16,6610 dB</a:t>
                          </a:r>
                        </a:p>
                      </a:txBody>
                      <a:tcPr/>
                    </a:tc>
                    <a:tc>
                      <a:txBody>
                        <a:bodyPr/>
                        <a:lstStyle/>
                        <a:p>
                          <a:pPr algn="ctr"/>
                          <a:r>
                            <a:rPr lang="en-US" dirty="0"/>
                            <a:t>0.0011332</a:t>
                          </a:r>
                        </a:p>
                      </a:txBody>
                      <a:tcPr/>
                    </a:tc>
                    <a:extLst>
                      <a:ext uri="{0D108BD9-81ED-4DB2-BD59-A6C34878D82A}">
                        <a16:rowId xmlns:a16="http://schemas.microsoft.com/office/drawing/2014/main" val="2227629939"/>
                      </a:ext>
                    </a:extLst>
                  </a:tr>
                  <a:tr h="530722">
                    <a:tc>
                      <a:txBody>
                        <a:bodyPr/>
                        <a:lstStyle/>
                        <a:p>
                          <a:r>
                            <a:rPr lang="en-US" b="1" dirty="0"/>
                            <a:t>Bi-QLSTM_b16h80</a:t>
                          </a:r>
                        </a:p>
                      </a:txBody>
                      <a:tcPr/>
                    </a:tc>
                    <a:tc>
                      <a:txBody>
                        <a:bodyPr/>
                        <a:lstStyle/>
                        <a:p>
                          <a:pPr algn="ctr"/>
                          <a:r>
                            <a:rPr lang="en-US" b="0" dirty="0"/>
                            <a:t>6881</a:t>
                          </a:r>
                        </a:p>
                      </a:txBody>
                      <a:tcPr/>
                    </a:tc>
                    <a:tc>
                      <a:txBody>
                        <a:bodyPr/>
                        <a:lstStyle/>
                        <a:p>
                          <a:pPr algn="ctr"/>
                          <a:r>
                            <a:rPr lang="en-US" dirty="0"/>
                            <a:t>10.9335 dB</a:t>
                          </a:r>
                        </a:p>
                      </a:txBody>
                      <a:tcPr/>
                    </a:tc>
                    <a:tc>
                      <a:txBody>
                        <a:bodyPr/>
                        <a:lstStyle/>
                        <a:p>
                          <a:pPr algn="ctr"/>
                          <a:r>
                            <a:rPr lang="en-US" b="1" dirty="0"/>
                            <a:t>34.4728 dB</a:t>
                          </a:r>
                        </a:p>
                      </a:txBody>
                      <a:tcPr/>
                    </a:tc>
                    <a:tc>
                      <a:txBody>
                        <a:bodyPr/>
                        <a:lstStyle/>
                        <a:p>
                          <a:pPr algn="ctr"/>
                          <a:r>
                            <a:rPr lang="en-US" b="1" dirty="0"/>
                            <a:t>23.5393 dB</a:t>
                          </a:r>
                        </a:p>
                      </a:txBody>
                      <a:tcPr/>
                    </a:tc>
                    <a:tc>
                      <a:txBody>
                        <a:bodyPr/>
                        <a:lstStyle/>
                        <a:p>
                          <a:pPr algn="ctr"/>
                          <a:r>
                            <a:rPr lang="en-US" dirty="0"/>
                            <a:t>0.0002669</a:t>
                          </a:r>
                        </a:p>
                      </a:txBody>
                      <a:tcPr/>
                    </a:tc>
                    <a:extLst>
                      <a:ext uri="{0D108BD9-81ED-4DB2-BD59-A6C34878D82A}">
                        <a16:rowId xmlns:a16="http://schemas.microsoft.com/office/drawing/2014/main" val="2120731219"/>
                      </a:ext>
                    </a:extLst>
                  </a:tr>
                </a:tbl>
              </a:graphicData>
            </a:graphic>
          </p:graphicFrame>
        </mc:Fallback>
      </mc:AlternateContent>
      <p:sp>
        <p:nvSpPr>
          <p:cNvPr id="5" name="CasellaDiTesto 4">
            <a:extLst>
              <a:ext uri="{FF2B5EF4-FFF2-40B4-BE49-F238E27FC236}">
                <a16:creationId xmlns:a16="http://schemas.microsoft.com/office/drawing/2014/main" id="{487B3FC0-A49C-4997-9C02-EB6E58D4F4A3}"/>
              </a:ext>
            </a:extLst>
          </p:cNvPr>
          <p:cNvSpPr txBox="1"/>
          <p:nvPr/>
        </p:nvSpPr>
        <p:spPr>
          <a:xfrm>
            <a:off x="551621" y="4956313"/>
            <a:ext cx="11088757" cy="830997"/>
          </a:xfrm>
          <a:prstGeom prst="rect">
            <a:avLst/>
          </a:prstGeom>
          <a:noFill/>
        </p:spPr>
        <p:txBody>
          <a:bodyPr wrap="square" rtlCol="0">
            <a:spAutoFit/>
          </a:bodyPr>
          <a:lstStyle/>
          <a:p>
            <a:r>
              <a:rPr lang="en-US" sz="2400" dirty="0"/>
              <a:t>In model’s column, </a:t>
            </a:r>
            <a:r>
              <a:rPr lang="en-US" sz="2400" i="1" dirty="0"/>
              <a:t>b</a:t>
            </a:r>
            <a:r>
              <a:rPr lang="en-US" sz="2400" dirty="0"/>
              <a:t> stands for batch size and </a:t>
            </a:r>
            <a:r>
              <a:rPr lang="en-US" sz="2400" i="1" dirty="0"/>
              <a:t>h </a:t>
            </a:r>
            <a:r>
              <a:rPr lang="en-US" sz="2400" dirty="0"/>
              <a:t>for hidden size.</a:t>
            </a:r>
          </a:p>
          <a:p>
            <a:r>
              <a:rPr lang="en-US" sz="2400" dirty="0"/>
              <a:t>These are the best hyperparameters I found for QLSTMs after some fine-tuning.</a:t>
            </a:r>
          </a:p>
        </p:txBody>
      </p:sp>
    </p:spTree>
    <p:extLst>
      <p:ext uri="{BB962C8B-B14F-4D97-AF65-F5344CB8AC3E}">
        <p14:creationId xmlns:p14="http://schemas.microsoft.com/office/powerpoint/2010/main" val="4122772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C9B334-FA0D-4DB4-A3E0-B977F2EBAB44}"/>
              </a:ext>
            </a:extLst>
          </p:cNvPr>
          <p:cNvSpPr>
            <a:spLocks noGrp="1"/>
          </p:cNvSpPr>
          <p:nvPr>
            <p:ph type="title"/>
          </p:nvPr>
        </p:nvSpPr>
        <p:spPr/>
        <p:txBody>
          <a:bodyPr/>
          <a:lstStyle/>
          <a:p>
            <a:r>
              <a:rPr lang="en-US" dirty="0"/>
              <a:t>(Q)LSTM predictions</a:t>
            </a:r>
          </a:p>
        </p:txBody>
      </p:sp>
      <p:pic>
        <p:nvPicPr>
          <p:cNvPr id="5" name="Segnaposto contenuto 4">
            <a:extLst>
              <a:ext uri="{FF2B5EF4-FFF2-40B4-BE49-F238E27FC236}">
                <a16:creationId xmlns:a16="http://schemas.microsoft.com/office/drawing/2014/main" id="{E4CFFF88-BFAA-47A6-9DBF-28962E3786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88" b="5764"/>
          <a:stretch/>
        </p:blipFill>
        <p:spPr>
          <a:xfrm>
            <a:off x="294216" y="1378726"/>
            <a:ext cx="5529792" cy="4100547"/>
          </a:xfrm>
        </p:spPr>
      </p:pic>
      <p:pic>
        <p:nvPicPr>
          <p:cNvPr id="4" name="Immagine 3">
            <a:extLst>
              <a:ext uri="{FF2B5EF4-FFF2-40B4-BE49-F238E27FC236}">
                <a16:creationId xmlns:a16="http://schemas.microsoft.com/office/drawing/2014/main" id="{7F9492D5-2D56-4185-BDF0-7FF0AC5A2D0D}"/>
              </a:ext>
            </a:extLst>
          </p:cNvPr>
          <p:cNvPicPr>
            <a:picLocks noChangeAspect="1"/>
          </p:cNvPicPr>
          <p:nvPr/>
        </p:nvPicPr>
        <p:blipFill rotWithShape="1">
          <a:blip r:embed="rId3">
            <a:extLst>
              <a:ext uri="{28A0092B-C50C-407E-A947-70E740481C1C}">
                <a14:useLocalDpi xmlns:a14="http://schemas.microsoft.com/office/drawing/2010/main" val="0"/>
              </a:ext>
            </a:extLst>
          </a:blip>
          <a:srcRect l="4688" b="5764"/>
          <a:stretch/>
        </p:blipFill>
        <p:spPr>
          <a:xfrm>
            <a:off x="6096000" y="1378725"/>
            <a:ext cx="5529793" cy="4100547"/>
          </a:xfrm>
          <a:prstGeom prst="rect">
            <a:avLst/>
          </a:prstGeom>
        </p:spPr>
      </p:pic>
    </p:spTree>
    <p:extLst>
      <p:ext uri="{BB962C8B-B14F-4D97-AF65-F5344CB8AC3E}">
        <p14:creationId xmlns:p14="http://schemas.microsoft.com/office/powerpoint/2010/main" val="60291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8F2C7-C58F-4675-9575-036EB51BF201}"/>
              </a:ext>
            </a:extLst>
          </p:cNvPr>
          <p:cNvSpPr>
            <a:spLocks noGrp="1"/>
          </p:cNvSpPr>
          <p:nvPr>
            <p:ph type="title"/>
          </p:nvPr>
        </p:nvSpPr>
        <p:spPr/>
        <p:txBody>
          <a:bodyPr/>
          <a:lstStyle/>
          <a:p>
            <a:r>
              <a:rPr lang="en-US" dirty="0"/>
              <a:t>Bi-(Q)LSTM predictions</a:t>
            </a:r>
          </a:p>
        </p:txBody>
      </p:sp>
      <p:pic>
        <p:nvPicPr>
          <p:cNvPr id="10" name="Immagine 9">
            <a:extLst>
              <a:ext uri="{FF2B5EF4-FFF2-40B4-BE49-F238E27FC236}">
                <a16:creationId xmlns:a16="http://schemas.microsoft.com/office/drawing/2014/main" id="{66B52D63-90A2-4940-B18F-00E5338830CD}"/>
              </a:ext>
            </a:extLst>
          </p:cNvPr>
          <p:cNvPicPr>
            <a:picLocks noChangeAspect="1"/>
          </p:cNvPicPr>
          <p:nvPr/>
        </p:nvPicPr>
        <p:blipFill rotWithShape="1">
          <a:blip r:embed="rId2">
            <a:extLst>
              <a:ext uri="{28A0092B-C50C-407E-A947-70E740481C1C}">
                <a14:useLocalDpi xmlns:a14="http://schemas.microsoft.com/office/drawing/2010/main" val="0"/>
              </a:ext>
            </a:extLst>
          </a:blip>
          <a:srcRect l="5935" b="5709"/>
          <a:stretch/>
        </p:blipFill>
        <p:spPr>
          <a:xfrm>
            <a:off x="838200" y="1690687"/>
            <a:ext cx="5257800" cy="3952839"/>
          </a:xfrm>
          <a:prstGeom prst="rect">
            <a:avLst/>
          </a:prstGeom>
        </p:spPr>
      </p:pic>
      <p:pic>
        <p:nvPicPr>
          <p:cNvPr id="4" name="Immagine 3">
            <a:extLst>
              <a:ext uri="{FF2B5EF4-FFF2-40B4-BE49-F238E27FC236}">
                <a16:creationId xmlns:a16="http://schemas.microsoft.com/office/drawing/2014/main" id="{ADB13C50-5DF3-4690-99DD-AC3014DE5F3A}"/>
              </a:ext>
            </a:extLst>
          </p:cNvPr>
          <p:cNvPicPr>
            <a:picLocks noChangeAspect="1"/>
          </p:cNvPicPr>
          <p:nvPr/>
        </p:nvPicPr>
        <p:blipFill rotWithShape="1">
          <a:blip r:embed="rId3">
            <a:extLst>
              <a:ext uri="{28A0092B-C50C-407E-A947-70E740481C1C}">
                <a14:useLocalDpi xmlns:a14="http://schemas.microsoft.com/office/drawing/2010/main" val="0"/>
              </a:ext>
            </a:extLst>
          </a:blip>
          <a:srcRect l="5935" b="5709"/>
          <a:stretch/>
        </p:blipFill>
        <p:spPr>
          <a:xfrm>
            <a:off x="6534263" y="1690688"/>
            <a:ext cx="5257800" cy="3952839"/>
          </a:xfrm>
          <a:prstGeom prst="rect">
            <a:avLst/>
          </a:prstGeom>
        </p:spPr>
      </p:pic>
    </p:spTree>
    <p:extLst>
      <p:ext uri="{BB962C8B-B14F-4D97-AF65-F5344CB8AC3E}">
        <p14:creationId xmlns:p14="http://schemas.microsoft.com/office/powerpoint/2010/main" val="417889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7693D32-F472-49A2-96DB-C6AD012E19A0}"/>
              </a:ext>
            </a:extLst>
          </p:cNvPr>
          <p:cNvSpPr>
            <a:spLocks noGrp="1"/>
          </p:cNvSpPr>
          <p:nvPr>
            <p:ph idx="1"/>
          </p:nvPr>
        </p:nvSpPr>
        <p:spPr>
          <a:xfrm>
            <a:off x="725658" y="301952"/>
            <a:ext cx="10515600" cy="2258368"/>
          </a:xfrm>
        </p:spPr>
        <p:txBody>
          <a:bodyPr/>
          <a:lstStyle/>
          <a:p>
            <a:r>
              <a:rPr lang="en-US" sz="2800" dirty="0"/>
              <a:t>Unidirectional networks led to an initial transient where the predictions had a higher error power than next samples.</a:t>
            </a:r>
          </a:p>
          <a:p>
            <a:r>
              <a:rPr lang="en-US" sz="2800" dirty="0"/>
              <a:t>This error can be attenuated by bidirectional (Q)LSTMs. </a:t>
            </a:r>
          </a:p>
          <a:p>
            <a:pPr marL="0" indent="0">
              <a:buNone/>
            </a:pPr>
            <a:endParaRPr lang="en-US" dirty="0"/>
          </a:p>
        </p:txBody>
      </p:sp>
      <p:pic>
        <p:nvPicPr>
          <p:cNvPr id="6" name="Immagine 5">
            <a:extLst>
              <a:ext uri="{FF2B5EF4-FFF2-40B4-BE49-F238E27FC236}">
                <a16:creationId xmlns:a16="http://schemas.microsoft.com/office/drawing/2014/main" id="{650CEA09-012A-4B64-ACBE-94F953C46E58}"/>
              </a:ext>
            </a:extLst>
          </p:cNvPr>
          <p:cNvPicPr>
            <a:picLocks noChangeAspect="1"/>
          </p:cNvPicPr>
          <p:nvPr/>
        </p:nvPicPr>
        <p:blipFill rotWithShape="1">
          <a:blip r:embed="rId2">
            <a:extLst>
              <a:ext uri="{28A0092B-C50C-407E-A947-70E740481C1C}">
                <a14:useLocalDpi xmlns:a14="http://schemas.microsoft.com/office/drawing/2010/main" val="0"/>
              </a:ext>
            </a:extLst>
          </a:blip>
          <a:srcRect l="4027" t="54110" r="63484" b="12940"/>
          <a:stretch/>
        </p:blipFill>
        <p:spPr>
          <a:xfrm>
            <a:off x="725658" y="1866658"/>
            <a:ext cx="4141764" cy="3150455"/>
          </a:xfrm>
          <a:prstGeom prst="rect">
            <a:avLst/>
          </a:prstGeom>
        </p:spPr>
      </p:pic>
      <p:pic>
        <p:nvPicPr>
          <p:cNvPr id="7" name="Segnaposto contenuto 4">
            <a:extLst>
              <a:ext uri="{FF2B5EF4-FFF2-40B4-BE49-F238E27FC236}">
                <a16:creationId xmlns:a16="http://schemas.microsoft.com/office/drawing/2014/main" id="{A58DD4A7-53CE-419A-A889-2443A7D1D96C}"/>
              </a:ext>
            </a:extLst>
          </p:cNvPr>
          <p:cNvPicPr>
            <a:picLocks noChangeAspect="1"/>
          </p:cNvPicPr>
          <p:nvPr/>
        </p:nvPicPr>
        <p:blipFill rotWithShape="1">
          <a:blip r:embed="rId3">
            <a:extLst>
              <a:ext uri="{28A0092B-C50C-407E-A947-70E740481C1C}">
                <a14:useLocalDpi xmlns:a14="http://schemas.microsoft.com/office/drawing/2010/main" val="0"/>
              </a:ext>
            </a:extLst>
          </a:blip>
          <a:srcRect l="5237" t="18313" r="62438" b="45676"/>
          <a:stretch/>
        </p:blipFill>
        <p:spPr>
          <a:xfrm>
            <a:off x="6766559" y="1757444"/>
            <a:ext cx="4001087" cy="3343112"/>
          </a:xfrm>
          <a:prstGeom prst="rect">
            <a:avLst/>
          </a:prstGeom>
        </p:spPr>
      </p:pic>
      <p:sp>
        <p:nvSpPr>
          <p:cNvPr id="8" name="CasellaDiTesto 7">
            <a:extLst>
              <a:ext uri="{FF2B5EF4-FFF2-40B4-BE49-F238E27FC236}">
                <a16:creationId xmlns:a16="http://schemas.microsoft.com/office/drawing/2014/main" id="{5234C8A4-6A29-4BB3-BDA3-96CE8C5E74B3}"/>
              </a:ext>
            </a:extLst>
          </p:cNvPr>
          <p:cNvSpPr txBox="1"/>
          <p:nvPr/>
        </p:nvSpPr>
        <p:spPr>
          <a:xfrm>
            <a:off x="1977682" y="5331388"/>
            <a:ext cx="3311770" cy="461665"/>
          </a:xfrm>
          <a:prstGeom prst="rect">
            <a:avLst/>
          </a:prstGeom>
          <a:noFill/>
        </p:spPr>
        <p:txBody>
          <a:bodyPr wrap="square" rtlCol="0">
            <a:spAutoFit/>
          </a:bodyPr>
          <a:lstStyle/>
          <a:p>
            <a:r>
              <a:rPr lang="en-US" sz="2400" i="1" dirty="0"/>
              <a:t>Bi-QLSTM first samples</a:t>
            </a:r>
          </a:p>
        </p:txBody>
      </p:sp>
      <p:sp>
        <p:nvSpPr>
          <p:cNvPr id="9" name="CasellaDiTesto 8">
            <a:extLst>
              <a:ext uri="{FF2B5EF4-FFF2-40B4-BE49-F238E27FC236}">
                <a16:creationId xmlns:a16="http://schemas.microsoft.com/office/drawing/2014/main" id="{EF6817C5-622B-42B1-874D-B237F1C723CA}"/>
              </a:ext>
            </a:extLst>
          </p:cNvPr>
          <p:cNvSpPr txBox="1"/>
          <p:nvPr/>
        </p:nvSpPr>
        <p:spPr>
          <a:xfrm>
            <a:off x="7560211" y="5331388"/>
            <a:ext cx="3311770" cy="461665"/>
          </a:xfrm>
          <a:prstGeom prst="rect">
            <a:avLst/>
          </a:prstGeom>
          <a:noFill/>
        </p:spPr>
        <p:txBody>
          <a:bodyPr wrap="square" rtlCol="0">
            <a:spAutoFit/>
          </a:bodyPr>
          <a:lstStyle/>
          <a:p>
            <a:r>
              <a:rPr lang="en-US" sz="2400" i="1" dirty="0"/>
              <a:t>QLSTM first samples</a:t>
            </a:r>
          </a:p>
        </p:txBody>
      </p:sp>
    </p:spTree>
    <p:extLst>
      <p:ext uri="{BB962C8B-B14F-4D97-AF65-F5344CB8AC3E}">
        <p14:creationId xmlns:p14="http://schemas.microsoft.com/office/powerpoint/2010/main" val="2790385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F3E49E-4FC3-4C61-B2DA-16EE690EAC85}"/>
              </a:ext>
            </a:extLst>
          </p:cNvPr>
          <p:cNvSpPr>
            <a:spLocks noGrp="1"/>
          </p:cNvSpPr>
          <p:nvPr>
            <p:ph type="title"/>
          </p:nvPr>
        </p:nvSpPr>
        <p:spPr/>
        <p:txBody>
          <a:bodyPr/>
          <a:lstStyle/>
          <a:p>
            <a:r>
              <a:rPr lang="en-US" dirty="0"/>
              <a:t>Quaternion</a:t>
            </a:r>
            <a:r>
              <a:rPr lang="it-IT" dirty="0"/>
              <a:t> Algebra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1463737-9D85-4593-BB08-461E29C38416}"/>
                  </a:ext>
                </a:extLst>
              </p:cNvPr>
              <p:cNvSpPr>
                <a:spLocks noGrp="1"/>
              </p:cNvSpPr>
              <p:nvPr>
                <p:ph idx="1"/>
              </p:nvPr>
            </p:nvSpPr>
            <p:spPr/>
            <p:txBody>
              <a:bodyPr/>
              <a:lstStyle/>
              <a:p>
                <a:r>
                  <a:rPr lang="en-US" dirty="0"/>
                  <a:t>A quaternion is an extension of a complex number, defined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1" i="1" smtClean="0">
                          <a:latin typeface="Cambria Math" panose="02040503050406030204" pitchFamily="18" charset="0"/>
                        </a:rPr>
                        <m:t>𝒊</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1" i="1" smtClean="0">
                          <a:latin typeface="Cambria Math" panose="02040503050406030204" pitchFamily="18" charset="0"/>
                        </a:rPr>
                        <m:t>𝒋</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1" i="1" smtClean="0">
                          <a:latin typeface="Cambria Math" panose="02040503050406030204" pitchFamily="18" charset="0"/>
                        </a:rPr>
                        <m:t>𝒌</m:t>
                      </m:r>
                    </m:oMath>
                  </m:oMathPara>
                </a14:m>
                <a:endParaRPr lang="en-US" b="1" dirty="0"/>
              </a:p>
              <a:p>
                <a:pPr marL="0" indent="0">
                  <a:buNone/>
                </a:pPr>
                <a:r>
                  <a:rPr lang="en-US" dirty="0"/>
                  <a:t>Where </a:t>
                </a:r>
                <a:r>
                  <a:rPr lang="en-US" b="1" dirty="0" err="1"/>
                  <a:t>i</a:t>
                </a:r>
                <a:r>
                  <a:rPr lang="en-US" dirty="0"/>
                  <a:t>, </a:t>
                </a:r>
                <a:r>
                  <a:rPr lang="en-US" b="1" dirty="0"/>
                  <a:t>j</a:t>
                </a:r>
                <a:r>
                  <a:rPr lang="en-US" dirty="0"/>
                  <a:t> and </a:t>
                </a:r>
                <a:r>
                  <a:rPr lang="en-US" b="1" dirty="0"/>
                  <a:t>k</a:t>
                </a:r>
                <a:r>
                  <a:rPr lang="en-US" dirty="0"/>
                  <a:t> are the quaternion unit basis. </a:t>
                </a:r>
              </a:p>
              <a:p>
                <a:r>
                  <a:rPr lang="en-US" dirty="0"/>
                  <a:t>The Hamilton product between two quaternions is determined by the products of the basis elements and the distributive law:</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𝒊</m:t>
                    </m:r>
                  </m:oMath>
                </a14:m>
                <a:endParaRPr lang="en-US" b="1" dirty="0"/>
              </a:p>
              <a:p>
                <a:pPr marL="0" indent="0">
                  <a:buNone/>
                </a:pPr>
                <a:r>
                  <a:rPr lang="en-US" b="0" dirty="0"/>
                  <a:t>				   </a:t>
                </a:r>
                <a14:m>
                  <m:oMath xmlns:m="http://schemas.openxmlformats.org/officeDocument/2006/math">
                    <m:r>
                      <a:rPr lang="en-US" b="0" i="1" smtClean="0">
                        <a:latin typeface="Cambria Math" panose="02040503050406030204" pitchFamily="18" charset="0"/>
                      </a:rPr>
                      <m:t>+</m:t>
                    </m:r>
                  </m:oMath>
                </a14:m>
                <a:r>
                  <a:rPr lang="en-US" b="0" dirty="0">
                    <a:ea typeface="Cambria Math" panose="02040503050406030204" pitchFamily="18" charset="0"/>
                  </a:rPr>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𝒋</m:t>
                    </m:r>
                  </m:oMath>
                </a14:m>
                <a:endParaRPr lang="en-US" b="1" dirty="0"/>
              </a:p>
              <a:p>
                <a:pPr marL="0" indent="0">
                  <a:buNone/>
                </a:pPr>
                <a:r>
                  <a:rPr lang="en-US" b="0" dirty="0"/>
                  <a:t>				   </a:t>
                </a:r>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𝒌</m:t>
                    </m:r>
                  </m:oMath>
                </a14:m>
                <a:endParaRPr lang="en-US" b="1" dirty="0"/>
              </a:p>
              <a:p>
                <a:pPr marL="0" indent="0">
                  <a:buNone/>
                </a:pPr>
                <a:endParaRPr lang="en-US" dirty="0"/>
              </a:p>
            </p:txBody>
          </p:sp>
        </mc:Choice>
        <mc:Fallback xmlns="">
          <p:sp>
            <p:nvSpPr>
              <p:cNvPr id="3" name="Segnaposto contenuto 2">
                <a:extLst>
                  <a:ext uri="{FF2B5EF4-FFF2-40B4-BE49-F238E27FC236}">
                    <a16:creationId xmlns:a16="http://schemas.microsoft.com/office/drawing/2014/main" id="{41463737-9D85-4593-BB08-461E29C38416}"/>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DF8B25DE-1EFA-47AE-88D1-DE1B4F350574}"/>
              </a:ext>
            </a:extLst>
          </p:cNvPr>
          <p:cNvSpPr txBox="1"/>
          <p:nvPr/>
        </p:nvSpPr>
        <p:spPr>
          <a:xfrm>
            <a:off x="10087264" y="2171700"/>
            <a:ext cx="667331" cy="523220"/>
          </a:xfrm>
          <a:prstGeom prst="rect">
            <a:avLst/>
          </a:prstGeom>
          <a:noFill/>
        </p:spPr>
        <p:txBody>
          <a:bodyPr wrap="square" rtlCol="0">
            <a:spAutoFit/>
          </a:bodyPr>
          <a:lstStyle/>
          <a:p>
            <a:r>
              <a:rPr lang="it-IT" sz="2800" dirty="0"/>
              <a:t>(1)</a:t>
            </a:r>
          </a:p>
        </p:txBody>
      </p:sp>
      <p:sp>
        <p:nvSpPr>
          <p:cNvPr id="5" name="CasellaDiTesto 4">
            <a:extLst>
              <a:ext uri="{FF2B5EF4-FFF2-40B4-BE49-F238E27FC236}">
                <a16:creationId xmlns:a16="http://schemas.microsoft.com/office/drawing/2014/main" id="{D26FEB9F-90D1-42C8-AC89-95788045646F}"/>
              </a:ext>
            </a:extLst>
          </p:cNvPr>
          <p:cNvSpPr txBox="1"/>
          <p:nvPr/>
        </p:nvSpPr>
        <p:spPr>
          <a:xfrm>
            <a:off x="10087264" y="4775200"/>
            <a:ext cx="718131" cy="523220"/>
          </a:xfrm>
          <a:prstGeom prst="rect">
            <a:avLst/>
          </a:prstGeom>
          <a:noFill/>
        </p:spPr>
        <p:txBody>
          <a:bodyPr wrap="square" rtlCol="0">
            <a:spAutoFit/>
          </a:bodyPr>
          <a:lstStyle/>
          <a:p>
            <a:r>
              <a:rPr lang="it-IT" sz="2800" dirty="0"/>
              <a:t>(2)</a:t>
            </a:r>
          </a:p>
        </p:txBody>
      </p:sp>
    </p:spTree>
    <p:extLst>
      <p:ext uri="{BB962C8B-B14F-4D97-AF65-F5344CB8AC3E}">
        <p14:creationId xmlns:p14="http://schemas.microsoft.com/office/powerpoint/2010/main" val="340417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A28DED4E-0AD2-4AE9-BEB4-B3AA0B8B5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196645"/>
            <a:ext cx="5801784" cy="4351338"/>
          </a:xfrm>
        </p:spPr>
      </p:pic>
      <p:pic>
        <p:nvPicPr>
          <p:cNvPr id="7" name="Immagine 6">
            <a:extLst>
              <a:ext uri="{FF2B5EF4-FFF2-40B4-BE49-F238E27FC236}">
                <a16:creationId xmlns:a16="http://schemas.microsoft.com/office/drawing/2014/main" id="{AA2B97C3-0CED-466E-9EFC-567A43ACE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196645"/>
            <a:ext cx="5852172" cy="4389129"/>
          </a:xfrm>
          <a:prstGeom prst="rect">
            <a:avLst/>
          </a:prstGeom>
        </p:spPr>
      </p:pic>
      <p:sp>
        <p:nvSpPr>
          <p:cNvPr id="8" name="CasellaDiTesto 7">
            <a:extLst>
              <a:ext uri="{FF2B5EF4-FFF2-40B4-BE49-F238E27FC236}">
                <a16:creationId xmlns:a16="http://schemas.microsoft.com/office/drawing/2014/main" id="{4BA44BA0-63D2-478D-A9B3-5D7E6777552D}"/>
              </a:ext>
            </a:extLst>
          </p:cNvPr>
          <p:cNvSpPr txBox="1"/>
          <p:nvPr/>
        </p:nvSpPr>
        <p:spPr>
          <a:xfrm>
            <a:off x="6855661" y="5547983"/>
            <a:ext cx="4332850" cy="461665"/>
          </a:xfrm>
          <a:prstGeom prst="rect">
            <a:avLst/>
          </a:prstGeom>
          <a:noFill/>
        </p:spPr>
        <p:txBody>
          <a:bodyPr wrap="square" rtlCol="0">
            <a:spAutoFit/>
          </a:bodyPr>
          <a:lstStyle/>
          <a:p>
            <a:pPr algn="ctr"/>
            <a:r>
              <a:rPr lang="en-US" sz="2400" i="1" dirty="0"/>
              <a:t>Bi-QLSTM</a:t>
            </a:r>
          </a:p>
        </p:txBody>
      </p:sp>
      <p:sp>
        <p:nvSpPr>
          <p:cNvPr id="9" name="CasellaDiTesto 8">
            <a:extLst>
              <a:ext uri="{FF2B5EF4-FFF2-40B4-BE49-F238E27FC236}">
                <a16:creationId xmlns:a16="http://schemas.microsoft.com/office/drawing/2014/main" id="{1D7740EC-AF87-4B62-96EC-741906156875}"/>
              </a:ext>
            </a:extLst>
          </p:cNvPr>
          <p:cNvSpPr txBox="1"/>
          <p:nvPr/>
        </p:nvSpPr>
        <p:spPr>
          <a:xfrm>
            <a:off x="1025707" y="5599542"/>
            <a:ext cx="4332850" cy="461665"/>
          </a:xfrm>
          <a:prstGeom prst="rect">
            <a:avLst/>
          </a:prstGeom>
          <a:noFill/>
        </p:spPr>
        <p:txBody>
          <a:bodyPr wrap="square" rtlCol="0">
            <a:spAutoFit/>
          </a:bodyPr>
          <a:lstStyle/>
          <a:p>
            <a:pPr algn="ctr"/>
            <a:r>
              <a:rPr lang="en-US" sz="2400" i="1" dirty="0"/>
              <a:t>QLSTM</a:t>
            </a:r>
          </a:p>
        </p:txBody>
      </p:sp>
      <p:sp>
        <p:nvSpPr>
          <p:cNvPr id="10" name="CasellaDiTesto 9">
            <a:extLst>
              <a:ext uri="{FF2B5EF4-FFF2-40B4-BE49-F238E27FC236}">
                <a16:creationId xmlns:a16="http://schemas.microsoft.com/office/drawing/2014/main" id="{E83A8672-06B1-4B5B-8FE3-5B43768E265C}"/>
              </a:ext>
            </a:extLst>
          </p:cNvPr>
          <p:cNvSpPr txBox="1"/>
          <p:nvPr/>
        </p:nvSpPr>
        <p:spPr>
          <a:xfrm>
            <a:off x="742121" y="479020"/>
            <a:ext cx="10707757"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In these plots we can see how the error on the first samples of the predictions is reduced by the Bidirectional QLSTM.</a:t>
            </a:r>
          </a:p>
        </p:txBody>
      </p:sp>
    </p:spTree>
    <p:extLst>
      <p:ext uri="{BB962C8B-B14F-4D97-AF65-F5344CB8AC3E}">
        <p14:creationId xmlns:p14="http://schemas.microsoft.com/office/powerpoint/2010/main" val="176668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20D171-E7F6-40EF-AB33-423ABDC5109B}"/>
              </a:ext>
            </a:extLst>
          </p:cNvPr>
          <p:cNvSpPr>
            <a:spLocks noGrp="1"/>
          </p:cNvSpPr>
          <p:nvPr>
            <p:ph type="title"/>
          </p:nvPr>
        </p:nvSpPr>
        <p:spPr/>
        <p:txBody>
          <a:bodyPr/>
          <a:lstStyle/>
          <a:p>
            <a:r>
              <a:rPr lang="en-US" dirty="0"/>
              <a:t>The importance of initialization </a:t>
            </a:r>
          </a:p>
        </p:txBody>
      </p:sp>
      <p:sp>
        <p:nvSpPr>
          <p:cNvPr id="3" name="Segnaposto contenuto 2">
            <a:extLst>
              <a:ext uri="{FF2B5EF4-FFF2-40B4-BE49-F238E27FC236}">
                <a16:creationId xmlns:a16="http://schemas.microsoft.com/office/drawing/2014/main" id="{9683CC24-1D1A-4A55-822C-59F815697D1A}"/>
              </a:ext>
            </a:extLst>
          </p:cNvPr>
          <p:cNvSpPr>
            <a:spLocks noGrp="1"/>
          </p:cNvSpPr>
          <p:nvPr>
            <p:ph idx="1"/>
          </p:nvPr>
        </p:nvSpPr>
        <p:spPr>
          <a:xfrm>
            <a:off x="344556" y="1633257"/>
            <a:ext cx="11009244" cy="2792969"/>
          </a:xfrm>
        </p:spPr>
        <p:txBody>
          <a:bodyPr/>
          <a:lstStyle/>
          <a:p>
            <a:r>
              <a:rPr lang="en-US" dirty="0"/>
              <a:t>I trained the same QLSTM model (batch size = 32, hidden size = 80) over 30 epochs using the quaternion weight initialization described earlier and a unitary weight initialization, i.e. with weights drawn out of a uniform distribution between -1 and 1.</a:t>
            </a:r>
          </a:p>
          <a:p>
            <a:r>
              <a:rPr lang="en-US" dirty="0"/>
              <a:t>The model initialized in the former way outperformed the latter, as shown below</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7" name="Tabella 7">
                <a:extLst>
                  <a:ext uri="{FF2B5EF4-FFF2-40B4-BE49-F238E27FC236}">
                    <a16:creationId xmlns:a16="http://schemas.microsoft.com/office/drawing/2014/main" id="{86C284D8-E618-4D89-93DE-33CD14F6BC04}"/>
                  </a:ext>
                </a:extLst>
              </p:cNvPr>
              <p:cNvGraphicFramePr>
                <a:graphicFrameLocks noGrp="1"/>
              </p:cNvGraphicFramePr>
              <p:nvPr>
                <p:extLst>
                  <p:ext uri="{D42A27DB-BD31-4B8C-83A1-F6EECF244321}">
                    <p14:modId xmlns:p14="http://schemas.microsoft.com/office/powerpoint/2010/main" val="2237519957"/>
                  </p:ext>
                </p:extLst>
              </p:nvPr>
            </p:nvGraphicFramePr>
            <p:xfrm>
              <a:off x="1540288" y="4426226"/>
              <a:ext cx="8617780" cy="1734414"/>
            </p:xfrm>
            <a:graphic>
              <a:graphicData uri="http://schemas.openxmlformats.org/drawingml/2006/table">
                <a:tbl>
                  <a:tblPr firstRow="1" bandRow="1">
                    <a:tableStyleId>{073A0DAA-6AF3-43AB-8588-CEC1D06C72B9}</a:tableStyleId>
                  </a:tblPr>
                  <a:tblGrid>
                    <a:gridCol w="1723556">
                      <a:extLst>
                        <a:ext uri="{9D8B030D-6E8A-4147-A177-3AD203B41FA5}">
                          <a16:colId xmlns:a16="http://schemas.microsoft.com/office/drawing/2014/main" val="1906296859"/>
                        </a:ext>
                      </a:extLst>
                    </a:gridCol>
                    <a:gridCol w="1723556">
                      <a:extLst>
                        <a:ext uri="{9D8B030D-6E8A-4147-A177-3AD203B41FA5}">
                          <a16:colId xmlns:a16="http://schemas.microsoft.com/office/drawing/2014/main" val="3576124140"/>
                        </a:ext>
                      </a:extLst>
                    </a:gridCol>
                    <a:gridCol w="1723556">
                      <a:extLst>
                        <a:ext uri="{9D8B030D-6E8A-4147-A177-3AD203B41FA5}">
                          <a16:colId xmlns:a16="http://schemas.microsoft.com/office/drawing/2014/main" val="1597281091"/>
                        </a:ext>
                      </a:extLst>
                    </a:gridCol>
                    <a:gridCol w="1723556">
                      <a:extLst>
                        <a:ext uri="{9D8B030D-6E8A-4147-A177-3AD203B41FA5}">
                          <a16:colId xmlns:a16="http://schemas.microsoft.com/office/drawing/2014/main" val="857850914"/>
                        </a:ext>
                      </a:extLst>
                    </a:gridCol>
                    <a:gridCol w="1723556">
                      <a:extLst>
                        <a:ext uri="{9D8B030D-6E8A-4147-A177-3AD203B41FA5}">
                          <a16:colId xmlns:a16="http://schemas.microsoft.com/office/drawing/2014/main" val="3369056596"/>
                        </a:ext>
                      </a:extLst>
                    </a:gridCol>
                  </a:tblGrid>
                  <a:tr h="803442">
                    <a:tc>
                      <a:txBody>
                        <a:bodyPr/>
                        <a:lstStyle/>
                        <a:p>
                          <a:pPr algn="ctr"/>
                          <a:r>
                            <a:rPr lang="en-US" dirty="0"/>
                            <a:t>Initialization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it-IT" b="1" smtClean="0">
                                        <a:latin typeface="Cambria Math" panose="02040503050406030204" pitchFamily="18" charset="0"/>
                                      </a:rPr>
                                      <m:t>𝐒𝐍𝐑</m:t>
                                    </m:r>
                                  </m:e>
                                  <m:sub>
                                    <m:r>
                                      <a:rPr lang="it-IT" b="1" smtClean="0">
                                        <a:latin typeface="Cambria Math" panose="02040503050406030204" pitchFamily="18" charset="0"/>
                                      </a:rPr>
                                      <m:t>𝐢𝐧</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it-IT" b="1" smtClean="0">
                                        <a:latin typeface="Cambria Math" panose="02040503050406030204" pitchFamily="18" charset="0"/>
                                      </a:rPr>
                                      <m:t>𝐒𝐍𝐑</m:t>
                                    </m:r>
                                  </m:e>
                                  <m:sub>
                                    <m:r>
                                      <a:rPr lang="it-IT" b="1" i="0" smtClean="0">
                                        <a:latin typeface="Cambria Math" panose="02040503050406030204" pitchFamily="18" charset="0"/>
                                      </a:rPr>
                                      <m:t>𝐨𝐮𝐭</m:t>
                                    </m:r>
                                  </m:sub>
                                </m:sSub>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cs typeface="David" panose="020B0604020202020204" pitchFamily="34" charset="-79"/>
                                  </a:rPr>
                                  <m:t>∆</m:t>
                                </m:r>
                                <m:r>
                                  <a:rPr lang="it-IT" b="1" i="0" smtClean="0">
                                    <a:latin typeface="Cambria Math" panose="02040503050406030204" pitchFamily="18" charset="0"/>
                                    <a:ea typeface="Cambria Math" panose="02040503050406030204" pitchFamily="18" charset="0"/>
                                    <a:cs typeface="David" panose="020B0604020202020204" pitchFamily="34" charset="-79"/>
                                  </a:rPr>
                                  <m:t>𝐒𝐍𝐑</m:t>
                                </m:r>
                              </m:oMath>
                            </m:oMathPara>
                          </a14:m>
                          <a:endParaRPr lang="en-US" b="1" i="0" dirty="0">
                            <a:latin typeface="+mn-lt"/>
                            <a:cs typeface="David" panose="020B0604020202020204" pitchFamily="34" charset="-79"/>
                          </a:endParaRPr>
                        </a:p>
                        <a:p>
                          <a:endParaRPr lang="en-US" dirty="0"/>
                        </a:p>
                      </a:txBody>
                      <a:tcPr/>
                    </a:tc>
                    <a:tc>
                      <a:txBody>
                        <a:bodyPr/>
                        <a:lstStyle/>
                        <a:p>
                          <a:pPr algn="ctr"/>
                          <a:r>
                            <a:rPr lang="en-US" dirty="0"/>
                            <a:t>Test Loss</a:t>
                          </a:r>
                        </a:p>
                      </a:txBody>
                      <a:tcPr/>
                    </a:tc>
                    <a:extLst>
                      <a:ext uri="{0D108BD9-81ED-4DB2-BD59-A6C34878D82A}">
                        <a16:rowId xmlns:a16="http://schemas.microsoft.com/office/drawing/2014/main" val="230648259"/>
                      </a:ext>
                    </a:extLst>
                  </a:tr>
                  <a:tr h="465486">
                    <a:tc>
                      <a:txBody>
                        <a:bodyPr/>
                        <a:lstStyle/>
                        <a:p>
                          <a:r>
                            <a:rPr lang="en-US" b="1" dirty="0"/>
                            <a:t>Quaternion</a:t>
                          </a:r>
                        </a:p>
                      </a:txBody>
                      <a:tcPr/>
                    </a:tc>
                    <a:tc>
                      <a:txBody>
                        <a:bodyPr/>
                        <a:lstStyle/>
                        <a:p>
                          <a:pPr algn="ctr"/>
                          <a:r>
                            <a:rPr lang="en-US" dirty="0"/>
                            <a:t>10.92 dB</a:t>
                          </a:r>
                        </a:p>
                      </a:txBody>
                      <a:tcPr/>
                    </a:tc>
                    <a:tc>
                      <a:txBody>
                        <a:bodyPr/>
                        <a:lstStyle/>
                        <a:p>
                          <a:pPr algn="ctr"/>
                          <a:r>
                            <a:rPr lang="en-US" b="1" dirty="0"/>
                            <a:t>22.50 dB</a:t>
                          </a:r>
                        </a:p>
                      </a:txBody>
                      <a:tcPr/>
                    </a:tc>
                    <a:tc>
                      <a:txBody>
                        <a:bodyPr/>
                        <a:lstStyle/>
                        <a:p>
                          <a:pPr algn="ctr"/>
                          <a:r>
                            <a:rPr lang="en-US" b="1" dirty="0"/>
                            <a:t>11.58 dB</a:t>
                          </a:r>
                        </a:p>
                      </a:txBody>
                      <a:tcPr/>
                    </a:tc>
                    <a:tc>
                      <a:txBody>
                        <a:bodyPr/>
                        <a:lstStyle/>
                        <a:p>
                          <a:pPr algn="ctr"/>
                          <a:r>
                            <a:rPr lang="en-US" dirty="0"/>
                            <a:t>0.0029649</a:t>
                          </a:r>
                        </a:p>
                      </a:txBody>
                      <a:tcPr/>
                    </a:tc>
                    <a:extLst>
                      <a:ext uri="{0D108BD9-81ED-4DB2-BD59-A6C34878D82A}">
                        <a16:rowId xmlns:a16="http://schemas.microsoft.com/office/drawing/2014/main" val="495902441"/>
                      </a:ext>
                    </a:extLst>
                  </a:tr>
                  <a:tr h="465486">
                    <a:tc>
                      <a:txBody>
                        <a:bodyPr/>
                        <a:lstStyle/>
                        <a:p>
                          <a:r>
                            <a:rPr lang="en-US" b="1" dirty="0"/>
                            <a:t>Unitary</a:t>
                          </a:r>
                        </a:p>
                      </a:txBody>
                      <a:tcPr/>
                    </a:tc>
                    <a:tc>
                      <a:txBody>
                        <a:bodyPr/>
                        <a:lstStyle/>
                        <a:p>
                          <a:pPr algn="ctr"/>
                          <a:r>
                            <a:rPr lang="en-US" dirty="0"/>
                            <a:t>10.79 dB</a:t>
                          </a:r>
                        </a:p>
                      </a:txBody>
                      <a:tcPr/>
                    </a:tc>
                    <a:tc>
                      <a:txBody>
                        <a:bodyPr/>
                        <a:lstStyle/>
                        <a:p>
                          <a:pPr algn="ctr"/>
                          <a:r>
                            <a:rPr lang="en-US" dirty="0"/>
                            <a:t>18.88 dB</a:t>
                          </a:r>
                        </a:p>
                      </a:txBody>
                      <a:tcPr/>
                    </a:tc>
                    <a:tc>
                      <a:txBody>
                        <a:bodyPr/>
                        <a:lstStyle/>
                        <a:p>
                          <a:pPr algn="ctr"/>
                          <a:r>
                            <a:rPr lang="en-US" dirty="0"/>
                            <a:t>  8.09 dB</a:t>
                          </a:r>
                        </a:p>
                      </a:txBody>
                      <a:tcPr/>
                    </a:tc>
                    <a:tc>
                      <a:txBody>
                        <a:bodyPr/>
                        <a:lstStyle/>
                        <a:p>
                          <a:pPr algn="ctr"/>
                          <a:r>
                            <a:rPr lang="en-US" dirty="0"/>
                            <a:t>0.0081833</a:t>
                          </a:r>
                        </a:p>
                      </a:txBody>
                      <a:tcPr/>
                    </a:tc>
                    <a:extLst>
                      <a:ext uri="{0D108BD9-81ED-4DB2-BD59-A6C34878D82A}">
                        <a16:rowId xmlns:a16="http://schemas.microsoft.com/office/drawing/2014/main" val="1925543006"/>
                      </a:ext>
                    </a:extLst>
                  </a:tr>
                </a:tbl>
              </a:graphicData>
            </a:graphic>
          </p:graphicFrame>
        </mc:Choice>
        <mc:Fallback xmlns="">
          <p:graphicFrame>
            <p:nvGraphicFramePr>
              <p:cNvPr id="7" name="Tabella 7">
                <a:extLst>
                  <a:ext uri="{FF2B5EF4-FFF2-40B4-BE49-F238E27FC236}">
                    <a16:creationId xmlns:a16="http://schemas.microsoft.com/office/drawing/2014/main" id="{86C284D8-E618-4D89-93DE-33CD14F6BC04}"/>
                  </a:ext>
                </a:extLst>
              </p:cNvPr>
              <p:cNvGraphicFramePr>
                <a:graphicFrameLocks noGrp="1"/>
              </p:cNvGraphicFramePr>
              <p:nvPr>
                <p:extLst>
                  <p:ext uri="{D42A27DB-BD31-4B8C-83A1-F6EECF244321}">
                    <p14:modId xmlns:p14="http://schemas.microsoft.com/office/powerpoint/2010/main" val="2237519957"/>
                  </p:ext>
                </p:extLst>
              </p:nvPr>
            </p:nvGraphicFramePr>
            <p:xfrm>
              <a:off x="1540288" y="4426226"/>
              <a:ext cx="8617780" cy="1734414"/>
            </p:xfrm>
            <a:graphic>
              <a:graphicData uri="http://schemas.openxmlformats.org/drawingml/2006/table">
                <a:tbl>
                  <a:tblPr firstRow="1" bandRow="1">
                    <a:tableStyleId>{073A0DAA-6AF3-43AB-8588-CEC1D06C72B9}</a:tableStyleId>
                  </a:tblPr>
                  <a:tblGrid>
                    <a:gridCol w="1723556">
                      <a:extLst>
                        <a:ext uri="{9D8B030D-6E8A-4147-A177-3AD203B41FA5}">
                          <a16:colId xmlns:a16="http://schemas.microsoft.com/office/drawing/2014/main" val="1906296859"/>
                        </a:ext>
                      </a:extLst>
                    </a:gridCol>
                    <a:gridCol w="1723556">
                      <a:extLst>
                        <a:ext uri="{9D8B030D-6E8A-4147-A177-3AD203B41FA5}">
                          <a16:colId xmlns:a16="http://schemas.microsoft.com/office/drawing/2014/main" val="3576124140"/>
                        </a:ext>
                      </a:extLst>
                    </a:gridCol>
                    <a:gridCol w="1723556">
                      <a:extLst>
                        <a:ext uri="{9D8B030D-6E8A-4147-A177-3AD203B41FA5}">
                          <a16:colId xmlns:a16="http://schemas.microsoft.com/office/drawing/2014/main" val="1597281091"/>
                        </a:ext>
                      </a:extLst>
                    </a:gridCol>
                    <a:gridCol w="1723556">
                      <a:extLst>
                        <a:ext uri="{9D8B030D-6E8A-4147-A177-3AD203B41FA5}">
                          <a16:colId xmlns:a16="http://schemas.microsoft.com/office/drawing/2014/main" val="857850914"/>
                        </a:ext>
                      </a:extLst>
                    </a:gridCol>
                    <a:gridCol w="1723556">
                      <a:extLst>
                        <a:ext uri="{9D8B030D-6E8A-4147-A177-3AD203B41FA5}">
                          <a16:colId xmlns:a16="http://schemas.microsoft.com/office/drawing/2014/main" val="3369056596"/>
                        </a:ext>
                      </a:extLst>
                    </a:gridCol>
                  </a:tblGrid>
                  <a:tr h="803442">
                    <a:tc>
                      <a:txBody>
                        <a:bodyPr/>
                        <a:lstStyle/>
                        <a:p>
                          <a:pPr algn="ctr"/>
                          <a:r>
                            <a:rPr lang="en-US" dirty="0"/>
                            <a:t>Initialization</a:t>
                          </a:r>
                        </a:p>
                      </a:txBody>
                      <a:tcPr/>
                    </a:tc>
                    <a:tc>
                      <a:txBody>
                        <a:bodyPr/>
                        <a:lstStyle/>
                        <a:p>
                          <a:endParaRPr lang="en-US"/>
                        </a:p>
                      </a:txBody>
                      <a:tcPr>
                        <a:blipFill>
                          <a:blip r:embed="rId2"/>
                          <a:stretch>
                            <a:fillRect l="-100353" t="-3788" r="-301413" b="-117424"/>
                          </a:stretch>
                        </a:blipFill>
                      </a:tcPr>
                    </a:tc>
                    <a:tc>
                      <a:txBody>
                        <a:bodyPr/>
                        <a:lstStyle/>
                        <a:p>
                          <a:endParaRPr lang="en-US"/>
                        </a:p>
                      </a:txBody>
                      <a:tcPr>
                        <a:blipFill>
                          <a:blip r:embed="rId2"/>
                          <a:stretch>
                            <a:fillRect l="-200353" t="-3788" r="-201413" b="-117424"/>
                          </a:stretch>
                        </a:blipFill>
                      </a:tcPr>
                    </a:tc>
                    <a:tc>
                      <a:txBody>
                        <a:bodyPr/>
                        <a:lstStyle/>
                        <a:p>
                          <a:endParaRPr lang="en-US"/>
                        </a:p>
                      </a:txBody>
                      <a:tcPr>
                        <a:blipFill>
                          <a:blip r:embed="rId2"/>
                          <a:stretch>
                            <a:fillRect l="-300353" t="-3788" r="-101413" b="-117424"/>
                          </a:stretch>
                        </a:blipFill>
                      </a:tcPr>
                    </a:tc>
                    <a:tc>
                      <a:txBody>
                        <a:bodyPr/>
                        <a:lstStyle/>
                        <a:p>
                          <a:pPr algn="ctr"/>
                          <a:r>
                            <a:rPr lang="en-US" dirty="0"/>
                            <a:t>Test Loss</a:t>
                          </a:r>
                        </a:p>
                      </a:txBody>
                      <a:tcPr/>
                    </a:tc>
                    <a:extLst>
                      <a:ext uri="{0D108BD9-81ED-4DB2-BD59-A6C34878D82A}">
                        <a16:rowId xmlns:a16="http://schemas.microsoft.com/office/drawing/2014/main" val="230648259"/>
                      </a:ext>
                    </a:extLst>
                  </a:tr>
                  <a:tr h="465486">
                    <a:tc>
                      <a:txBody>
                        <a:bodyPr/>
                        <a:lstStyle/>
                        <a:p>
                          <a:r>
                            <a:rPr lang="en-US" b="1" dirty="0"/>
                            <a:t>Quaternion</a:t>
                          </a:r>
                        </a:p>
                      </a:txBody>
                      <a:tcPr/>
                    </a:tc>
                    <a:tc>
                      <a:txBody>
                        <a:bodyPr/>
                        <a:lstStyle/>
                        <a:p>
                          <a:pPr algn="ctr"/>
                          <a:r>
                            <a:rPr lang="en-US" dirty="0"/>
                            <a:t>10.92 dB</a:t>
                          </a:r>
                        </a:p>
                      </a:txBody>
                      <a:tcPr/>
                    </a:tc>
                    <a:tc>
                      <a:txBody>
                        <a:bodyPr/>
                        <a:lstStyle/>
                        <a:p>
                          <a:pPr algn="ctr"/>
                          <a:r>
                            <a:rPr lang="en-US" b="1" dirty="0"/>
                            <a:t>22.50 dB</a:t>
                          </a:r>
                        </a:p>
                      </a:txBody>
                      <a:tcPr/>
                    </a:tc>
                    <a:tc>
                      <a:txBody>
                        <a:bodyPr/>
                        <a:lstStyle/>
                        <a:p>
                          <a:pPr algn="ctr"/>
                          <a:r>
                            <a:rPr lang="en-US" b="1" dirty="0"/>
                            <a:t>11.58 dB</a:t>
                          </a:r>
                        </a:p>
                      </a:txBody>
                      <a:tcPr/>
                    </a:tc>
                    <a:tc>
                      <a:txBody>
                        <a:bodyPr/>
                        <a:lstStyle/>
                        <a:p>
                          <a:pPr algn="ctr"/>
                          <a:r>
                            <a:rPr lang="en-US" dirty="0"/>
                            <a:t>0.0029649</a:t>
                          </a:r>
                        </a:p>
                      </a:txBody>
                      <a:tcPr/>
                    </a:tc>
                    <a:extLst>
                      <a:ext uri="{0D108BD9-81ED-4DB2-BD59-A6C34878D82A}">
                        <a16:rowId xmlns:a16="http://schemas.microsoft.com/office/drawing/2014/main" val="495902441"/>
                      </a:ext>
                    </a:extLst>
                  </a:tr>
                  <a:tr h="465486">
                    <a:tc>
                      <a:txBody>
                        <a:bodyPr/>
                        <a:lstStyle/>
                        <a:p>
                          <a:r>
                            <a:rPr lang="en-US" b="1" dirty="0"/>
                            <a:t>Unitary</a:t>
                          </a:r>
                        </a:p>
                      </a:txBody>
                      <a:tcPr/>
                    </a:tc>
                    <a:tc>
                      <a:txBody>
                        <a:bodyPr/>
                        <a:lstStyle/>
                        <a:p>
                          <a:pPr algn="ctr"/>
                          <a:r>
                            <a:rPr lang="en-US" dirty="0"/>
                            <a:t>10.79 dB</a:t>
                          </a:r>
                        </a:p>
                      </a:txBody>
                      <a:tcPr/>
                    </a:tc>
                    <a:tc>
                      <a:txBody>
                        <a:bodyPr/>
                        <a:lstStyle/>
                        <a:p>
                          <a:pPr algn="ctr"/>
                          <a:r>
                            <a:rPr lang="en-US" dirty="0"/>
                            <a:t>18.88 dB</a:t>
                          </a:r>
                        </a:p>
                      </a:txBody>
                      <a:tcPr/>
                    </a:tc>
                    <a:tc>
                      <a:txBody>
                        <a:bodyPr/>
                        <a:lstStyle/>
                        <a:p>
                          <a:pPr algn="ctr"/>
                          <a:r>
                            <a:rPr lang="en-US" dirty="0"/>
                            <a:t>  8.09 dB</a:t>
                          </a:r>
                        </a:p>
                      </a:txBody>
                      <a:tcPr/>
                    </a:tc>
                    <a:tc>
                      <a:txBody>
                        <a:bodyPr/>
                        <a:lstStyle/>
                        <a:p>
                          <a:pPr algn="ctr"/>
                          <a:r>
                            <a:rPr lang="en-US" dirty="0"/>
                            <a:t>0.0081833</a:t>
                          </a:r>
                        </a:p>
                      </a:txBody>
                      <a:tcPr/>
                    </a:tc>
                    <a:extLst>
                      <a:ext uri="{0D108BD9-81ED-4DB2-BD59-A6C34878D82A}">
                        <a16:rowId xmlns:a16="http://schemas.microsoft.com/office/drawing/2014/main" val="1925543006"/>
                      </a:ext>
                    </a:extLst>
                  </a:tr>
                </a:tbl>
              </a:graphicData>
            </a:graphic>
          </p:graphicFrame>
        </mc:Fallback>
      </mc:AlternateContent>
    </p:spTree>
    <p:extLst>
      <p:ext uri="{BB962C8B-B14F-4D97-AF65-F5344CB8AC3E}">
        <p14:creationId xmlns:p14="http://schemas.microsoft.com/office/powerpoint/2010/main" val="367595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48A47057-BC7F-4B42-9D7A-E1DCFA6811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0216" y="432576"/>
            <a:ext cx="5801784" cy="4351338"/>
          </a:xfrm>
        </p:spPr>
      </p:pic>
      <p:pic>
        <p:nvPicPr>
          <p:cNvPr id="9" name="Immagine 8">
            <a:extLst>
              <a:ext uri="{FF2B5EF4-FFF2-40B4-BE49-F238E27FC236}">
                <a16:creationId xmlns:a16="http://schemas.microsoft.com/office/drawing/2014/main" id="{5FC84F60-C791-4E18-B7D0-CBBFE7033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432576"/>
            <a:ext cx="5852172" cy="4389129"/>
          </a:xfrm>
          <a:prstGeom prst="rect">
            <a:avLst/>
          </a:prstGeom>
        </p:spPr>
      </p:pic>
      <p:sp>
        <p:nvSpPr>
          <p:cNvPr id="10" name="CasellaDiTesto 9">
            <a:extLst>
              <a:ext uri="{FF2B5EF4-FFF2-40B4-BE49-F238E27FC236}">
                <a16:creationId xmlns:a16="http://schemas.microsoft.com/office/drawing/2014/main" id="{958E8D46-65FC-478A-BE82-2A0C164D7BE6}"/>
              </a:ext>
            </a:extLst>
          </p:cNvPr>
          <p:cNvSpPr txBox="1"/>
          <p:nvPr/>
        </p:nvSpPr>
        <p:spPr>
          <a:xfrm>
            <a:off x="633046" y="4783914"/>
            <a:ext cx="10925908" cy="830997"/>
          </a:xfrm>
          <a:prstGeom prst="rect">
            <a:avLst/>
          </a:prstGeom>
          <a:noFill/>
        </p:spPr>
        <p:txBody>
          <a:bodyPr wrap="square" rtlCol="0">
            <a:spAutoFit/>
          </a:bodyPr>
          <a:lstStyle/>
          <a:p>
            <a:r>
              <a:rPr lang="en-US" sz="2400" dirty="0"/>
              <a:t>These plots show how the model with the unitary initialization converges slower than the one initialized as described by </a:t>
            </a:r>
            <a:r>
              <a:rPr lang="en-US" sz="2400" dirty="0" err="1"/>
              <a:t>Parcollet</a:t>
            </a:r>
            <a:r>
              <a:rPr lang="en-US" sz="2400" dirty="0"/>
              <a:t>. </a:t>
            </a:r>
          </a:p>
        </p:txBody>
      </p:sp>
    </p:spTree>
    <p:extLst>
      <p:ext uri="{BB962C8B-B14F-4D97-AF65-F5344CB8AC3E}">
        <p14:creationId xmlns:p14="http://schemas.microsoft.com/office/powerpoint/2010/main" val="21818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38F7A4-EE9D-43D3-A03B-EEA70D0DFAD8}"/>
              </a:ext>
            </a:extLst>
          </p:cNvPr>
          <p:cNvSpPr>
            <a:spLocks noGrp="1"/>
          </p:cNvSpPr>
          <p:nvPr>
            <p:ph type="title"/>
          </p:nvPr>
        </p:nvSpPr>
        <p:spPr/>
        <p:txBody>
          <a:bodyPr/>
          <a:lstStyle/>
          <a:p>
            <a:r>
              <a:rPr lang="en-US" dirty="0"/>
              <a:t>References</a:t>
            </a:r>
          </a:p>
        </p:txBody>
      </p:sp>
      <p:sp>
        <p:nvSpPr>
          <p:cNvPr id="3" name="Segnaposto contenuto 2">
            <a:extLst>
              <a:ext uri="{FF2B5EF4-FFF2-40B4-BE49-F238E27FC236}">
                <a16:creationId xmlns:a16="http://schemas.microsoft.com/office/drawing/2014/main" id="{92488466-C1DC-41FE-9DA6-362EB4DD8A80}"/>
              </a:ext>
            </a:extLst>
          </p:cNvPr>
          <p:cNvSpPr>
            <a:spLocks noGrp="1"/>
          </p:cNvSpPr>
          <p:nvPr>
            <p:ph idx="1"/>
          </p:nvPr>
        </p:nvSpPr>
        <p:spPr/>
        <p:txBody>
          <a:bodyPr>
            <a:normAutofit/>
          </a:bodyPr>
          <a:lstStyle/>
          <a:p>
            <a:pPr algn="l"/>
            <a:r>
              <a:rPr lang="it-IT" sz="2400" b="0" i="0" u="none" strike="noStrike" baseline="0" dirty="0" err="1"/>
              <a:t>Parcollet</a:t>
            </a:r>
            <a:r>
              <a:rPr lang="it-IT" sz="2400" b="0" i="0" u="none" strike="noStrike" baseline="0" dirty="0"/>
              <a:t> T., Ravanelli M. , </a:t>
            </a:r>
            <a:r>
              <a:rPr lang="it-IT" sz="2400" b="0" i="0" u="none" strike="noStrike" baseline="0" dirty="0" err="1"/>
              <a:t>Morchid</a:t>
            </a:r>
            <a:r>
              <a:rPr lang="it-IT" sz="2400" b="0" i="0" u="none" strike="noStrike" baseline="0" dirty="0"/>
              <a:t> M. , </a:t>
            </a:r>
            <a:r>
              <a:rPr lang="it-IT" sz="2400" b="0" i="0" u="none" strike="noStrike" baseline="0" dirty="0" err="1"/>
              <a:t>Linarès</a:t>
            </a:r>
            <a:r>
              <a:rPr lang="it-IT" sz="2400" b="0" i="0" u="none" strike="noStrike" baseline="0" dirty="0"/>
              <a:t> G., </a:t>
            </a:r>
            <a:r>
              <a:rPr lang="it-IT" sz="2400" b="0" i="0" u="none" strike="noStrike" baseline="0" dirty="0" err="1"/>
              <a:t>Trabelsi</a:t>
            </a:r>
            <a:r>
              <a:rPr lang="it-IT" sz="2400" b="0" i="0" u="none" strike="noStrike" baseline="0" dirty="0"/>
              <a:t> C.,</a:t>
            </a:r>
            <a:r>
              <a:rPr lang="en-US" sz="2400" b="0" i="0" u="none" strike="noStrike" baseline="0" dirty="0"/>
              <a:t> De Mori R., and </a:t>
            </a:r>
            <a:r>
              <a:rPr lang="en-US" sz="2400" b="0" i="0" u="none" strike="noStrike" baseline="0" dirty="0" err="1"/>
              <a:t>Bengio</a:t>
            </a:r>
            <a:r>
              <a:rPr lang="en-US" sz="2400" b="0" i="0" u="none" strike="noStrike" baseline="0" dirty="0"/>
              <a:t> Y., “Quaternion recurrent neural networks,”</a:t>
            </a:r>
            <a:r>
              <a:rPr lang="en-US" sz="2400" b="0" i="0" u="none" strike="noStrike" baseline="0" dirty="0" err="1"/>
              <a:t>arXiv</a:t>
            </a:r>
            <a:r>
              <a:rPr lang="en-US" sz="2400" b="0" i="0" u="none" strike="noStrike" baseline="0" dirty="0"/>
              <a:t> preprint arXiv:1806.04418, 2018.</a:t>
            </a:r>
          </a:p>
          <a:p>
            <a:r>
              <a:rPr lang="en-US" sz="2400" i="0" dirty="0" err="1">
                <a:effectLst/>
              </a:rPr>
              <a:t>Qiu</a:t>
            </a:r>
            <a:r>
              <a:rPr lang="en-US" sz="2400" i="0" dirty="0">
                <a:effectLst/>
              </a:rPr>
              <a:t> X., </a:t>
            </a:r>
            <a:r>
              <a:rPr lang="en-US" sz="2400" i="0" dirty="0" err="1">
                <a:effectLst/>
              </a:rPr>
              <a:t>Parcollet</a:t>
            </a:r>
            <a:r>
              <a:rPr lang="en-US" sz="2400" i="0" dirty="0">
                <a:effectLst/>
              </a:rPr>
              <a:t> T., </a:t>
            </a:r>
            <a:r>
              <a:rPr lang="en-US" sz="2400" i="0" dirty="0" err="1">
                <a:effectLst/>
              </a:rPr>
              <a:t>Ravanelli</a:t>
            </a:r>
            <a:r>
              <a:rPr lang="en-US" sz="2400" i="0" dirty="0">
                <a:effectLst/>
              </a:rPr>
              <a:t> M., Lane N., </a:t>
            </a:r>
            <a:r>
              <a:rPr lang="en-US" sz="2400" i="0" dirty="0" err="1">
                <a:effectLst/>
              </a:rPr>
              <a:t>Morchid</a:t>
            </a:r>
            <a:r>
              <a:rPr lang="en-US" sz="2400" i="0" dirty="0">
                <a:effectLst/>
              </a:rPr>
              <a:t> M., “Quaternion Neural Networks for Multi-channel Distant Speech Recognition”, arXiv:2005.08566, 2020.</a:t>
            </a:r>
          </a:p>
          <a:p>
            <a:r>
              <a:rPr lang="en-US" sz="2400" b="0" i="0" dirty="0">
                <a:effectLst/>
              </a:rPr>
              <a:t>Danilo </a:t>
            </a:r>
            <a:r>
              <a:rPr lang="en-US" sz="2400" b="0" i="0" dirty="0" err="1">
                <a:effectLst/>
              </a:rPr>
              <a:t>Comminiello</a:t>
            </a:r>
            <a:r>
              <a:rPr lang="en-US" sz="2400" b="0" i="0" dirty="0">
                <a:effectLst/>
              </a:rPr>
              <a:t>, &amp; Eric </a:t>
            </a:r>
            <a:r>
              <a:rPr lang="en-US" sz="2400" b="0" i="0" dirty="0" err="1">
                <a:effectLst/>
              </a:rPr>
              <a:t>Guizzo</a:t>
            </a:r>
            <a:r>
              <a:rPr lang="en-US" sz="2400" b="0" i="0" dirty="0">
                <a:effectLst/>
              </a:rPr>
              <a:t>. (2021). L3DAS21 Challenge (Version V1) [Data set]. IEEE Workshop on Machine Learning for Signal Processing 2021 (MLSP 2021), Gold Coast, Queensland, Australia. </a:t>
            </a:r>
            <a:r>
              <a:rPr lang="en-US" sz="2400" b="0" i="0" dirty="0" err="1">
                <a:effectLst/>
              </a:rPr>
              <a:t>Zenodo</a:t>
            </a:r>
            <a:r>
              <a:rPr lang="en-US" sz="2400" b="0" i="0" dirty="0">
                <a:effectLst/>
              </a:rPr>
              <a:t>.</a:t>
            </a:r>
            <a:endParaRPr lang="en-US" sz="2400" i="0" dirty="0">
              <a:effectLst/>
            </a:endParaRPr>
          </a:p>
          <a:p>
            <a:pPr algn="l"/>
            <a:endParaRPr lang="en-US" sz="2400" dirty="0"/>
          </a:p>
        </p:txBody>
      </p:sp>
    </p:spTree>
    <p:extLst>
      <p:ext uri="{BB962C8B-B14F-4D97-AF65-F5344CB8AC3E}">
        <p14:creationId xmlns:p14="http://schemas.microsoft.com/office/powerpoint/2010/main" val="3251431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CDC400A1-2A9B-46ED-B69E-BA7E527AFB5D}"/>
                  </a:ext>
                </a:extLst>
              </p:cNvPr>
              <p:cNvSpPr>
                <a:spLocks noGrp="1"/>
              </p:cNvSpPr>
              <p:nvPr>
                <p:ph idx="1"/>
              </p:nvPr>
            </p:nvSpPr>
            <p:spPr>
              <a:xfrm>
                <a:off x="838200" y="477077"/>
                <a:ext cx="10515600" cy="5796000"/>
              </a:xfrm>
            </p:spPr>
            <p:txBody>
              <a:bodyPr/>
              <a:lstStyle/>
              <a:p>
                <a:r>
                  <a:rPr lang="en-US" dirty="0"/>
                  <a:t>The Hamilton product can be expressed through the matrix representation of quaternions as follow:</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m>
                            <m:mPr>
                              <m:plcHide m:val="on"/>
                              <m:mcs>
                                <m:mc>
                                  <m:mcPr>
                                    <m:count m:val="4"/>
                                    <m:mcJc m:val="center"/>
                                  </m:mcPr>
                                </m:mc>
                              </m:mcs>
                              <m:ctrlPr>
                                <a:rPr lang="en-US" b="0" i="1" smtClean="0">
                                  <a:solidFill>
                                    <a:schemeClr val="tx1"/>
                                  </a:solidFill>
                                  <a:latin typeface="Cambria Math" panose="02040503050406030204" pitchFamily="18" charset="0"/>
                                  <a:ea typeface="Cambria Math" panose="02040503050406030204" pitchFamily="18" charset="0"/>
                                </a:rPr>
                              </m:ctrlPr>
                            </m:mP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𝑟</m:t>
                                    </m:r>
                                  </m:e>
                                  <m:sub>
                                    <m:r>
                                      <a:rPr lang="en-US"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𝑥</m:t>
                                    </m:r>
                                  </m:e>
                                  <m:sub>
                                    <m:r>
                                      <a:rPr lang="it-IT"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1</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𝑟</m:t>
                                    </m:r>
                                  </m:e>
                                  <m:sub>
                                    <m:r>
                                      <a:rPr lang="en-US"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1</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𝑟</m:t>
                                    </m:r>
                                  </m:e>
                                  <m:sub>
                                    <m:r>
                                      <a:rPr lang="en-US"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1</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1</m:t>
                                    </m:r>
                                  </m:sub>
                                </m:sSub>
                              </m:e>
                              <m:e>
                                <m:r>
                                  <a:rPr lang="en-US" b="0" i="1" smtClean="0">
                                    <a:solidFill>
                                      <a:schemeClr val="tx1"/>
                                    </a:solidFill>
                                    <a:latin typeface="Cambria Math" panose="02040503050406030204" pitchFamily="18" charset="0"/>
                                    <a:ea typeface="Cambria Math" panose="02040503050406030204" pitchFamily="18" charset="0"/>
                                  </a:rPr>
                                  <m:t>−</m:t>
                                </m:r>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𝑟</m:t>
                                    </m:r>
                                  </m:e>
                                  <m:sub>
                                    <m:r>
                                      <a:rPr lang="en-US" b="0" i="1" smtClean="0">
                                        <a:solidFill>
                                          <a:schemeClr val="tx1"/>
                                        </a:solidFill>
                                        <a:latin typeface="Cambria Math" panose="02040503050406030204" pitchFamily="18" charset="0"/>
                                        <a:ea typeface="Cambria Math" panose="02040503050406030204" pitchFamily="18" charset="0"/>
                                      </a:rPr>
                                      <m:t>1</m:t>
                                    </m:r>
                                  </m:sub>
                                </m:sSub>
                              </m:e>
                            </m:mr>
                          </m:m>
                        </m:e>
                      </m:d>
                      <m:d>
                        <m:dPr>
                          <m:begChr m:val="["/>
                          <m:endChr m:val="]"/>
                          <m:ctrlPr>
                            <a:rPr lang="en-US" b="0" i="1" smtClean="0">
                              <a:solidFill>
                                <a:schemeClr val="tx1"/>
                              </a:solidFill>
                              <a:latin typeface="Cambria Math" panose="02040503050406030204" pitchFamily="18" charset="0"/>
                              <a:ea typeface="Cambria Math" panose="02040503050406030204" pitchFamily="18" charset="0"/>
                            </a:rPr>
                          </m:ctrlPr>
                        </m:dPr>
                        <m:e>
                          <m:m>
                            <m:mPr>
                              <m:plcHide m:val="on"/>
                              <m:mcs>
                                <m:mc>
                                  <m:mcPr>
                                    <m:count m:val="1"/>
                                    <m:mcJc m:val="center"/>
                                  </m:mcPr>
                                </m:mc>
                              </m:mcs>
                              <m:ctrlPr>
                                <a:rPr lang="en-US" b="0" i="1" smtClean="0">
                                  <a:solidFill>
                                    <a:schemeClr val="tx1"/>
                                  </a:solidFill>
                                  <a:latin typeface="Cambria Math" panose="02040503050406030204" pitchFamily="18" charset="0"/>
                                  <a:ea typeface="Cambria Math" panose="02040503050406030204" pitchFamily="18" charset="0"/>
                                </a:rPr>
                              </m:ctrlPr>
                            </m:mP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𝑟</m:t>
                                    </m:r>
                                  </m:e>
                                  <m:sub>
                                    <m:r>
                                      <a:rPr lang="en-US" b="0" i="1" smtClean="0">
                                        <a:solidFill>
                                          <a:schemeClr val="tx1"/>
                                        </a:solidFill>
                                        <a:latin typeface="Cambria Math" panose="02040503050406030204" pitchFamily="18" charset="0"/>
                                        <a:ea typeface="Cambria Math" panose="02040503050406030204" pitchFamily="18" charset="0"/>
                                      </a:rPr>
                                      <m:t>2</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𝑥</m:t>
                                    </m:r>
                                  </m:e>
                                  <m:sub>
                                    <m:r>
                                      <a:rPr lang="en-US" b="0" i="1" smtClean="0">
                                        <a:solidFill>
                                          <a:schemeClr val="tx1"/>
                                        </a:solidFill>
                                        <a:latin typeface="Cambria Math" panose="02040503050406030204" pitchFamily="18" charset="0"/>
                                        <a:ea typeface="Cambria Math" panose="02040503050406030204" pitchFamily="18" charset="0"/>
                                      </a:rPr>
                                      <m:t>2</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𝑦</m:t>
                                    </m:r>
                                  </m:e>
                                  <m:sub>
                                    <m:r>
                                      <a:rPr lang="en-US" b="0" i="1" smtClean="0">
                                        <a:solidFill>
                                          <a:schemeClr val="tx1"/>
                                        </a:solidFill>
                                        <a:latin typeface="Cambria Math" panose="02040503050406030204" pitchFamily="18" charset="0"/>
                                        <a:ea typeface="Cambria Math" panose="02040503050406030204" pitchFamily="18" charset="0"/>
                                      </a:rPr>
                                      <m:t>2</m:t>
                                    </m:r>
                                  </m:sub>
                                </m:sSub>
                              </m:e>
                            </m:mr>
                            <m:m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it-IT" b="0" i="1" smtClean="0">
                                        <a:solidFill>
                                          <a:schemeClr val="tx1"/>
                                        </a:solidFill>
                                        <a:latin typeface="Cambria Math" panose="02040503050406030204" pitchFamily="18" charset="0"/>
                                        <a:ea typeface="Cambria Math" panose="02040503050406030204" pitchFamily="18" charset="0"/>
                                      </a:rPr>
                                      <m:t>𝑧</m:t>
                                    </m:r>
                                  </m:e>
                                  <m:sub>
                                    <m:r>
                                      <a:rPr lang="en-US" b="0" i="1" smtClean="0">
                                        <a:solidFill>
                                          <a:schemeClr val="tx1"/>
                                        </a:solidFill>
                                        <a:latin typeface="Cambria Math" panose="02040503050406030204" pitchFamily="18" charset="0"/>
                                        <a:ea typeface="Cambria Math" panose="02040503050406030204" pitchFamily="18" charset="0"/>
                                      </a:rPr>
                                      <m:t>2</m:t>
                                    </m:r>
                                  </m:sub>
                                </m:sSub>
                              </m:e>
                            </m:mr>
                          </m:m>
                        </m:e>
                      </m:d>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b="0" i="1" dirty="0">
                  <a:latin typeface="Cambria Math" panose="02040503050406030204" pitchFamily="18" charset="0"/>
                  <a:ea typeface="Cambria Math" panose="02040503050406030204" pitchFamily="18" charset="0"/>
                </a:endParaRPr>
              </a:p>
              <a:p>
                <a:pPr marL="0" indent="0">
                  <a:buNone/>
                </a:pPr>
                <a:r>
                  <a:rPr lang="en-US" dirty="0"/>
                  <a:t>This representation is particularly suitable for computations on modern GPUs.</a:t>
                </a:r>
                <a:endParaRPr lang="en-US" b="0" i="1" dirty="0">
                  <a:latin typeface="Cambria Math" panose="02040503050406030204" pitchFamily="18" charset="0"/>
                  <a:ea typeface="Cambria Math" panose="02040503050406030204" pitchFamily="18" charset="0"/>
                </a:endParaRPr>
              </a:p>
            </p:txBody>
          </p:sp>
        </mc:Choice>
        <mc:Fallback>
          <p:sp>
            <p:nvSpPr>
              <p:cNvPr id="3" name="Segnaposto contenuto 2">
                <a:extLst>
                  <a:ext uri="{FF2B5EF4-FFF2-40B4-BE49-F238E27FC236}">
                    <a16:creationId xmlns:a16="http://schemas.microsoft.com/office/drawing/2014/main" id="{CDC400A1-2A9B-46ED-B69E-BA7E527AFB5D}"/>
                  </a:ext>
                </a:extLst>
              </p:cNvPr>
              <p:cNvSpPr>
                <a:spLocks noGrp="1" noRot="1" noChangeAspect="1" noMove="1" noResize="1" noEditPoints="1" noAdjustHandles="1" noChangeArrowheads="1" noChangeShapeType="1" noTextEdit="1"/>
              </p:cNvSpPr>
              <p:nvPr>
                <p:ph idx="1"/>
              </p:nvPr>
            </p:nvSpPr>
            <p:spPr>
              <a:xfrm>
                <a:off x="838200" y="477077"/>
                <a:ext cx="10515600" cy="5796000"/>
              </a:xfrm>
              <a:blipFill>
                <a:blip r:embed="rId2"/>
                <a:stretch>
                  <a:fillRect l="-1217" t="-1682" r="-1391"/>
                </a:stretch>
              </a:blipFill>
            </p:spPr>
            <p:txBody>
              <a:bodyPr/>
              <a:lstStyle/>
              <a:p>
                <a:r>
                  <a:rPr lang="en-US">
                    <a:noFill/>
                  </a:rPr>
                  <a:t> </a:t>
                </a:r>
              </a:p>
            </p:txBody>
          </p:sp>
        </mc:Fallback>
      </mc:AlternateContent>
      <p:sp>
        <p:nvSpPr>
          <p:cNvPr id="4" name="CasellaDiTesto 3">
            <a:extLst>
              <a:ext uri="{FF2B5EF4-FFF2-40B4-BE49-F238E27FC236}">
                <a16:creationId xmlns:a16="http://schemas.microsoft.com/office/drawing/2014/main" id="{87DA353A-87B1-4252-A077-F0AFF9696C84}"/>
              </a:ext>
            </a:extLst>
          </p:cNvPr>
          <p:cNvSpPr txBox="1"/>
          <p:nvPr/>
        </p:nvSpPr>
        <p:spPr>
          <a:xfrm>
            <a:off x="10035884" y="2171700"/>
            <a:ext cx="629231" cy="523220"/>
          </a:xfrm>
          <a:prstGeom prst="rect">
            <a:avLst/>
          </a:prstGeom>
          <a:noFill/>
        </p:spPr>
        <p:txBody>
          <a:bodyPr wrap="square" rtlCol="0">
            <a:spAutoFit/>
          </a:bodyPr>
          <a:lstStyle/>
          <a:p>
            <a:r>
              <a:rPr lang="it-IT" sz="2800" dirty="0"/>
              <a:t>(3)</a:t>
            </a:r>
          </a:p>
        </p:txBody>
      </p:sp>
    </p:spTree>
    <p:extLst>
      <p:ext uri="{BB962C8B-B14F-4D97-AF65-F5344CB8AC3E}">
        <p14:creationId xmlns:p14="http://schemas.microsoft.com/office/powerpoint/2010/main" val="274312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274AA8-F4EF-4C0F-8C55-8AF1FA3929F2}"/>
              </a:ext>
            </a:extLst>
          </p:cNvPr>
          <p:cNvSpPr>
            <a:spLocks noGrp="1"/>
          </p:cNvSpPr>
          <p:nvPr>
            <p:ph type="title"/>
          </p:nvPr>
        </p:nvSpPr>
        <p:spPr/>
        <p:txBody>
          <a:bodyPr/>
          <a:lstStyle/>
          <a:p>
            <a:r>
              <a:rPr lang="en-US" dirty="0"/>
              <a:t>QNNs pros and cons</a:t>
            </a:r>
          </a:p>
        </p:txBody>
      </p:sp>
      <p:sp>
        <p:nvSpPr>
          <p:cNvPr id="3" name="Segnaposto contenuto 2">
            <a:extLst>
              <a:ext uri="{FF2B5EF4-FFF2-40B4-BE49-F238E27FC236}">
                <a16:creationId xmlns:a16="http://schemas.microsoft.com/office/drawing/2014/main" id="{31AC5C63-630A-4D49-811B-66FDE226C41B}"/>
              </a:ext>
            </a:extLst>
          </p:cNvPr>
          <p:cNvSpPr>
            <a:spLocks noGrp="1"/>
          </p:cNvSpPr>
          <p:nvPr>
            <p:ph idx="1"/>
          </p:nvPr>
        </p:nvSpPr>
        <p:spPr>
          <a:xfrm>
            <a:off x="838200" y="1645341"/>
            <a:ext cx="10515600" cy="4847534"/>
          </a:xfrm>
        </p:spPr>
        <p:txBody>
          <a:bodyPr>
            <a:normAutofit lnSpcReduction="10000"/>
          </a:bodyPr>
          <a:lstStyle/>
          <a:p>
            <a:r>
              <a:rPr lang="en-US" dirty="0"/>
              <a:t>QRNNs can learn both intra-sequence dependencies, just like a regular RNN, and inter-sequence dependencies.</a:t>
            </a:r>
          </a:p>
          <a:p>
            <a:r>
              <a:rPr lang="en-US" dirty="0"/>
              <a:t>We can exploit this property by feeding the network a                   multi-microphone speech processing scenario and assigning each microphone to a different quaternion unit basis. In this way, the network can learn the dependencies between the microphones.</a:t>
            </a:r>
          </a:p>
          <a:p>
            <a:r>
              <a:rPr lang="en-US" dirty="0"/>
              <a:t>QRNNs reduce by a maximum factor of 3.8 the number of free parameters needed compared to RNNs, thus leading to a more compact representation of the relevant information.</a:t>
            </a:r>
          </a:p>
          <a:p>
            <a:r>
              <a:rPr lang="en-US" dirty="0"/>
              <a:t>QNNs are computationally more expensive than real-valued NNs because the Hamilton product involves 28 basic operations compared to 1 for a standard product.</a:t>
            </a:r>
          </a:p>
          <a:p>
            <a:pPr marL="0" indent="0">
              <a:buNone/>
            </a:pPr>
            <a:endParaRPr lang="en-US" dirty="0"/>
          </a:p>
        </p:txBody>
      </p:sp>
    </p:spTree>
    <p:extLst>
      <p:ext uri="{BB962C8B-B14F-4D97-AF65-F5344CB8AC3E}">
        <p14:creationId xmlns:p14="http://schemas.microsoft.com/office/powerpoint/2010/main" val="1064614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705D40-89FC-4D4B-B1C9-689D17AA426A}"/>
              </a:ext>
            </a:extLst>
          </p:cNvPr>
          <p:cNvSpPr>
            <a:spLocks noGrp="1"/>
          </p:cNvSpPr>
          <p:nvPr>
            <p:ph type="title"/>
          </p:nvPr>
        </p:nvSpPr>
        <p:spPr/>
        <p:txBody>
          <a:bodyPr/>
          <a:lstStyle/>
          <a:p>
            <a:r>
              <a:rPr lang="it-IT" dirty="0"/>
              <a:t>Dataset</a:t>
            </a:r>
          </a:p>
        </p:txBody>
      </p:sp>
      <p:sp>
        <p:nvSpPr>
          <p:cNvPr id="3" name="Segnaposto contenuto 2">
            <a:extLst>
              <a:ext uri="{FF2B5EF4-FFF2-40B4-BE49-F238E27FC236}">
                <a16:creationId xmlns:a16="http://schemas.microsoft.com/office/drawing/2014/main" id="{AB1A4649-CC3F-4FE5-AE1F-5A66FB7FDBEC}"/>
              </a:ext>
            </a:extLst>
          </p:cNvPr>
          <p:cNvSpPr>
            <a:spLocks noGrp="1"/>
          </p:cNvSpPr>
          <p:nvPr>
            <p:ph idx="1"/>
          </p:nvPr>
        </p:nvSpPr>
        <p:spPr>
          <a:xfrm>
            <a:off x="838200" y="1444624"/>
            <a:ext cx="5981700" cy="5048251"/>
          </a:xfrm>
        </p:spPr>
        <p:txBody>
          <a:bodyPr>
            <a:normAutofit/>
          </a:bodyPr>
          <a:lstStyle/>
          <a:p>
            <a:r>
              <a:rPr lang="en-US" dirty="0"/>
              <a:t>I tried to use the L3DAS21 task 1 dataset which consists of a corpus of audio signals recorded with two ambisonic microphones that output 4 channels each. </a:t>
            </a:r>
          </a:p>
          <a:p>
            <a:r>
              <a:rPr lang="en-US" dirty="0"/>
              <a:t>Unfortunately, my hardware wasn’t able to complete the training in a feasible time (10 epochs were going to last about 600 hours), so I decided to train the networks on a dataset of noisy sinusoids over 4 channels.</a:t>
            </a:r>
          </a:p>
        </p:txBody>
      </p:sp>
      <p:pic>
        <p:nvPicPr>
          <p:cNvPr id="5" name="Immagine 4">
            <a:extLst>
              <a:ext uri="{FF2B5EF4-FFF2-40B4-BE49-F238E27FC236}">
                <a16:creationId xmlns:a16="http://schemas.microsoft.com/office/drawing/2014/main" id="{20C8DBCC-F1A9-43ED-92F4-CE60649B7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159" y="365125"/>
            <a:ext cx="4202641" cy="3151981"/>
          </a:xfrm>
          <a:prstGeom prst="rect">
            <a:avLst/>
          </a:prstGeom>
        </p:spPr>
      </p:pic>
      <p:pic>
        <p:nvPicPr>
          <p:cNvPr id="7" name="Immagine 6">
            <a:extLst>
              <a:ext uri="{FF2B5EF4-FFF2-40B4-BE49-F238E27FC236}">
                <a16:creationId xmlns:a16="http://schemas.microsoft.com/office/drawing/2014/main" id="{4BFABB55-6C02-45B5-A61A-CC5E69E92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158" y="3517106"/>
            <a:ext cx="4202641" cy="3151981"/>
          </a:xfrm>
          <a:prstGeom prst="rect">
            <a:avLst/>
          </a:prstGeom>
        </p:spPr>
      </p:pic>
    </p:spTree>
    <p:extLst>
      <p:ext uri="{BB962C8B-B14F-4D97-AF65-F5344CB8AC3E}">
        <p14:creationId xmlns:p14="http://schemas.microsoft.com/office/powerpoint/2010/main" val="38135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054C0-2A4B-4654-A9EA-87C4EBC19771}"/>
              </a:ext>
            </a:extLst>
          </p:cNvPr>
          <p:cNvSpPr>
            <a:spLocks noGrp="1"/>
          </p:cNvSpPr>
          <p:nvPr>
            <p:ph type="title"/>
          </p:nvPr>
        </p:nvSpPr>
        <p:spPr/>
        <p:txBody>
          <a:bodyPr/>
          <a:lstStyle/>
          <a:p>
            <a:r>
              <a:rPr lang="en-US" dirty="0"/>
              <a:t>Quaternion Long-Short Term Memory Cell</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FF38495-5756-4CB3-8513-5527E23A9A99}"/>
                  </a:ext>
                </a:extLst>
              </p:cNvPr>
              <p:cNvSpPr>
                <a:spLocks noGrp="1"/>
              </p:cNvSpPr>
              <p:nvPr>
                <p:ph idx="1"/>
              </p:nvPr>
            </p:nvSpPr>
            <p:spPr>
              <a:xfrm>
                <a:off x="838200" y="1825625"/>
                <a:ext cx="5651090" cy="4351338"/>
              </a:xfrm>
            </p:spPr>
            <p:txBody>
              <a:bodyPr/>
              <a:lstStyle/>
              <a:p>
                <a:r>
                  <a:rPr lang="en-US" dirty="0"/>
                  <a:t>A QLSTM cell is equivalent to a standard LSTM cell and consists of a forget gate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oMath>
                </a14:m>
                <a:r>
                  <a:rPr lang="en-US" dirty="0"/>
                  <a:t>, an input gate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𝑡</m:t>
                        </m:r>
                      </m:sub>
                    </m:sSub>
                  </m:oMath>
                </a14:m>
                <a:r>
                  <a:rPr lang="en-US" dirty="0"/>
                  <a:t>, an input activation vector </a:t>
                </a:r>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smtClean="0">
                                <a:solidFill>
                                  <a:schemeClr val="tx1"/>
                                </a:solidFill>
                                <a:latin typeface="Cambria Math" panose="02040503050406030204" pitchFamily="18" charset="0"/>
                              </a:rPr>
                            </m:ctrlPr>
                          </m:accPr>
                          <m:e>
                            <m:r>
                              <a:rPr lang="en-US" i="1" smtClean="0">
                                <a:solidFill>
                                  <a:schemeClr val="tx1"/>
                                </a:solidFill>
                                <a:latin typeface="Cambria Math" panose="02040503050406030204" pitchFamily="18" charset="0"/>
                              </a:rPr>
                              <m:t>𝐶</m:t>
                            </m:r>
                          </m:e>
                        </m:acc>
                      </m:e>
                      <m:sub>
                        <m:r>
                          <a:rPr lang="en-US" b="0" i="1" smtClean="0">
                            <a:solidFill>
                              <a:schemeClr val="tx1"/>
                            </a:solidFill>
                            <a:latin typeface="Cambria Math" panose="02040503050406030204" pitchFamily="18" charset="0"/>
                          </a:rPr>
                          <m:t>𝑡</m:t>
                        </m:r>
                      </m:sub>
                    </m:sSub>
                  </m:oMath>
                </a14:m>
                <a:r>
                  <a:rPr lang="en-US" dirty="0">
                    <a:solidFill>
                      <a:schemeClr val="tx1"/>
                    </a:solidFill>
                  </a:rPr>
                  <a:t>, </a:t>
                </a:r>
                <a:r>
                  <a:rPr lang="en-US" dirty="0"/>
                  <a:t>a cell state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and an output gate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𝑡</m:t>
                        </m:r>
                      </m:sub>
                    </m:sSub>
                  </m:oMath>
                </a14:m>
                <a:r>
                  <a:rPr lang="en-US" dirty="0"/>
                  <a:t>.</a:t>
                </a:r>
              </a:p>
              <a:p>
                <a:r>
                  <a:rPr lang="en-US" dirty="0"/>
                  <a:t>In a QLSTM cell inputs </a:t>
                </a:r>
                <a:r>
                  <a:rPr lang="en-US" i="1" dirty="0"/>
                  <a:t>x</a:t>
                </a:r>
                <a:r>
                  <a:rPr lang="en-US" dirty="0"/>
                  <a:t>, hidden states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en-US" dirty="0"/>
                  <a:t>, cell states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a14:m>
                <a:r>
                  <a:rPr lang="en-US" dirty="0"/>
                  <a:t>, biases </a:t>
                </a:r>
                <a:r>
                  <a:rPr lang="en-US" i="1" dirty="0"/>
                  <a:t>b</a:t>
                </a:r>
                <a:r>
                  <a:rPr lang="en-US" dirty="0"/>
                  <a:t> and weight parameters </a:t>
                </a:r>
                <a:r>
                  <a:rPr lang="en-US" i="1" dirty="0"/>
                  <a:t>W </a:t>
                </a:r>
                <a:r>
                  <a:rPr lang="en-US" dirty="0"/>
                  <a:t>and</a:t>
                </a:r>
                <a:r>
                  <a:rPr lang="en-US" i="1" dirty="0"/>
                  <a:t> U </a:t>
                </a:r>
                <a:r>
                  <a:rPr lang="en-US" dirty="0"/>
                  <a:t>are quaternion numbers.</a:t>
                </a:r>
              </a:p>
            </p:txBody>
          </p:sp>
        </mc:Choice>
        <mc:Fallback>
          <p:sp>
            <p:nvSpPr>
              <p:cNvPr id="3" name="Segnaposto contenuto 2">
                <a:extLst>
                  <a:ext uri="{FF2B5EF4-FFF2-40B4-BE49-F238E27FC236}">
                    <a16:creationId xmlns:a16="http://schemas.microsoft.com/office/drawing/2014/main" id="{3FF38495-5756-4CB3-8513-5527E23A9A99}"/>
                  </a:ext>
                </a:extLst>
              </p:cNvPr>
              <p:cNvSpPr>
                <a:spLocks noGrp="1" noRot="1" noChangeAspect="1" noMove="1" noResize="1" noEditPoints="1" noAdjustHandles="1" noChangeArrowheads="1" noChangeShapeType="1" noTextEdit="1"/>
              </p:cNvSpPr>
              <p:nvPr>
                <p:ph idx="1"/>
              </p:nvPr>
            </p:nvSpPr>
            <p:spPr>
              <a:xfrm>
                <a:off x="838200" y="1825625"/>
                <a:ext cx="5651090" cy="4351338"/>
              </a:xfrm>
              <a:blipFill>
                <a:blip r:embed="rId2"/>
                <a:stretch>
                  <a:fillRect l="-1942" t="-2241" r="-3236"/>
                </a:stretch>
              </a:blipFill>
            </p:spPr>
            <p:txBody>
              <a:bodyPr/>
              <a:lstStyle/>
              <a:p>
                <a:r>
                  <a:rPr lang="en-US">
                    <a:noFill/>
                  </a:rPr>
                  <a:t> </a:t>
                </a:r>
              </a:p>
            </p:txBody>
          </p:sp>
        </mc:Fallback>
      </mc:AlternateContent>
      <p:pic>
        <p:nvPicPr>
          <p:cNvPr id="7" name="Immagine 6">
            <a:extLst>
              <a:ext uri="{FF2B5EF4-FFF2-40B4-BE49-F238E27FC236}">
                <a16:creationId xmlns:a16="http://schemas.microsoft.com/office/drawing/2014/main" id="{E2A82F67-52B5-433C-AA36-06420BA0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258" y="1422043"/>
            <a:ext cx="4569542" cy="4754919"/>
          </a:xfrm>
          <a:prstGeom prst="rect">
            <a:avLst/>
          </a:prstGeom>
        </p:spPr>
      </p:pic>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19B687D-B70E-47C2-AD19-F437275A439F}"/>
                  </a:ext>
                </a:extLst>
              </p:cNvPr>
              <p:cNvSpPr txBox="1"/>
              <p:nvPr/>
            </p:nvSpPr>
            <p:spPr>
              <a:xfrm>
                <a:off x="6642100" y="4229100"/>
                <a:ext cx="6985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rPr>
                            <m:t>𝑡</m:t>
                          </m:r>
                          <m:r>
                            <a:rPr lang="it-IT" b="0" i="1" smtClean="0">
                              <a:latin typeface="Cambria Math" panose="02040503050406030204" pitchFamily="18" charset="0"/>
                            </a:rPr>
                            <m:t>−1</m:t>
                          </m:r>
                        </m:sub>
                      </m:sSub>
                    </m:oMath>
                  </m:oMathPara>
                </a14:m>
                <a:endParaRPr lang="it-IT" dirty="0"/>
              </a:p>
            </p:txBody>
          </p:sp>
        </mc:Choice>
        <mc:Fallback xmlns="">
          <p:sp>
            <p:nvSpPr>
              <p:cNvPr id="8" name="CasellaDiTesto 7">
                <a:extLst>
                  <a:ext uri="{FF2B5EF4-FFF2-40B4-BE49-F238E27FC236}">
                    <a16:creationId xmlns:a16="http://schemas.microsoft.com/office/drawing/2014/main" id="{B19B687D-B70E-47C2-AD19-F437275A439F}"/>
                  </a:ext>
                </a:extLst>
              </p:cNvPr>
              <p:cNvSpPr txBox="1">
                <a:spLocks noRot="1" noChangeAspect="1" noMove="1" noResize="1" noEditPoints="1" noAdjustHandles="1" noChangeArrowheads="1" noChangeShapeType="1" noTextEdit="1"/>
              </p:cNvSpPr>
              <p:nvPr/>
            </p:nvSpPr>
            <p:spPr>
              <a:xfrm>
                <a:off x="6642100" y="4229100"/>
                <a:ext cx="698500" cy="276999"/>
              </a:xfrm>
              <a:prstGeom prst="rect">
                <a:avLst/>
              </a:prstGeom>
              <a:blipFill>
                <a:blip r:embed="rId4"/>
                <a:stretch>
                  <a:fillRect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6F7B4F2-33C6-4568-BDD0-D0034EAE4889}"/>
                  </a:ext>
                </a:extLst>
              </p:cNvPr>
              <p:cNvSpPr txBox="1"/>
              <p:nvPr/>
            </p:nvSpPr>
            <p:spPr>
              <a:xfrm>
                <a:off x="9069029" y="3859941"/>
                <a:ext cx="265009" cy="282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acc>
                            <m:accPr>
                              <m:chr m:val="̃"/>
                              <m:ctrlPr>
                                <a:rPr lang="it-IT" i="1" smtClean="0">
                                  <a:solidFill>
                                    <a:srgbClr val="836967"/>
                                  </a:solidFill>
                                  <a:latin typeface="Cambria Math" panose="02040503050406030204" pitchFamily="18" charset="0"/>
                                </a:rPr>
                              </m:ctrlPr>
                            </m:accPr>
                            <m:e>
                              <m:r>
                                <a:rPr lang="it-IT" i="1" smtClean="0">
                                  <a:latin typeface="Cambria Math" panose="02040503050406030204" pitchFamily="18" charset="0"/>
                                </a:rPr>
                                <m:t>𝐶</m:t>
                              </m:r>
                            </m:e>
                          </m:acc>
                        </m:e>
                        <m:sub>
                          <m:r>
                            <a:rPr lang="it-IT" b="0" i="1" smtClean="0">
                              <a:latin typeface="Cambria Math" panose="02040503050406030204" pitchFamily="18" charset="0"/>
                            </a:rPr>
                            <m:t>𝑡</m:t>
                          </m:r>
                        </m:sub>
                      </m:sSub>
                    </m:oMath>
                  </m:oMathPara>
                </a14:m>
                <a:endParaRPr lang="it-IT" dirty="0"/>
              </a:p>
            </p:txBody>
          </p:sp>
        </mc:Choice>
        <mc:Fallback xmlns="">
          <p:sp>
            <p:nvSpPr>
              <p:cNvPr id="9" name="CasellaDiTesto 8">
                <a:extLst>
                  <a:ext uri="{FF2B5EF4-FFF2-40B4-BE49-F238E27FC236}">
                    <a16:creationId xmlns:a16="http://schemas.microsoft.com/office/drawing/2014/main" id="{06F7B4F2-33C6-4568-BDD0-D0034EAE4889}"/>
                  </a:ext>
                </a:extLst>
              </p:cNvPr>
              <p:cNvSpPr txBox="1">
                <a:spLocks noRot="1" noChangeAspect="1" noMove="1" noResize="1" noEditPoints="1" noAdjustHandles="1" noChangeArrowheads="1" noChangeShapeType="1" noTextEdit="1"/>
              </p:cNvSpPr>
              <p:nvPr/>
            </p:nvSpPr>
            <p:spPr>
              <a:xfrm>
                <a:off x="9069029" y="3859941"/>
                <a:ext cx="265009" cy="282706"/>
              </a:xfrm>
              <a:prstGeom prst="rect">
                <a:avLst/>
              </a:prstGeom>
              <a:blipFill>
                <a:blip r:embed="rId5"/>
                <a:stretch>
                  <a:fillRect l="-23256" t="-21277" r="-55814" b="-1276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DF315A0D-E565-44A9-A0B7-DB056DF05E47}"/>
                  </a:ext>
                </a:extLst>
              </p:cNvPr>
              <p:cNvSpPr txBox="1"/>
              <p:nvPr/>
            </p:nvSpPr>
            <p:spPr>
              <a:xfrm>
                <a:off x="10947400" y="2783731"/>
                <a:ext cx="2650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𝑡</m:t>
                          </m:r>
                        </m:sub>
                      </m:sSub>
                    </m:oMath>
                  </m:oMathPara>
                </a14:m>
                <a:endParaRPr lang="it-IT" dirty="0"/>
              </a:p>
            </p:txBody>
          </p:sp>
        </mc:Choice>
        <mc:Fallback xmlns="">
          <p:sp>
            <p:nvSpPr>
              <p:cNvPr id="10" name="CasellaDiTesto 9">
                <a:extLst>
                  <a:ext uri="{FF2B5EF4-FFF2-40B4-BE49-F238E27FC236}">
                    <a16:creationId xmlns:a16="http://schemas.microsoft.com/office/drawing/2014/main" id="{DF315A0D-E565-44A9-A0B7-DB056DF05E47}"/>
                  </a:ext>
                </a:extLst>
              </p:cNvPr>
              <p:cNvSpPr txBox="1">
                <a:spLocks noRot="1" noChangeAspect="1" noMove="1" noResize="1" noEditPoints="1" noAdjustHandles="1" noChangeArrowheads="1" noChangeShapeType="1" noTextEdit="1"/>
              </p:cNvSpPr>
              <p:nvPr/>
            </p:nvSpPr>
            <p:spPr>
              <a:xfrm>
                <a:off x="10947400" y="2783731"/>
                <a:ext cx="265009" cy="276999"/>
              </a:xfrm>
              <a:prstGeom prst="rect">
                <a:avLst/>
              </a:prstGeom>
              <a:blipFill>
                <a:blip r:embed="rId6"/>
                <a:stretch>
                  <a:fillRect l="-23256" r="-6977" b="-1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ECAD25C8-F8E9-4BCF-B84C-C6412037C79A}"/>
                  </a:ext>
                </a:extLst>
              </p:cNvPr>
              <p:cNvSpPr txBox="1"/>
              <p:nvPr/>
            </p:nvSpPr>
            <p:spPr>
              <a:xfrm>
                <a:off x="6749040" y="2628900"/>
                <a:ext cx="4846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𝐶</m:t>
                          </m:r>
                        </m:e>
                        <m:sub>
                          <m:r>
                            <a:rPr lang="it-IT" b="0" i="1" smtClean="0">
                              <a:latin typeface="Cambria Math" panose="02040503050406030204" pitchFamily="18" charset="0"/>
                            </a:rPr>
                            <m:t>𝑡</m:t>
                          </m:r>
                          <m:r>
                            <a:rPr lang="it-IT" b="0" i="1" smtClean="0">
                              <a:latin typeface="Cambria Math" panose="02040503050406030204" pitchFamily="18" charset="0"/>
                            </a:rPr>
                            <m:t>−1</m:t>
                          </m:r>
                        </m:sub>
                      </m:sSub>
                    </m:oMath>
                  </m:oMathPara>
                </a14:m>
                <a:endParaRPr lang="it-IT" dirty="0"/>
              </a:p>
            </p:txBody>
          </p:sp>
        </mc:Choice>
        <mc:Fallback xmlns="">
          <p:sp>
            <p:nvSpPr>
              <p:cNvPr id="11" name="CasellaDiTesto 10">
                <a:extLst>
                  <a:ext uri="{FF2B5EF4-FFF2-40B4-BE49-F238E27FC236}">
                    <a16:creationId xmlns:a16="http://schemas.microsoft.com/office/drawing/2014/main" id="{ECAD25C8-F8E9-4BCF-B84C-C6412037C79A}"/>
                  </a:ext>
                </a:extLst>
              </p:cNvPr>
              <p:cNvSpPr txBox="1">
                <a:spLocks noRot="1" noChangeAspect="1" noMove="1" noResize="1" noEditPoints="1" noAdjustHandles="1" noChangeArrowheads="1" noChangeShapeType="1" noTextEdit="1"/>
              </p:cNvSpPr>
              <p:nvPr/>
            </p:nvSpPr>
            <p:spPr>
              <a:xfrm>
                <a:off x="6749040" y="2628900"/>
                <a:ext cx="484620" cy="276999"/>
              </a:xfrm>
              <a:prstGeom prst="rect">
                <a:avLst/>
              </a:prstGeom>
              <a:blipFill>
                <a:blip r:embed="rId7"/>
                <a:stretch>
                  <a:fillRect l="-10000" r="-5000" b="-1521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D5B55147-0F17-459B-B22A-79930129CDF1}"/>
                  </a:ext>
                </a:extLst>
              </p:cNvPr>
              <p:cNvSpPr txBox="1"/>
              <p:nvPr/>
            </p:nvSpPr>
            <p:spPr>
              <a:xfrm>
                <a:off x="8204200" y="3518326"/>
                <a:ext cx="2144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𝑖</m:t>
                          </m:r>
                        </m:e>
                        <m:sub>
                          <m:r>
                            <a:rPr lang="it-IT" b="0" i="1" smtClean="0">
                              <a:latin typeface="Cambria Math" panose="02040503050406030204" pitchFamily="18" charset="0"/>
                            </a:rPr>
                            <m:t>𝑡</m:t>
                          </m:r>
                        </m:sub>
                      </m:sSub>
                    </m:oMath>
                  </m:oMathPara>
                </a14:m>
                <a:endParaRPr lang="it-IT" dirty="0"/>
              </a:p>
            </p:txBody>
          </p:sp>
        </mc:Choice>
        <mc:Fallback xmlns="">
          <p:sp>
            <p:nvSpPr>
              <p:cNvPr id="12" name="CasellaDiTesto 11">
                <a:extLst>
                  <a:ext uri="{FF2B5EF4-FFF2-40B4-BE49-F238E27FC236}">
                    <a16:creationId xmlns:a16="http://schemas.microsoft.com/office/drawing/2014/main" id="{D5B55147-0F17-459B-B22A-79930129CDF1}"/>
                  </a:ext>
                </a:extLst>
              </p:cNvPr>
              <p:cNvSpPr txBox="1">
                <a:spLocks noRot="1" noChangeAspect="1" noMove="1" noResize="1" noEditPoints="1" noAdjustHandles="1" noChangeArrowheads="1" noChangeShapeType="1" noTextEdit="1"/>
              </p:cNvSpPr>
              <p:nvPr/>
            </p:nvSpPr>
            <p:spPr>
              <a:xfrm>
                <a:off x="8204200" y="3518326"/>
                <a:ext cx="214418" cy="276999"/>
              </a:xfrm>
              <a:prstGeom prst="rect">
                <a:avLst/>
              </a:prstGeom>
              <a:blipFill>
                <a:blip r:embed="rId8"/>
                <a:stretch>
                  <a:fillRect l="-28571" r="-5714" b="-13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1C0FCAD4-7F96-4839-BC29-9AFAB161C20F}"/>
                  </a:ext>
                </a:extLst>
              </p:cNvPr>
              <p:cNvSpPr txBox="1"/>
              <p:nvPr/>
            </p:nvSpPr>
            <p:spPr>
              <a:xfrm>
                <a:off x="7340600" y="3656825"/>
                <a:ext cx="2312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𝑓</m:t>
                          </m:r>
                        </m:e>
                        <m:sub>
                          <m:r>
                            <a:rPr lang="it-IT" b="0" i="1" smtClean="0">
                              <a:latin typeface="Cambria Math" panose="02040503050406030204" pitchFamily="18" charset="0"/>
                            </a:rPr>
                            <m:t>𝑡</m:t>
                          </m:r>
                        </m:sub>
                      </m:sSub>
                    </m:oMath>
                  </m:oMathPara>
                </a14:m>
                <a:endParaRPr lang="it-IT" dirty="0"/>
              </a:p>
            </p:txBody>
          </p:sp>
        </mc:Choice>
        <mc:Fallback xmlns="">
          <p:sp>
            <p:nvSpPr>
              <p:cNvPr id="13" name="CasellaDiTesto 12">
                <a:extLst>
                  <a:ext uri="{FF2B5EF4-FFF2-40B4-BE49-F238E27FC236}">
                    <a16:creationId xmlns:a16="http://schemas.microsoft.com/office/drawing/2014/main" id="{1C0FCAD4-7F96-4839-BC29-9AFAB161C20F}"/>
                  </a:ext>
                </a:extLst>
              </p:cNvPr>
              <p:cNvSpPr txBox="1">
                <a:spLocks noRot="1" noChangeAspect="1" noMove="1" noResize="1" noEditPoints="1" noAdjustHandles="1" noChangeArrowheads="1" noChangeShapeType="1" noTextEdit="1"/>
              </p:cNvSpPr>
              <p:nvPr/>
            </p:nvSpPr>
            <p:spPr>
              <a:xfrm>
                <a:off x="7340600" y="3656825"/>
                <a:ext cx="231281" cy="276999"/>
              </a:xfrm>
              <a:prstGeom prst="rect">
                <a:avLst/>
              </a:prstGeom>
              <a:blipFill>
                <a:blip r:embed="rId9"/>
                <a:stretch>
                  <a:fillRect l="-36842" t="-2222" r="-13158" b="-3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4076D893-EDE3-45BF-AA13-3714AD556506}"/>
                  </a:ext>
                </a:extLst>
              </p:cNvPr>
              <p:cNvSpPr txBox="1"/>
              <p:nvPr/>
            </p:nvSpPr>
            <p:spPr>
              <a:xfrm>
                <a:off x="9573551" y="3518326"/>
                <a:ext cx="2568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𝑜</m:t>
                          </m:r>
                        </m:e>
                        <m:sub>
                          <m:r>
                            <a:rPr lang="it-IT" b="0" i="1" smtClean="0">
                              <a:latin typeface="Cambria Math" panose="02040503050406030204" pitchFamily="18" charset="0"/>
                            </a:rPr>
                            <m:t>𝑡</m:t>
                          </m:r>
                        </m:sub>
                      </m:sSub>
                    </m:oMath>
                  </m:oMathPara>
                </a14:m>
                <a:endParaRPr lang="it-IT" dirty="0"/>
              </a:p>
            </p:txBody>
          </p:sp>
        </mc:Choice>
        <mc:Fallback xmlns="">
          <p:sp>
            <p:nvSpPr>
              <p:cNvPr id="14" name="CasellaDiTesto 13">
                <a:extLst>
                  <a:ext uri="{FF2B5EF4-FFF2-40B4-BE49-F238E27FC236}">
                    <a16:creationId xmlns:a16="http://schemas.microsoft.com/office/drawing/2014/main" id="{4076D893-EDE3-45BF-AA13-3714AD556506}"/>
                  </a:ext>
                </a:extLst>
              </p:cNvPr>
              <p:cNvSpPr txBox="1">
                <a:spLocks noRot="1" noChangeAspect="1" noMove="1" noResize="1" noEditPoints="1" noAdjustHandles="1" noChangeArrowheads="1" noChangeShapeType="1" noTextEdit="1"/>
              </p:cNvSpPr>
              <p:nvPr/>
            </p:nvSpPr>
            <p:spPr>
              <a:xfrm>
                <a:off x="9573551" y="3518326"/>
                <a:ext cx="256802" cy="276999"/>
              </a:xfrm>
              <a:prstGeom prst="rect">
                <a:avLst/>
              </a:prstGeom>
              <a:blipFill>
                <a:blip r:embed="rId10"/>
                <a:stretch>
                  <a:fillRect l="-13953" r="-2326" b="-13043"/>
                </a:stretch>
              </a:blipFill>
            </p:spPr>
            <p:txBody>
              <a:bodyPr/>
              <a:lstStyle/>
              <a:p>
                <a:r>
                  <a:rPr lang="it-IT">
                    <a:noFill/>
                  </a:rPr>
                  <a:t> </a:t>
                </a:r>
              </a:p>
            </p:txBody>
          </p:sp>
        </mc:Fallback>
      </mc:AlternateContent>
    </p:spTree>
    <p:extLst>
      <p:ext uri="{BB962C8B-B14F-4D97-AF65-F5344CB8AC3E}">
        <p14:creationId xmlns:p14="http://schemas.microsoft.com/office/powerpoint/2010/main" val="227850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10;&#10;Descrizione generata automaticamente">
            <a:extLst>
              <a:ext uri="{FF2B5EF4-FFF2-40B4-BE49-F238E27FC236}">
                <a16:creationId xmlns:a16="http://schemas.microsoft.com/office/drawing/2014/main" id="{B7C3F6B3-0202-4C73-B8C7-049AF8CDBDC3}"/>
              </a:ext>
            </a:extLst>
          </p:cNvPr>
          <p:cNvPicPr>
            <a:picLocks noChangeAspect="1"/>
          </p:cNvPicPr>
          <p:nvPr/>
        </p:nvPicPr>
        <p:blipFill rotWithShape="1">
          <a:blip r:embed="rId2">
            <a:extLst>
              <a:ext uri="{28A0092B-C50C-407E-A947-70E740481C1C}">
                <a14:useLocalDpi xmlns:a14="http://schemas.microsoft.com/office/drawing/2010/main" val="0"/>
              </a:ext>
            </a:extLst>
          </a:blip>
          <a:srcRect r="15861"/>
          <a:stretch/>
        </p:blipFill>
        <p:spPr>
          <a:xfrm>
            <a:off x="6749143" y="576276"/>
            <a:ext cx="5452677" cy="5816894"/>
          </a:xfrm>
          <a:prstGeom prst="rect">
            <a:avLst/>
          </a:prstGeom>
        </p:spPr>
      </p:pic>
      <p:sp>
        <p:nvSpPr>
          <p:cNvPr id="3" name="Segnaposto contenuto 2">
            <a:extLst>
              <a:ext uri="{FF2B5EF4-FFF2-40B4-BE49-F238E27FC236}">
                <a16:creationId xmlns:a16="http://schemas.microsoft.com/office/drawing/2014/main" id="{79D4D1F1-C028-4576-A162-54791A962036}"/>
              </a:ext>
            </a:extLst>
          </p:cNvPr>
          <p:cNvSpPr>
            <a:spLocks noGrp="1"/>
          </p:cNvSpPr>
          <p:nvPr>
            <p:ph idx="1"/>
          </p:nvPr>
        </p:nvSpPr>
        <p:spPr>
          <a:xfrm>
            <a:off x="647701" y="1218112"/>
            <a:ext cx="6311900" cy="4992187"/>
          </a:xfrm>
        </p:spPr>
        <p:txBody>
          <a:bodyPr/>
          <a:lstStyle/>
          <a:p>
            <a:pPr marL="0" indent="0">
              <a:buNone/>
            </a:pPr>
            <a:r>
              <a:rPr lang="en-US" dirty="0"/>
              <a:t>A QLSTM layer can be summarized by the following equations that, except for the Hamilton product, are equivalent to standard LSTM equations:</a:t>
            </a:r>
          </a:p>
        </p:txBody>
      </p:sp>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3A2A8901-B402-4AAC-8904-9AD153DD265A}"/>
                  </a:ext>
                </a:extLst>
              </p:cNvPr>
              <p:cNvSpPr txBox="1"/>
              <p:nvPr/>
            </p:nvSpPr>
            <p:spPr>
              <a:xfrm>
                <a:off x="569137" y="3141256"/>
                <a:ext cx="6311900" cy="2748701"/>
              </a:xfrm>
              <a:prstGeom prst="rect">
                <a:avLst/>
              </a:prstGeom>
              <a:noFill/>
            </p:spPr>
            <p:txBody>
              <a:bodyPr wrap="square" rtlCol="0">
                <a:spAutoFit/>
              </a:bodyPr>
              <a:lstStyle/>
              <a:p>
                <a:pPr marL="0" indent="0">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𝑓</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𝜎</m:t>
                    </m:r>
                    <m:d>
                      <m:dPr>
                        <m:ctrlPr>
                          <a:rPr lang="it-IT" sz="2400" b="0" i="1" smtClean="0">
                            <a:latin typeface="Cambria Math" panose="02040503050406030204" pitchFamily="18" charset="0"/>
                            <a:ea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𝑈</m:t>
                            </m:r>
                          </m:e>
                          <m:sub>
                            <m:r>
                              <a:rPr lang="it-IT" sz="2400" b="0" i="1" smtClean="0">
                                <a:latin typeface="Cambria Math" panose="02040503050406030204" pitchFamily="18" charset="0"/>
                                <a:ea typeface="Cambria Math" panose="02040503050406030204" pitchFamily="18" charset="0"/>
                              </a:rPr>
                              <m:t>𝑓h</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h</m:t>
                            </m:r>
                          </m:e>
                          <m:sub>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𝑊</m:t>
                            </m:r>
                          </m:e>
                          <m:sub>
                            <m:r>
                              <a:rPr lang="it-IT" sz="2400" b="0" i="1" smtClean="0">
                                <a:latin typeface="Cambria Math" panose="02040503050406030204" pitchFamily="18" charset="0"/>
                                <a:ea typeface="Cambria Math" panose="02040503050406030204" pitchFamily="18" charset="0"/>
                              </a:rPr>
                              <m:t>𝑓𝑥</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𝑏</m:t>
                            </m:r>
                          </m:e>
                          <m:sub>
                            <m:r>
                              <a:rPr lang="it-IT" sz="2400" b="0" i="1" smtClean="0">
                                <a:latin typeface="Cambria Math" panose="02040503050406030204" pitchFamily="18" charset="0"/>
                                <a:ea typeface="Cambria Math" panose="02040503050406030204" pitchFamily="18" charset="0"/>
                              </a:rPr>
                              <m:t>𝑓</m:t>
                            </m:r>
                          </m:sub>
                        </m:sSub>
                      </m:e>
                    </m:d>
                  </m:oMath>
                </a14:m>
                <a:r>
                  <a:rPr lang="it-IT" sz="2400" b="0" dirty="0">
                    <a:latin typeface="Cambria Math" panose="02040503050406030204" pitchFamily="18" charset="0"/>
                    <a:ea typeface="Cambria Math" panose="02040503050406030204" pitchFamily="18" charset="0"/>
                  </a:rPr>
                  <a:t>,</a:t>
                </a:r>
              </a:p>
              <a:p>
                <a:pPr marL="0" indent="0">
                  <a:buNone/>
                </a:pP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𝑖</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𝜎</m:t>
                    </m:r>
                    <m:d>
                      <m:dPr>
                        <m:ctrlPr>
                          <a:rPr lang="it-IT" sz="2400" b="0" i="1" smtClean="0">
                            <a:latin typeface="Cambria Math" panose="02040503050406030204" pitchFamily="18" charset="0"/>
                            <a:ea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𝑈</m:t>
                            </m:r>
                          </m:e>
                          <m:sub>
                            <m:r>
                              <a:rPr lang="it-IT" sz="2400" b="0" i="1" smtClean="0">
                                <a:latin typeface="Cambria Math" panose="02040503050406030204" pitchFamily="18" charset="0"/>
                                <a:ea typeface="Cambria Math" panose="02040503050406030204" pitchFamily="18" charset="0"/>
                              </a:rPr>
                              <m:t>𝑖h</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h</m:t>
                            </m:r>
                          </m:e>
                          <m:sub>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𝑊</m:t>
                            </m:r>
                          </m:e>
                          <m:sub>
                            <m:r>
                              <a:rPr lang="it-IT" sz="2400" b="0" i="1" smtClean="0">
                                <a:latin typeface="Cambria Math" panose="02040503050406030204" pitchFamily="18" charset="0"/>
                                <a:ea typeface="Cambria Math" panose="02040503050406030204" pitchFamily="18" charset="0"/>
                              </a:rPr>
                              <m:t>𝑖𝑥</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𝑏</m:t>
                            </m:r>
                          </m:e>
                          <m:sub>
                            <m:r>
                              <a:rPr lang="it-IT" sz="2400" b="0" i="1" smtClean="0">
                                <a:latin typeface="Cambria Math" panose="02040503050406030204" pitchFamily="18" charset="0"/>
                                <a:ea typeface="Cambria Math" panose="02040503050406030204" pitchFamily="18" charset="0"/>
                              </a:rPr>
                              <m:t>𝑖</m:t>
                            </m:r>
                          </m:sub>
                        </m:sSub>
                      </m:e>
                    </m:d>
                  </m:oMath>
                </a14:m>
                <a:r>
                  <a:rPr lang="it-IT" sz="2400" dirty="0"/>
                  <a:t>,</a:t>
                </a:r>
              </a:p>
              <a:p>
                <a:pPr marL="0" indent="0">
                  <a:buNone/>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solidFill>
                                  <a:srgbClr val="836967"/>
                                </a:solidFill>
                                <a:latin typeface="Cambria Math" panose="02040503050406030204" pitchFamily="18" charset="0"/>
                              </a:rPr>
                            </m:ctrlPr>
                          </m:accPr>
                          <m:e>
                            <m:r>
                              <a:rPr lang="it-IT" sz="2400" i="1" smtClean="0">
                                <a:latin typeface="Cambria Math" panose="02040503050406030204" pitchFamily="18" charset="0"/>
                              </a:rPr>
                              <m:t>𝐶</m:t>
                            </m:r>
                          </m:e>
                        </m:acc>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𝑈</m:t>
                        </m:r>
                      </m:e>
                      <m:sub>
                        <m:r>
                          <a:rPr lang="it-IT" sz="2400" b="0" i="1" smtClean="0">
                            <a:latin typeface="Cambria Math" panose="02040503050406030204" pitchFamily="18" charset="0"/>
                          </a:rPr>
                          <m:t>𝐶h</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h</m:t>
                        </m:r>
                      </m:e>
                      <m:sub>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𝑊</m:t>
                        </m:r>
                      </m:e>
                      <m:sub>
                        <m:r>
                          <a:rPr lang="it-IT" sz="2400" b="0" i="1" smtClean="0">
                            <a:latin typeface="Cambria Math" panose="02040503050406030204" pitchFamily="18" charset="0"/>
                            <a:ea typeface="Cambria Math" panose="02040503050406030204" pitchFamily="18" charset="0"/>
                          </a:rPr>
                          <m:t>𝐶𝑥</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𝑏</m:t>
                        </m:r>
                      </m:e>
                      <m:sub>
                        <m:r>
                          <a:rPr lang="it-IT" sz="2400" b="0" i="1" smtClean="0">
                            <a:latin typeface="Cambria Math" panose="02040503050406030204" pitchFamily="18" charset="0"/>
                            <a:ea typeface="Cambria Math" panose="02040503050406030204" pitchFamily="18" charset="0"/>
                          </a:rPr>
                          <m:t>𝐶</m:t>
                        </m:r>
                      </m:sub>
                    </m:sSub>
                  </m:oMath>
                </a14:m>
                <a:r>
                  <a:rPr lang="it-IT" sz="2400" dirty="0"/>
                  <a:t>,</a:t>
                </a:r>
              </a:p>
              <a:p>
                <a:pPr marL="0" indent="0">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𝐶</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𝑓</m:t>
                        </m:r>
                      </m:e>
                      <m:sub>
                        <m:r>
                          <a:rPr lang="it-IT" sz="2400" b="0" i="1" smtClean="0">
                            <a:latin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𝐶</m:t>
                        </m:r>
                      </m:e>
                      <m:sub>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𝑖</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r>
                      <m:rPr>
                        <m:sty m:val="p"/>
                      </m:rPr>
                      <a:rPr lang="it-IT" sz="2400" b="0" i="0" smtClean="0">
                        <a:latin typeface="Cambria Math" panose="02040503050406030204" pitchFamily="18" charset="0"/>
                        <a:ea typeface="Cambria Math" panose="02040503050406030204" pitchFamily="18" charset="0"/>
                      </a:rPr>
                      <m:t>tanh</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acc>
                          <m:accPr>
                            <m:chr m:val="̃"/>
                            <m:ctrlPr>
                              <a:rPr lang="it-IT" sz="2400" i="1" smtClean="0">
                                <a:solidFill>
                                  <a:srgbClr val="836967"/>
                                </a:solidFill>
                                <a:latin typeface="Cambria Math" panose="02040503050406030204" pitchFamily="18" charset="0"/>
                              </a:rPr>
                            </m:ctrlPr>
                          </m:accPr>
                          <m:e>
                            <m:r>
                              <a:rPr lang="it-IT" sz="2400" i="1" smtClean="0">
                                <a:latin typeface="Cambria Math" panose="02040503050406030204" pitchFamily="18" charset="0"/>
                              </a:rPr>
                              <m:t>𝐶</m:t>
                            </m:r>
                          </m:e>
                        </m:acc>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oMath>
                </a14:m>
                <a:r>
                  <a:rPr lang="it-IT" sz="2400" dirty="0"/>
                  <a:t>,</a:t>
                </a:r>
              </a:p>
              <a:p>
                <a:pPr marL="0" indent="0">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𝑜</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𝜎</m:t>
                    </m:r>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𝑈</m:t>
                        </m:r>
                      </m:e>
                      <m:sub>
                        <m:r>
                          <a:rPr lang="it-IT" sz="2400" b="0" i="1" smtClean="0">
                            <a:latin typeface="Cambria Math" panose="02040503050406030204" pitchFamily="18" charset="0"/>
                          </a:rPr>
                          <m:t>𝑜h</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h</m:t>
                        </m:r>
                      </m:e>
                      <m:sub>
                        <m:r>
                          <a:rPr lang="it-IT" sz="2400" b="0" i="1" smtClean="0">
                            <a:latin typeface="Cambria Math" panose="02040503050406030204" pitchFamily="18" charset="0"/>
                            <a:ea typeface="Cambria Math" panose="02040503050406030204" pitchFamily="18" charset="0"/>
                          </a:rPr>
                          <m:t>𝑡</m:t>
                        </m:r>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𝑊</m:t>
                        </m:r>
                      </m:e>
                      <m:sub>
                        <m:r>
                          <a:rPr lang="it-IT" sz="2400" b="0" i="1" smtClean="0">
                            <a:latin typeface="Cambria Math" panose="02040503050406030204" pitchFamily="18" charset="0"/>
                            <a:ea typeface="Cambria Math" panose="02040503050406030204" pitchFamily="18" charset="0"/>
                          </a:rPr>
                          <m:t>𝑜𝑥</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𝑥</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𝑏</m:t>
                        </m:r>
                      </m:e>
                      <m:sub>
                        <m:r>
                          <a:rPr lang="it-IT" sz="2400" b="0" i="1" smtClean="0">
                            <a:latin typeface="Cambria Math" panose="02040503050406030204" pitchFamily="18" charset="0"/>
                            <a:ea typeface="Cambria Math" panose="02040503050406030204" pitchFamily="18" charset="0"/>
                          </a:rPr>
                          <m:t>𝑜</m:t>
                        </m:r>
                      </m:sub>
                    </m:sSub>
                    <m:r>
                      <a:rPr lang="it-IT" sz="2400" b="0" i="1" smtClean="0">
                        <a:latin typeface="Cambria Math" panose="02040503050406030204" pitchFamily="18" charset="0"/>
                        <a:ea typeface="Cambria Math" panose="02040503050406030204" pitchFamily="18" charset="0"/>
                      </a:rPr>
                      <m:t>)</m:t>
                    </m:r>
                  </m:oMath>
                </a14:m>
                <a:r>
                  <a:rPr lang="it-IT" sz="2400" dirty="0"/>
                  <a:t>,</a:t>
                </a:r>
              </a:p>
              <a:p>
                <a:pPr marL="0" indent="0">
                  <a:buNone/>
                </a:pPr>
                <a14:m>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h</m:t>
                        </m:r>
                      </m:e>
                      <m:sub>
                        <m:r>
                          <a:rPr lang="it-IT" sz="2400" b="0" i="1" smtClean="0">
                            <a:latin typeface="Cambria Math" panose="02040503050406030204" pitchFamily="18" charset="0"/>
                          </a:rPr>
                          <m:t>𝑡</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𝑜</m:t>
                        </m:r>
                      </m:e>
                      <m:sub>
                        <m:r>
                          <a:rPr lang="it-IT" sz="2400" b="0" i="1" smtClean="0">
                            <a:latin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r>
                      <m:rPr>
                        <m:sty m:val="p"/>
                      </m:rPr>
                      <a:rPr lang="it-IT" sz="2400" b="0" i="0" smtClean="0">
                        <a:latin typeface="Cambria Math" panose="02040503050406030204" pitchFamily="18" charset="0"/>
                        <a:ea typeface="Cambria Math" panose="02040503050406030204" pitchFamily="18" charset="0"/>
                      </a:rPr>
                      <m:t>tanh</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𝐶</m:t>
                        </m:r>
                      </m:e>
                      <m:sub>
                        <m:r>
                          <a:rPr lang="it-IT" sz="2400" b="0" i="1" smtClean="0">
                            <a:latin typeface="Cambria Math" panose="02040503050406030204" pitchFamily="18" charset="0"/>
                            <a:ea typeface="Cambria Math" panose="02040503050406030204" pitchFamily="18" charset="0"/>
                          </a:rPr>
                          <m:t>𝑡</m:t>
                        </m:r>
                      </m:sub>
                    </m:sSub>
                    <m:r>
                      <a:rPr lang="it-IT" sz="2400" b="0" i="1" smtClean="0">
                        <a:latin typeface="Cambria Math" panose="02040503050406030204" pitchFamily="18" charset="0"/>
                        <a:ea typeface="Cambria Math" panose="02040503050406030204" pitchFamily="18" charset="0"/>
                      </a:rPr>
                      <m:t>)</m:t>
                    </m:r>
                  </m:oMath>
                </a14:m>
                <a:r>
                  <a:rPr lang="it-IT" sz="2400" dirty="0"/>
                  <a:t>.</a:t>
                </a:r>
              </a:p>
              <a:p>
                <a:endParaRPr lang="it-IT" sz="2400" dirty="0"/>
              </a:p>
            </p:txBody>
          </p:sp>
        </mc:Choice>
        <mc:Fallback>
          <p:sp>
            <p:nvSpPr>
              <p:cNvPr id="4" name="CasellaDiTesto 3">
                <a:extLst>
                  <a:ext uri="{FF2B5EF4-FFF2-40B4-BE49-F238E27FC236}">
                    <a16:creationId xmlns:a16="http://schemas.microsoft.com/office/drawing/2014/main" id="{3A2A8901-B402-4AAC-8904-9AD153DD265A}"/>
                  </a:ext>
                </a:extLst>
              </p:cNvPr>
              <p:cNvSpPr txBox="1">
                <a:spLocks noRot="1" noChangeAspect="1" noMove="1" noResize="1" noEditPoints="1" noAdjustHandles="1" noChangeArrowheads="1" noChangeShapeType="1" noTextEdit="1"/>
              </p:cNvSpPr>
              <p:nvPr/>
            </p:nvSpPr>
            <p:spPr>
              <a:xfrm>
                <a:off x="569137" y="3141256"/>
                <a:ext cx="6311900" cy="2748701"/>
              </a:xfrm>
              <a:prstGeom prst="rect">
                <a:avLst/>
              </a:prstGeom>
              <a:blipFill>
                <a:blip r:embed="rId3"/>
                <a:stretch>
                  <a:fillRect l="-290" t="-1109"/>
                </a:stretch>
              </a:blipFill>
            </p:spPr>
            <p:txBody>
              <a:bodyPr/>
              <a:lstStyle/>
              <a:p>
                <a:r>
                  <a:rPr lang="en-US">
                    <a:noFill/>
                  </a:rPr>
                  <a:t> </a:t>
                </a:r>
              </a:p>
            </p:txBody>
          </p:sp>
        </mc:Fallback>
      </mc:AlternateContent>
      <p:sp>
        <p:nvSpPr>
          <p:cNvPr id="9" name="CasellaDiTesto 8">
            <a:extLst>
              <a:ext uri="{FF2B5EF4-FFF2-40B4-BE49-F238E27FC236}">
                <a16:creationId xmlns:a16="http://schemas.microsoft.com/office/drawing/2014/main" id="{287262C0-2E0B-427C-970D-2028BCAF3755}"/>
              </a:ext>
            </a:extLst>
          </p:cNvPr>
          <p:cNvSpPr txBox="1"/>
          <p:nvPr/>
        </p:nvSpPr>
        <p:spPr>
          <a:xfrm>
            <a:off x="6008605" y="3132043"/>
            <a:ext cx="1178760" cy="400110"/>
          </a:xfrm>
          <a:prstGeom prst="rect">
            <a:avLst/>
          </a:prstGeom>
          <a:noFill/>
        </p:spPr>
        <p:txBody>
          <a:bodyPr wrap="square" rtlCol="0">
            <a:spAutoFit/>
          </a:bodyPr>
          <a:lstStyle/>
          <a:p>
            <a:r>
              <a:rPr lang="it-IT" sz="2000" dirty="0"/>
              <a:t>(4a)</a:t>
            </a:r>
          </a:p>
        </p:txBody>
      </p:sp>
      <p:sp>
        <p:nvSpPr>
          <p:cNvPr id="10" name="CasellaDiTesto 9">
            <a:extLst>
              <a:ext uri="{FF2B5EF4-FFF2-40B4-BE49-F238E27FC236}">
                <a16:creationId xmlns:a16="http://schemas.microsoft.com/office/drawing/2014/main" id="{D003D858-5228-4887-B0EF-05C91C3E2F24}"/>
              </a:ext>
            </a:extLst>
          </p:cNvPr>
          <p:cNvSpPr txBox="1"/>
          <p:nvPr/>
        </p:nvSpPr>
        <p:spPr>
          <a:xfrm>
            <a:off x="6008605" y="3555075"/>
            <a:ext cx="1178760" cy="400110"/>
          </a:xfrm>
          <a:prstGeom prst="rect">
            <a:avLst/>
          </a:prstGeom>
          <a:noFill/>
        </p:spPr>
        <p:txBody>
          <a:bodyPr wrap="square" rtlCol="0">
            <a:spAutoFit/>
          </a:bodyPr>
          <a:lstStyle/>
          <a:p>
            <a:r>
              <a:rPr lang="it-IT" sz="2000" dirty="0"/>
              <a:t>(4b)</a:t>
            </a:r>
          </a:p>
        </p:txBody>
      </p:sp>
      <p:sp>
        <p:nvSpPr>
          <p:cNvPr id="11" name="CasellaDiTesto 10">
            <a:extLst>
              <a:ext uri="{FF2B5EF4-FFF2-40B4-BE49-F238E27FC236}">
                <a16:creationId xmlns:a16="http://schemas.microsoft.com/office/drawing/2014/main" id="{C03A195F-58DF-4596-AAC5-4C380D1E1278}"/>
              </a:ext>
            </a:extLst>
          </p:cNvPr>
          <p:cNvSpPr txBox="1"/>
          <p:nvPr/>
        </p:nvSpPr>
        <p:spPr>
          <a:xfrm>
            <a:off x="6008605" y="3926483"/>
            <a:ext cx="1178760" cy="400110"/>
          </a:xfrm>
          <a:prstGeom prst="rect">
            <a:avLst/>
          </a:prstGeom>
          <a:noFill/>
        </p:spPr>
        <p:txBody>
          <a:bodyPr wrap="square" rtlCol="0">
            <a:spAutoFit/>
          </a:bodyPr>
          <a:lstStyle/>
          <a:p>
            <a:r>
              <a:rPr lang="it-IT" sz="2000" dirty="0"/>
              <a:t>(4c)</a:t>
            </a:r>
          </a:p>
        </p:txBody>
      </p:sp>
      <p:sp>
        <p:nvSpPr>
          <p:cNvPr id="12" name="CasellaDiTesto 11">
            <a:extLst>
              <a:ext uri="{FF2B5EF4-FFF2-40B4-BE49-F238E27FC236}">
                <a16:creationId xmlns:a16="http://schemas.microsoft.com/office/drawing/2014/main" id="{67F3759F-0781-499A-B8D9-0EB3C25D4008}"/>
              </a:ext>
            </a:extLst>
          </p:cNvPr>
          <p:cNvSpPr txBox="1"/>
          <p:nvPr/>
        </p:nvSpPr>
        <p:spPr>
          <a:xfrm>
            <a:off x="6008605" y="4278678"/>
            <a:ext cx="1178760" cy="400110"/>
          </a:xfrm>
          <a:prstGeom prst="rect">
            <a:avLst/>
          </a:prstGeom>
          <a:noFill/>
        </p:spPr>
        <p:txBody>
          <a:bodyPr wrap="square" rtlCol="0">
            <a:spAutoFit/>
          </a:bodyPr>
          <a:lstStyle/>
          <a:p>
            <a:r>
              <a:rPr lang="it-IT" sz="2000" dirty="0"/>
              <a:t>(4d)</a:t>
            </a:r>
          </a:p>
        </p:txBody>
      </p:sp>
      <p:sp>
        <p:nvSpPr>
          <p:cNvPr id="13" name="CasellaDiTesto 12">
            <a:extLst>
              <a:ext uri="{FF2B5EF4-FFF2-40B4-BE49-F238E27FC236}">
                <a16:creationId xmlns:a16="http://schemas.microsoft.com/office/drawing/2014/main" id="{ED0EEDA9-F27C-457B-BBEC-00E78E6B552D}"/>
              </a:ext>
            </a:extLst>
          </p:cNvPr>
          <p:cNvSpPr txBox="1"/>
          <p:nvPr/>
        </p:nvSpPr>
        <p:spPr>
          <a:xfrm>
            <a:off x="6008605" y="4708165"/>
            <a:ext cx="1178760" cy="400110"/>
          </a:xfrm>
          <a:prstGeom prst="rect">
            <a:avLst/>
          </a:prstGeom>
          <a:noFill/>
        </p:spPr>
        <p:txBody>
          <a:bodyPr wrap="square" rtlCol="0">
            <a:spAutoFit/>
          </a:bodyPr>
          <a:lstStyle/>
          <a:p>
            <a:r>
              <a:rPr lang="it-IT" sz="2000" dirty="0"/>
              <a:t>(4e)</a:t>
            </a:r>
          </a:p>
        </p:txBody>
      </p:sp>
      <p:sp>
        <p:nvSpPr>
          <p:cNvPr id="16" name="CasellaDiTesto 15">
            <a:extLst>
              <a:ext uri="{FF2B5EF4-FFF2-40B4-BE49-F238E27FC236}">
                <a16:creationId xmlns:a16="http://schemas.microsoft.com/office/drawing/2014/main" id="{08F5A69C-D10E-499D-998F-79AADD9B9A52}"/>
              </a:ext>
            </a:extLst>
          </p:cNvPr>
          <p:cNvSpPr txBox="1"/>
          <p:nvPr/>
        </p:nvSpPr>
        <p:spPr>
          <a:xfrm>
            <a:off x="6008605" y="5137652"/>
            <a:ext cx="1178760" cy="400110"/>
          </a:xfrm>
          <a:prstGeom prst="rect">
            <a:avLst/>
          </a:prstGeom>
          <a:noFill/>
        </p:spPr>
        <p:txBody>
          <a:bodyPr wrap="square" rtlCol="0">
            <a:spAutoFit/>
          </a:bodyPr>
          <a:lstStyle/>
          <a:p>
            <a:r>
              <a:rPr lang="it-IT" sz="2000" dirty="0"/>
              <a:t>(4f)</a:t>
            </a:r>
          </a:p>
        </p:txBody>
      </p:sp>
      <p:sp>
        <p:nvSpPr>
          <p:cNvPr id="19" name="CasellaDiTesto 18">
            <a:extLst>
              <a:ext uri="{FF2B5EF4-FFF2-40B4-BE49-F238E27FC236}">
                <a16:creationId xmlns:a16="http://schemas.microsoft.com/office/drawing/2014/main" id="{5C3F6554-1849-4178-A574-48C74EF6553B}"/>
              </a:ext>
            </a:extLst>
          </p:cNvPr>
          <p:cNvSpPr txBox="1"/>
          <p:nvPr/>
        </p:nvSpPr>
        <p:spPr>
          <a:xfrm>
            <a:off x="7016646" y="4009059"/>
            <a:ext cx="641784" cy="338554"/>
          </a:xfrm>
          <a:prstGeom prst="rect">
            <a:avLst/>
          </a:prstGeom>
          <a:noFill/>
        </p:spPr>
        <p:txBody>
          <a:bodyPr wrap="square" rtlCol="0">
            <a:spAutoFit/>
          </a:bodyPr>
          <a:lstStyle/>
          <a:p>
            <a:r>
              <a:rPr lang="it-IT" sz="1600" dirty="0">
                <a:solidFill>
                  <a:srgbClr val="FF0000"/>
                </a:solidFill>
              </a:rPr>
              <a:t>(4a)</a:t>
            </a:r>
          </a:p>
        </p:txBody>
      </p:sp>
      <p:sp>
        <p:nvSpPr>
          <p:cNvPr id="20" name="CasellaDiTesto 19">
            <a:extLst>
              <a:ext uri="{FF2B5EF4-FFF2-40B4-BE49-F238E27FC236}">
                <a16:creationId xmlns:a16="http://schemas.microsoft.com/office/drawing/2014/main" id="{CA5EDE60-282C-40CF-8C38-72C986952685}"/>
              </a:ext>
            </a:extLst>
          </p:cNvPr>
          <p:cNvSpPr txBox="1"/>
          <p:nvPr/>
        </p:nvSpPr>
        <p:spPr>
          <a:xfrm>
            <a:off x="7038165" y="4185156"/>
            <a:ext cx="1178760" cy="338554"/>
          </a:xfrm>
          <a:prstGeom prst="rect">
            <a:avLst/>
          </a:prstGeom>
          <a:noFill/>
        </p:spPr>
        <p:txBody>
          <a:bodyPr wrap="square" rtlCol="0">
            <a:spAutoFit/>
          </a:bodyPr>
          <a:lstStyle/>
          <a:p>
            <a:r>
              <a:rPr lang="it-IT" sz="1600" dirty="0">
                <a:solidFill>
                  <a:srgbClr val="FF0000"/>
                </a:solidFill>
              </a:rPr>
              <a:t>(4b)</a:t>
            </a:r>
          </a:p>
        </p:txBody>
      </p:sp>
      <p:sp>
        <p:nvSpPr>
          <p:cNvPr id="21" name="CasellaDiTesto 20">
            <a:extLst>
              <a:ext uri="{FF2B5EF4-FFF2-40B4-BE49-F238E27FC236}">
                <a16:creationId xmlns:a16="http://schemas.microsoft.com/office/drawing/2014/main" id="{A41D07EB-3D37-440C-9A54-7DB2363E64C1}"/>
              </a:ext>
            </a:extLst>
          </p:cNvPr>
          <p:cNvSpPr txBox="1"/>
          <p:nvPr/>
        </p:nvSpPr>
        <p:spPr>
          <a:xfrm>
            <a:off x="7038165" y="4376990"/>
            <a:ext cx="1178760" cy="338554"/>
          </a:xfrm>
          <a:prstGeom prst="rect">
            <a:avLst/>
          </a:prstGeom>
          <a:noFill/>
        </p:spPr>
        <p:txBody>
          <a:bodyPr wrap="square" rtlCol="0">
            <a:spAutoFit/>
          </a:bodyPr>
          <a:lstStyle/>
          <a:p>
            <a:r>
              <a:rPr lang="it-IT" sz="1600" dirty="0">
                <a:solidFill>
                  <a:srgbClr val="FF0000"/>
                </a:solidFill>
              </a:rPr>
              <a:t>(4e)</a:t>
            </a:r>
          </a:p>
        </p:txBody>
      </p:sp>
      <p:sp>
        <p:nvSpPr>
          <p:cNvPr id="22" name="CasellaDiTesto 21">
            <a:extLst>
              <a:ext uri="{FF2B5EF4-FFF2-40B4-BE49-F238E27FC236}">
                <a16:creationId xmlns:a16="http://schemas.microsoft.com/office/drawing/2014/main" id="{9024D091-DEE7-435C-9EBC-E2F77112FB2B}"/>
              </a:ext>
            </a:extLst>
          </p:cNvPr>
          <p:cNvSpPr txBox="1"/>
          <p:nvPr/>
        </p:nvSpPr>
        <p:spPr>
          <a:xfrm>
            <a:off x="7036342" y="4584955"/>
            <a:ext cx="1178760" cy="338554"/>
          </a:xfrm>
          <a:prstGeom prst="rect">
            <a:avLst/>
          </a:prstGeom>
          <a:noFill/>
        </p:spPr>
        <p:txBody>
          <a:bodyPr wrap="square" rtlCol="0">
            <a:spAutoFit/>
          </a:bodyPr>
          <a:lstStyle/>
          <a:p>
            <a:r>
              <a:rPr lang="it-IT" sz="1600" dirty="0">
                <a:solidFill>
                  <a:srgbClr val="FF0000"/>
                </a:solidFill>
              </a:rPr>
              <a:t>(4c)</a:t>
            </a:r>
          </a:p>
        </p:txBody>
      </p:sp>
      <p:sp>
        <p:nvSpPr>
          <p:cNvPr id="23" name="CasellaDiTesto 22">
            <a:extLst>
              <a:ext uri="{FF2B5EF4-FFF2-40B4-BE49-F238E27FC236}">
                <a16:creationId xmlns:a16="http://schemas.microsoft.com/office/drawing/2014/main" id="{E2DDE03C-8749-4A55-A2DB-CA61715490F9}"/>
              </a:ext>
            </a:extLst>
          </p:cNvPr>
          <p:cNvSpPr txBox="1"/>
          <p:nvPr/>
        </p:nvSpPr>
        <p:spPr>
          <a:xfrm>
            <a:off x="7036342" y="4754842"/>
            <a:ext cx="1178760" cy="338554"/>
          </a:xfrm>
          <a:prstGeom prst="rect">
            <a:avLst/>
          </a:prstGeom>
          <a:noFill/>
        </p:spPr>
        <p:txBody>
          <a:bodyPr wrap="square" rtlCol="0">
            <a:spAutoFit/>
          </a:bodyPr>
          <a:lstStyle/>
          <a:p>
            <a:r>
              <a:rPr lang="it-IT" sz="1600" dirty="0">
                <a:solidFill>
                  <a:srgbClr val="FF0000"/>
                </a:solidFill>
              </a:rPr>
              <a:t>(4d)</a:t>
            </a:r>
          </a:p>
        </p:txBody>
      </p:sp>
      <p:sp>
        <p:nvSpPr>
          <p:cNvPr id="24" name="CasellaDiTesto 23">
            <a:extLst>
              <a:ext uri="{FF2B5EF4-FFF2-40B4-BE49-F238E27FC236}">
                <a16:creationId xmlns:a16="http://schemas.microsoft.com/office/drawing/2014/main" id="{D48C6DBF-0479-4248-B3B0-4A3C73B88A4F}"/>
              </a:ext>
            </a:extLst>
          </p:cNvPr>
          <p:cNvSpPr txBox="1"/>
          <p:nvPr/>
        </p:nvSpPr>
        <p:spPr>
          <a:xfrm>
            <a:off x="7069050" y="4938998"/>
            <a:ext cx="1178760" cy="338554"/>
          </a:xfrm>
          <a:prstGeom prst="rect">
            <a:avLst/>
          </a:prstGeom>
          <a:noFill/>
        </p:spPr>
        <p:txBody>
          <a:bodyPr wrap="square" rtlCol="0">
            <a:spAutoFit/>
          </a:bodyPr>
          <a:lstStyle/>
          <a:p>
            <a:r>
              <a:rPr lang="it-IT" sz="1600" dirty="0">
                <a:solidFill>
                  <a:srgbClr val="FF0000"/>
                </a:solidFill>
              </a:rPr>
              <a:t>(4f)</a:t>
            </a:r>
          </a:p>
        </p:txBody>
      </p:sp>
      <p:sp>
        <p:nvSpPr>
          <p:cNvPr id="25" name="CasellaDiTesto 24">
            <a:extLst>
              <a:ext uri="{FF2B5EF4-FFF2-40B4-BE49-F238E27FC236}">
                <a16:creationId xmlns:a16="http://schemas.microsoft.com/office/drawing/2014/main" id="{B7077618-E0F5-4428-B580-59FA89C64F47}"/>
              </a:ext>
            </a:extLst>
          </p:cNvPr>
          <p:cNvSpPr txBox="1"/>
          <p:nvPr/>
        </p:nvSpPr>
        <p:spPr>
          <a:xfrm>
            <a:off x="689385" y="419294"/>
            <a:ext cx="10871189" cy="769441"/>
          </a:xfrm>
          <a:prstGeom prst="rect">
            <a:avLst/>
          </a:prstGeom>
          <a:noFill/>
        </p:spPr>
        <p:txBody>
          <a:bodyPr wrap="square" rtlCol="0">
            <a:spAutoFit/>
          </a:bodyPr>
          <a:lstStyle/>
          <a:p>
            <a:r>
              <a:rPr lang="en-US" sz="4400" dirty="0">
                <a:latin typeface="+mj-lt"/>
              </a:rPr>
              <a:t>Forward Phase</a:t>
            </a:r>
          </a:p>
        </p:txBody>
      </p:sp>
    </p:spTree>
    <p:extLst>
      <p:ext uri="{BB962C8B-B14F-4D97-AF65-F5344CB8AC3E}">
        <p14:creationId xmlns:p14="http://schemas.microsoft.com/office/powerpoint/2010/main" val="268445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402B6-AF31-4220-8FB0-5BD04E60124E}"/>
              </a:ext>
            </a:extLst>
          </p:cNvPr>
          <p:cNvSpPr>
            <a:spLocks noGrp="1"/>
          </p:cNvSpPr>
          <p:nvPr>
            <p:ph type="title"/>
          </p:nvPr>
        </p:nvSpPr>
        <p:spPr/>
        <p:txBody>
          <a:bodyPr/>
          <a:lstStyle/>
          <a:p>
            <a:r>
              <a:rPr lang="en-US" dirty="0"/>
              <a:t>QLSTM initialization</a:t>
            </a:r>
          </a:p>
        </p:txBody>
      </p:sp>
      <p:sp>
        <p:nvSpPr>
          <p:cNvPr id="6" name="CasellaDiTesto 5">
            <a:extLst>
              <a:ext uri="{FF2B5EF4-FFF2-40B4-BE49-F238E27FC236}">
                <a16:creationId xmlns:a16="http://schemas.microsoft.com/office/drawing/2014/main" id="{DC576CCF-0E3D-4D9C-9D3C-EC1E5CEFCE0A}"/>
              </a:ext>
            </a:extLst>
          </p:cNvPr>
          <p:cNvSpPr txBox="1"/>
          <p:nvPr/>
        </p:nvSpPr>
        <p:spPr>
          <a:xfrm>
            <a:off x="8095809" y="1612755"/>
            <a:ext cx="3420329" cy="3785652"/>
          </a:xfrm>
          <a:prstGeom prst="rect">
            <a:avLst/>
          </a:prstGeom>
          <a:noFill/>
        </p:spPr>
        <p:txBody>
          <a:bodyPr wrap="square" rtlCol="0">
            <a:spAutoFit/>
          </a:bodyPr>
          <a:lstStyle/>
          <a:p>
            <a:r>
              <a:rPr lang="en-US" sz="2400" dirty="0"/>
              <a:t>This network consists of a QLSTM layer and a fully connected layer which performs the regression operation.</a:t>
            </a:r>
          </a:p>
          <a:p>
            <a:r>
              <a:rPr lang="en-US" sz="2400" dirty="0"/>
              <a:t>The fully connected layer hasn’t got an activation function because we don’t want to bound the network’s output.</a:t>
            </a:r>
          </a:p>
        </p:txBody>
      </p:sp>
      <p:pic>
        <p:nvPicPr>
          <p:cNvPr id="12" name="Segnaposto contenuto 11" descr="Immagine che contiene testo&#10;&#10;Descrizione generata automaticamente">
            <a:extLst>
              <a:ext uri="{FF2B5EF4-FFF2-40B4-BE49-F238E27FC236}">
                <a16:creationId xmlns:a16="http://schemas.microsoft.com/office/drawing/2014/main" id="{DCF4B97D-94A4-4CB2-9B29-4E446D0F1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862" y="1368879"/>
            <a:ext cx="7306076" cy="5123996"/>
          </a:xfrm>
        </p:spPr>
      </p:pic>
    </p:spTree>
    <p:extLst>
      <p:ext uri="{BB962C8B-B14F-4D97-AF65-F5344CB8AC3E}">
        <p14:creationId xmlns:p14="http://schemas.microsoft.com/office/powerpoint/2010/main" val="394562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740B6C6B-B42B-48F6-9032-C3FEA1A57C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479" t="21884" r="31676" b="24346"/>
          <a:stretch/>
        </p:blipFill>
        <p:spPr>
          <a:xfrm>
            <a:off x="1714551" y="408424"/>
            <a:ext cx="8762898" cy="4215388"/>
          </a:xfrm>
        </p:spPr>
      </p:pic>
      <p:sp>
        <p:nvSpPr>
          <p:cNvPr id="6" name="CasellaDiTesto 5">
            <a:extLst>
              <a:ext uri="{FF2B5EF4-FFF2-40B4-BE49-F238E27FC236}">
                <a16:creationId xmlns:a16="http://schemas.microsoft.com/office/drawing/2014/main" id="{0F45358F-1F34-407A-984C-575EC36E88E8}"/>
              </a:ext>
            </a:extLst>
          </p:cNvPr>
          <p:cNvSpPr txBox="1"/>
          <p:nvPr/>
        </p:nvSpPr>
        <p:spPr>
          <a:xfrm>
            <a:off x="203200" y="4700012"/>
            <a:ext cx="11988800" cy="1200329"/>
          </a:xfrm>
          <a:prstGeom prst="rect">
            <a:avLst/>
          </a:prstGeom>
          <a:noFill/>
        </p:spPr>
        <p:txBody>
          <a:bodyPr wrap="square" rtlCol="0">
            <a:spAutoFit/>
          </a:bodyPr>
          <a:lstStyle/>
          <a:p>
            <a:r>
              <a:rPr lang="en-US" sz="2400" dirty="0" err="1"/>
              <a:t>QuaternionLinearFunction</a:t>
            </a:r>
            <a:r>
              <a:rPr lang="en-US" sz="2400" dirty="0"/>
              <a:t> is called by </a:t>
            </a:r>
            <a:r>
              <a:rPr lang="en-US" sz="2400" dirty="0" err="1"/>
              <a:t>QuaternionLinear</a:t>
            </a:r>
            <a:r>
              <a:rPr lang="en-US" sz="2400" dirty="0"/>
              <a:t> and performs the Hamilton product between the weights and the input data during the forward phase. </a:t>
            </a:r>
          </a:p>
          <a:p>
            <a:r>
              <a:rPr lang="en-US" sz="2400" dirty="0"/>
              <a:t>Hamilton product is performed as described in Equation (3).</a:t>
            </a:r>
          </a:p>
        </p:txBody>
      </p:sp>
    </p:spTree>
    <p:extLst>
      <p:ext uri="{BB962C8B-B14F-4D97-AF65-F5344CB8AC3E}">
        <p14:creationId xmlns:p14="http://schemas.microsoft.com/office/powerpoint/2010/main" val="167829234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3822</TotalTime>
  <Words>1327</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Calibri</vt:lpstr>
      <vt:lpstr>Calibri Light</vt:lpstr>
      <vt:lpstr>Cambria Math</vt:lpstr>
      <vt:lpstr>Tema di Office</vt:lpstr>
      <vt:lpstr>QLSTMs for audio denoising</vt:lpstr>
      <vt:lpstr>Quaternion Algebra</vt:lpstr>
      <vt:lpstr>Presentazione standard di PowerPoint</vt:lpstr>
      <vt:lpstr>QNNs pros and cons</vt:lpstr>
      <vt:lpstr>Dataset</vt:lpstr>
      <vt:lpstr>Quaternion Long-Short Term Memory Cell</vt:lpstr>
      <vt:lpstr>Presentazione standard di PowerPoint</vt:lpstr>
      <vt:lpstr>QLSTM initialization</vt:lpstr>
      <vt:lpstr>Presentazione standard di PowerPoint</vt:lpstr>
      <vt:lpstr>Presentazione standard di PowerPoint</vt:lpstr>
      <vt:lpstr>Backward Phase</vt:lpstr>
      <vt:lpstr>Training</vt:lpstr>
      <vt:lpstr>Loss History</vt:lpstr>
      <vt:lpstr>Evaluation</vt:lpstr>
      <vt:lpstr>Presentazione standard di PowerPoint</vt:lpstr>
      <vt:lpstr>Results</vt:lpstr>
      <vt:lpstr>(Q)LSTM predictions</vt:lpstr>
      <vt:lpstr>Bi-(Q)LSTM predictions</vt:lpstr>
      <vt:lpstr>Presentazione standard di PowerPoint</vt:lpstr>
      <vt:lpstr>Presentazione standard di PowerPoint</vt:lpstr>
      <vt:lpstr>The importance of initialization </vt:lpstr>
      <vt:lpstr>Presentazione standard di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QLSTM for audio denoising</dc:title>
  <dc:creator>Filippo Villani</dc:creator>
  <cp:lastModifiedBy>Filippo Villani</cp:lastModifiedBy>
  <cp:revision>33</cp:revision>
  <dcterms:created xsi:type="dcterms:W3CDTF">2021-09-11T15:57:56Z</dcterms:created>
  <dcterms:modified xsi:type="dcterms:W3CDTF">2021-09-27T12:11:04Z</dcterms:modified>
</cp:coreProperties>
</file>