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notesSlides/notesSlide3.xml" ContentType="application/vnd.openxmlformats-officedocument.presentationml.notesSlid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worst part about UDP jokes is that you're never sure if people get them</a:t>
            </a:r>
          </a:p>
          <a:p>
            <a:pPr/>
            <a:r>
              <a:t>Linux hater, arch enemy</a:t>
            </a:r>
          </a:p>
          <a:p>
            <a:pPr/>
            <a:r>
              <a:t>Buongiorno, mi chiamo NOME e COGNOME e nell’elaborato che sto per presentarvi mi sono occupato di analizzare alcune delle più comuni soluzioni VPN dal punto di vista delle performance.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Ogni host è identificato da un indirizzo IP univoco.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 50.50.50.50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Bright turquoise cassette tape on a pink backgro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Small retro clock on a green shelf against a yellow backgro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urs: pink, blue, orange and gree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Vintage television in front of yellow patterned wallpaper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latore: Prof. Maurizio patrignani…"/>
          <p:cNvSpPr txBox="1"/>
          <p:nvPr>
            <p:ph type="body" idx="21"/>
          </p:nvPr>
        </p:nvSpPr>
        <p:spPr>
          <a:xfrm>
            <a:off x="1181100" y="12364718"/>
            <a:ext cx="4965700" cy="7066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20624">
              <a:defRPr spc="63" sz="1584"/>
            </a:pPr>
            <a:r>
              <a:t>Relatore: Prof. Maurizio patrignani</a:t>
            </a:r>
          </a:p>
          <a:p>
            <a:pPr defTabSz="420624">
              <a:defRPr spc="63" sz="1584"/>
            </a:pPr>
            <a:r>
              <a:t>Co-relatore: ING. Federico Lommi</a:t>
            </a:r>
          </a:p>
        </p:txBody>
      </p:sp>
      <p:sp>
        <p:nvSpPr>
          <p:cNvPr id="181" name="Roma, 21/07/2022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Roma, 21/07/2022</a:t>
            </a:r>
          </a:p>
        </p:txBody>
      </p:sp>
      <p:sp>
        <p:nvSpPr>
          <p:cNvPr id="182" name="Filippo Visconti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Filippo Visconti</a:t>
            </a:r>
          </a:p>
        </p:txBody>
      </p:sp>
      <p:sp>
        <p:nvSpPr>
          <p:cNvPr id="183" name="Realizzazione di un sistema di cyber-defence:…"/>
          <p:cNvSpPr txBox="1"/>
          <p:nvPr>
            <p:ph type="ctrTitle"/>
          </p:nvPr>
        </p:nvSpPr>
        <p:spPr>
          <a:xfrm>
            <a:off x="2089150" y="6510794"/>
            <a:ext cx="20205700" cy="3911601"/>
          </a:xfrm>
          <a:prstGeom prst="rect">
            <a:avLst/>
          </a:prstGeom>
        </p:spPr>
        <p:txBody>
          <a:bodyPr/>
          <a:lstStyle/>
          <a:p>
            <a:pPr defTabSz="537463">
              <a:defRPr spc="113" sz="3772"/>
            </a:pPr>
            <a:r>
              <a:t>Realizzazione di un sistema di cyber-defence: </a:t>
            </a:r>
          </a:p>
          <a:p>
            <a:pPr defTabSz="537463">
              <a:defRPr spc="303" sz="10120"/>
            </a:pPr>
            <a:r>
              <a:t>analisi di soluzioni VPN </a:t>
            </a:r>
          </a:p>
        </p:txBody>
      </p:sp>
      <p:sp>
        <p:nvSpPr>
          <p:cNvPr id="184" name="Dipartimento di Ingegneria…"/>
          <p:cNvSpPr txBox="1"/>
          <p:nvPr>
            <p:ph type="subTitle" sz="quarter" idx="1"/>
          </p:nvPr>
        </p:nvSpPr>
        <p:spPr>
          <a:xfrm>
            <a:off x="2089150" y="4985336"/>
            <a:ext cx="20205700" cy="1114983"/>
          </a:xfrm>
          <a:prstGeom prst="rect">
            <a:avLst/>
          </a:prstGeom>
        </p:spPr>
        <p:txBody>
          <a:bodyPr/>
          <a:lstStyle/>
          <a:p>
            <a:pPr>
              <a:defRPr spc="87" sz="2900"/>
            </a:pPr>
            <a:r>
              <a:t>Dipartimento di Ingegneria</a:t>
            </a:r>
          </a:p>
          <a:p>
            <a:pPr>
              <a:defRPr spc="57" sz="1900"/>
            </a:pPr>
            <a:r>
              <a:t>Corso di Laurea in Ingegneria Informatica</a:t>
            </a:r>
          </a:p>
        </p:txBody>
      </p:sp>
      <p:pic>
        <p:nvPicPr>
          <p:cNvPr id="185" name="uniroma3-logo.pdf" descr="uniroma3-log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6693" y="1513850"/>
            <a:ext cx="6130613" cy="3409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Virtual Private…"/>
          <p:cNvSpPr txBox="1"/>
          <p:nvPr>
            <p:ph type="title"/>
          </p:nvPr>
        </p:nvSpPr>
        <p:spPr>
          <a:xfrm>
            <a:off x="1267104" y="1010942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22" name="autenticazione…"/>
          <p:cNvSpPr txBox="1"/>
          <p:nvPr>
            <p:ph type="body" sz="half" idx="1"/>
          </p:nvPr>
        </p:nvSpPr>
        <p:spPr>
          <a:xfrm>
            <a:off x="2085539" y="5880003"/>
            <a:ext cx="10972801" cy="6444498"/>
          </a:xfrm>
          <a:prstGeom prst="rect">
            <a:avLst/>
          </a:prstGeom>
        </p:spPr>
        <p:txBody>
          <a:bodyPr/>
          <a:lstStyle/>
          <a:p>
            <a:pPr marL="571500" indent="-571500" defTabSz="320039">
              <a:spcBef>
                <a:spcPts val="3800"/>
              </a:spcBef>
              <a:buBlip>
                <a:blip r:embed="rId2"/>
              </a:buBlip>
              <a:defRPr spc="32" sz="3239"/>
            </a:pPr>
            <a:r>
              <a:t>autenticazione</a:t>
            </a:r>
          </a:p>
          <a:p>
            <a:pPr marL="571500" indent="-571500" defTabSz="320039">
              <a:spcBef>
                <a:spcPts val="3800"/>
              </a:spcBef>
              <a:buBlip>
                <a:blip r:embed="rId2"/>
              </a:buBlip>
              <a:defRPr spc="32" sz="3239"/>
            </a:pPr>
            <a:r>
              <a:t>controllo degli accessi </a:t>
            </a:r>
          </a:p>
          <a:p>
            <a:pPr marL="571500" indent="-571500" defTabSz="320039">
              <a:spcBef>
                <a:spcPts val="3800"/>
              </a:spcBef>
              <a:buBlip>
                <a:blip r:embed="rId2"/>
              </a:buBlip>
              <a:defRPr spc="32" sz="3239"/>
            </a:pPr>
            <a:r>
              <a:t>confidenzialità </a:t>
            </a:r>
          </a:p>
          <a:p>
            <a:pPr marL="571500" indent="-571500" defTabSz="320039">
              <a:spcBef>
                <a:spcPts val="3800"/>
              </a:spcBef>
              <a:buBlip>
                <a:blip r:embed="rId2"/>
              </a:buBlip>
              <a:defRPr spc="32" sz="3239"/>
            </a:pPr>
            <a:r>
              <a:t>integrità </a:t>
            </a:r>
          </a:p>
          <a:p>
            <a:pPr marL="571500" indent="-571500" defTabSz="320039">
              <a:spcBef>
                <a:spcPts val="3800"/>
              </a:spcBef>
              <a:buBlip>
                <a:blip r:embed="rId2"/>
              </a:buBlip>
              <a:defRPr spc="32" sz="3239"/>
            </a:pPr>
            <a:r>
              <a:t>non-repudiation - il servizio assicura che né il mittente né il destinatario possano successivamente negare di aver processato tali dati </a:t>
            </a:r>
          </a:p>
        </p:txBody>
      </p:sp>
      <p:pic>
        <p:nvPicPr>
          <p:cNvPr id="223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PSec"/>
          <p:cNvSpPr txBox="1"/>
          <p:nvPr>
            <p:ph type="title"/>
          </p:nvPr>
        </p:nvSpPr>
        <p:spPr>
          <a:xfrm>
            <a:off x="7943396" y="2022246"/>
            <a:ext cx="8497207" cy="2066671"/>
          </a:xfrm>
          <a:prstGeom prst="rect">
            <a:avLst/>
          </a:prstGeom>
        </p:spPr>
        <p:txBody>
          <a:bodyPr/>
          <a:lstStyle>
            <a:lvl1pPr>
              <a:defRPr b="0" cap="none" spc="309" sz="10300"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pPr/>
            <a:r>
              <a:t>IPSec</a:t>
            </a:r>
          </a:p>
        </p:txBody>
      </p:sp>
      <p:pic>
        <p:nvPicPr>
          <p:cNvPr id="226" name="OpenVPN_logo.svg.png" descr="OpenVPN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9673" y="5532742"/>
            <a:ext cx="9924608" cy="1825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Logo_of_WireGuard.svg.png" descr="Logo_of_WireGuard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9673" y="8871432"/>
            <a:ext cx="9924608" cy="1763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PSec"/>
          <p:cNvSpPr txBox="1"/>
          <p:nvPr>
            <p:ph type="title"/>
          </p:nvPr>
        </p:nvSpPr>
        <p:spPr>
          <a:xfrm>
            <a:off x="2168963" y="1895411"/>
            <a:ext cx="8497207" cy="2066671"/>
          </a:xfrm>
          <a:prstGeom prst="rect">
            <a:avLst/>
          </a:prstGeom>
        </p:spPr>
        <p:txBody>
          <a:bodyPr/>
          <a:lstStyle>
            <a:lvl1pPr>
              <a:defRPr b="0" cap="none" spc="309" sz="10300"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pPr/>
            <a:r>
              <a:t>IPSec</a:t>
            </a:r>
          </a:p>
        </p:txBody>
      </p:sp>
      <p:pic>
        <p:nvPicPr>
          <p:cNvPr id="230" name="OpenVPN_logo.svg.png" descr="OpenVPN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240" y="5405907"/>
            <a:ext cx="9924608" cy="1825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Logo_of_WireGuard.svg.png" descr="Logo_of_WireGuard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240" y="8744598"/>
            <a:ext cx="9924608" cy="176394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Open source…"/>
          <p:cNvSpPr txBox="1"/>
          <p:nvPr>
            <p:ph type="body" sz="quarter" idx="1"/>
          </p:nvPr>
        </p:nvSpPr>
        <p:spPr>
          <a:xfrm>
            <a:off x="15235408" y="5123240"/>
            <a:ext cx="7331812" cy="461103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4"/>
              </a:buBlip>
            </a:pPr>
            <a:r>
              <a:t>Open source</a:t>
            </a:r>
          </a:p>
          <a:p>
            <a:pPr>
              <a:buBlip>
                <a:blip r:embed="rId4"/>
              </a:buBlip>
            </a:pPr>
            <a:r>
              <a:t>Supportano elevati standard di sicurezza</a:t>
            </a:r>
          </a:p>
          <a:p>
            <a:pPr>
              <a:buBlip>
                <a:blip r:embed="rId4"/>
              </a:buBlip>
            </a:pPr>
            <a:r>
              <a:t>Rispettano i requisiti minimi richiesti</a:t>
            </a:r>
          </a:p>
        </p:txBody>
      </p:sp>
      <p:sp>
        <p:nvSpPr>
          <p:cNvPr id="233" name="}"/>
          <p:cNvSpPr txBox="1"/>
          <p:nvPr/>
        </p:nvSpPr>
        <p:spPr>
          <a:xfrm>
            <a:off x="11101688" y="61620"/>
            <a:ext cx="5691096" cy="1473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300"/>
              </a:spcBef>
              <a:defRPr spc="800" sz="80000">
                <a:solidFill>
                  <a:schemeClr val="accent1">
                    <a:satOff val="36598"/>
                    <a:lumOff val="-1722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PSec"/>
          <p:cNvSpPr txBox="1"/>
          <p:nvPr>
            <p:ph type="title"/>
          </p:nvPr>
        </p:nvSpPr>
        <p:spPr>
          <a:xfrm>
            <a:off x="2168963" y="1895411"/>
            <a:ext cx="8497207" cy="2066671"/>
          </a:xfrm>
          <a:prstGeom prst="rect">
            <a:avLst/>
          </a:prstGeom>
        </p:spPr>
        <p:txBody>
          <a:bodyPr/>
          <a:lstStyle>
            <a:lvl1pPr>
              <a:defRPr b="0" cap="none" spc="309" sz="10300"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pPr/>
            <a:r>
              <a:t>IPSec</a:t>
            </a:r>
          </a:p>
        </p:txBody>
      </p:sp>
      <p:pic>
        <p:nvPicPr>
          <p:cNvPr id="236" name="OpenVPN_logo.svg.png" descr="OpenVPN_logo.svg.png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tretch>
            <a:fillRect/>
          </a:stretch>
        </p:blipFill>
        <p:spPr>
          <a:xfrm>
            <a:off x="1455240" y="5405907"/>
            <a:ext cx="9924608" cy="1825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Logo_of_WireGuard.svg.png" descr="Logo_of_WireGuard.svg.png"/>
          <p:cNvPicPr>
            <a:picLocks noChangeAspect="1"/>
          </p:cNvPicPr>
          <p:nvPr/>
        </p:nvPicPr>
        <p:blipFill>
          <a:blip r:embed="rId3">
            <a:alphaModFix amt="40000"/>
            <a:extLst/>
          </a:blip>
          <a:stretch>
            <a:fillRect/>
          </a:stretch>
        </p:blipFill>
        <p:spPr>
          <a:xfrm>
            <a:off x="1455240" y="8744598"/>
            <a:ext cx="9924608" cy="176394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Definita dalle RFC 2401-2412…"/>
          <p:cNvSpPr txBox="1"/>
          <p:nvPr>
            <p:ph type="body" sz="quarter" idx="1"/>
          </p:nvPr>
        </p:nvSpPr>
        <p:spPr>
          <a:xfrm>
            <a:off x="13210153" y="1904806"/>
            <a:ext cx="10066002" cy="461103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4"/>
              </a:buBlip>
            </a:pPr>
            <a:r>
              <a:t>Definita dalle RFC 2401-2412</a:t>
            </a:r>
          </a:p>
          <a:p>
            <a:pPr>
              <a:buBlip>
                <a:blip r:embed="rId4"/>
              </a:buBlip>
            </a:pPr>
            <a:r>
              <a:t>Tunnel a L3</a:t>
            </a:r>
          </a:p>
          <a:p>
            <a:pPr>
              <a:buBlip>
                <a:blip r:embed="rId4"/>
              </a:buBlip>
            </a:pPr>
            <a:r>
              <a:t>Integrato nel sistema operativo</a:t>
            </a:r>
          </a:p>
          <a:p>
            <a:pPr>
              <a:buBlip>
                <a:blip r:embed="rId4"/>
              </a:buBlip>
            </a:pPr>
            <a:r>
              <a:t>Totalmente personalizzabile</a:t>
            </a:r>
          </a:p>
        </p:txBody>
      </p:sp>
      <p:sp>
        <p:nvSpPr>
          <p:cNvPr id="239" name="Line"/>
          <p:cNvSpPr/>
          <p:nvPr/>
        </p:nvSpPr>
        <p:spPr>
          <a:xfrm>
            <a:off x="9733749" y="3198270"/>
            <a:ext cx="247336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PSec"/>
          <p:cNvSpPr txBox="1"/>
          <p:nvPr>
            <p:ph type="title"/>
          </p:nvPr>
        </p:nvSpPr>
        <p:spPr>
          <a:xfrm>
            <a:off x="2168963" y="1895411"/>
            <a:ext cx="8497207" cy="2066671"/>
          </a:xfrm>
          <a:prstGeom prst="rect">
            <a:avLst/>
          </a:prstGeom>
        </p:spPr>
        <p:txBody>
          <a:bodyPr/>
          <a:lstStyle>
            <a:lvl1pPr>
              <a:defRPr b="0" cap="none" spc="309" sz="10300">
                <a:solidFill>
                  <a:schemeClr val="accent6">
                    <a:alpha val="39762"/>
                  </a:schemeClr>
                </a:solidFill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pPr/>
            <a:r>
              <a:t>IPSec</a:t>
            </a:r>
          </a:p>
        </p:txBody>
      </p:sp>
      <p:pic>
        <p:nvPicPr>
          <p:cNvPr id="242" name="OpenVPN_logo.svg.png" descr="OpenVPN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240" y="5405907"/>
            <a:ext cx="9924608" cy="1825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Logo_of_WireGuard.svg.png" descr="Logo_of_WireGuard.svg.png"/>
          <p:cNvPicPr>
            <a:picLocks noChangeAspect="1"/>
          </p:cNvPicPr>
          <p:nvPr/>
        </p:nvPicPr>
        <p:blipFill>
          <a:blip r:embed="rId3">
            <a:alphaModFix amt="40000"/>
            <a:extLst/>
          </a:blip>
          <a:stretch>
            <a:fillRect/>
          </a:stretch>
        </p:blipFill>
        <p:spPr>
          <a:xfrm>
            <a:off x="1455240" y="8744598"/>
            <a:ext cx="9924608" cy="176394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ine"/>
          <p:cNvSpPr/>
          <p:nvPr/>
        </p:nvSpPr>
        <p:spPr>
          <a:xfrm>
            <a:off x="11882242" y="6318951"/>
            <a:ext cx="1745281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20 anni di storia la rendono una soluzione matura…"/>
          <p:cNvSpPr txBox="1"/>
          <p:nvPr/>
        </p:nvSpPr>
        <p:spPr>
          <a:xfrm>
            <a:off x="14129870" y="4346542"/>
            <a:ext cx="10066002" cy="461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20 anni di storia la rendono una soluzione matura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Tunnel a L7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Richiede di installare un software aggiuntivo per funzionare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IPSec"/>
          <p:cNvSpPr txBox="1"/>
          <p:nvPr>
            <p:ph type="title"/>
          </p:nvPr>
        </p:nvSpPr>
        <p:spPr>
          <a:xfrm>
            <a:off x="2168963" y="1895411"/>
            <a:ext cx="8497207" cy="2066671"/>
          </a:xfrm>
          <a:prstGeom prst="rect">
            <a:avLst/>
          </a:prstGeom>
        </p:spPr>
        <p:txBody>
          <a:bodyPr/>
          <a:lstStyle>
            <a:lvl1pPr>
              <a:defRPr b="0" cap="none" spc="309" sz="10300">
                <a:solidFill>
                  <a:schemeClr val="accent6">
                    <a:alpha val="39762"/>
                  </a:schemeClr>
                </a:solidFill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pPr/>
            <a:r>
              <a:t>IPSec</a:t>
            </a:r>
          </a:p>
        </p:txBody>
      </p:sp>
      <p:pic>
        <p:nvPicPr>
          <p:cNvPr id="248" name="OpenVPN_logo.svg.png" descr="OpenVPN_logo.svg.png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tretch>
            <a:fillRect/>
          </a:stretch>
        </p:blipFill>
        <p:spPr>
          <a:xfrm>
            <a:off x="1455240" y="5418607"/>
            <a:ext cx="9924608" cy="1825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Logo_of_WireGuard.svg.png" descr="Logo_of_WireGuard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240" y="8744598"/>
            <a:ext cx="9924608" cy="176394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ine"/>
          <p:cNvSpPr/>
          <p:nvPr/>
        </p:nvSpPr>
        <p:spPr>
          <a:xfrm>
            <a:off x="11834679" y="9664220"/>
            <a:ext cx="1745281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Codebase estremamente ridotta…"/>
          <p:cNvSpPr txBox="1"/>
          <p:nvPr/>
        </p:nvSpPr>
        <p:spPr>
          <a:xfrm>
            <a:off x="14034744" y="6012946"/>
            <a:ext cx="10066002" cy="628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Codebase estremamente ridotta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Promette performance eccellenti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Soluzione molto recente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Tunnel a L3</a:t>
            </a:r>
          </a:p>
          <a:p>
            <a:pPr marL="635000" indent="-635000" algn="l">
              <a:spcBef>
                <a:spcPts val="4300"/>
              </a:spcBef>
              <a:buSzPct val="100000"/>
              <a:buBlip>
                <a:blip r:embed="rId4"/>
              </a:buBlip>
              <a:defRPr b="1" spc="36" sz="36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Graphik"/>
              </a:defRPr>
            </a:pPr>
            <a:r>
              <a:t>Potrebbe richiedere di installare un software aggiuntivo per funzionare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Misurazion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Misurazione </a:t>
            </a:r>
          </a:p>
          <a:p>
            <a:pPr/>
            <a:r>
              <a:t>delle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iettiv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 spc="195" sz="6500"/>
            </a:pPr>
            <a:r>
              <a:t>Obiettivo:</a:t>
            </a:r>
          </a:p>
          <a:p>
            <a:pPr/>
            <a:r>
              <a:t>Sicurezza ed efficienza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ramite iPerf3 e mt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tramite iPerf3 e mtr </a:t>
            </a:r>
          </a:p>
        </p:txBody>
      </p:sp>
      <p:sp>
        <p:nvSpPr>
          <p:cNvPr id="258" name="Misurazione delle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40" sz="8010">
                <a:solidFill>
                  <a:schemeClr val="accent6"/>
                </a:solidFill>
              </a:defRPr>
            </a:lvl1pPr>
          </a:lstStyle>
          <a:p>
            <a:pPr/>
            <a:r>
              <a:t>Misurazione delle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ramite iPerf3 e mt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tramite iPerf3 e mtr </a:t>
            </a:r>
          </a:p>
        </p:txBody>
      </p:sp>
      <p:sp>
        <p:nvSpPr>
          <p:cNvPr id="261" name="Throughput medio"/>
          <p:cNvSpPr txBox="1"/>
          <p:nvPr>
            <p:ph type="body" sz="quarter" idx="1"/>
          </p:nvPr>
        </p:nvSpPr>
        <p:spPr>
          <a:xfrm>
            <a:off x="7660053" y="4745439"/>
            <a:ext cx="8009868" cy="4225122"/>
          </a:xfrm>
          <a:prstGeom prst="rect">
            <a:avLst/>
          </a:prstGeom>
        </p:spPr>
        <p:txBody>
          <a:bodyPr/>
          <a:lstStyle>
            <a:lvl1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lvl1pPr>
          </a:lstStyle>
          <a:p>
            <a:pPr/>
            <a:r>
              <a:t>Throughput medio</a:t>
            </a:r>
          </a:p>
        </p:txBody>
      </p:sp>
      <p:sp>
        <p:nvSpPr>
          <p:cNvPr id="262" name="Misurazione delle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40" sz="8010">
                <a:solidFill>
                  <a:schemeClr val="accent6"/>
                </a:solidFill>
              </a:defRPr>
            </a:lvl1pPr>
          </a:lstStyle>
          <a:p>
            <a:pPr/>
            <a:r>
              <a:t>Misurazione delle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ntrodu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ramite iPerf3 e mt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tramite iPerf3 e mtr </a:t>
            </a:r>
          </a:p>
        </p:txBody>
      </p:sp>
      <p:sp>
        <p:nvSpPr>
          <p:cNvPr id="265" name="Throughput medio…"/>
          <p:cNvSpPr txBox="1"/>
          <p:nvPr>
            <p:ph type="body" sz="quarter" idx="1"/>
          </p:nvPr>
        </p:nvSpPr>
        <p:spPr>
          <a:xfrm>
            <a:off x="7660053" y="4745439"/>
            <a:ext cx="8009868" cy="4225122"/>
          </a:xfrm>
          <a:prstGeom prst="rect">
            <a:avLst/>
          </a:prstGeom>
        </p:spPr>
        <p:txBody>
          <a:bodyPr/>
          <a:lstStyle/>
          <a:p>
            <a: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pPr>
            <a:r>
              <a:t>Throughput medio</a:t>
            </a:r>
          </a:p>
          <a:p>
            <a: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pPr>
            <a:r>
              <a:t>Latenza media</a:t>
            </a:r>
          </a:p>
        </p:txBody>
      </p:sp>
      <p:sp>
        <p:nvSpPr>
          <p:cNvPr id="266" name="Misurazione delle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40" sz="8010">
                <a:solidFill>
                  <a:schemeClr val="accent6"/>
                </a:solidFill>
              </a:defRPr>
            </a:lvl1pPr>
          </a:lstStyle>
          <a:p>
            <a:pPr/>
            <a:r>
              <a:t>Misurazione delle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ramite iPerf3 e mt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tramite iPerf3 e mtr </a:t>
            </a:r>
          </a:p>
        </p:txBody>
      </p:sp>
      <p:sp>
        <p:nvSpPr>
          <p:cNvPr id="269" name="Throughput medio…"/>
          <p:cNvSpPr txBox="1"/>
          <p:nvPr>
            <p:ph type="body" sz="quarter" idx="1"/>
          </p:nvPr>
        </p:nvSpPr>
        <p:spPr>
          <a:xfrm>
            <a:off x="7660053" y="4745439"/>
            <a:ext cx="8009868" cy="4225122"/>
          </a:xfrm>
          <a:prstGeom prst="rect">
            <a:avLst/>
          </a:prstGeom>
        </p:spPr>
        <p:txBody>
          <a:bodyPr/>
          <a:lstStyle/>
          <a:p>
            <a: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pPr>
            <a:r>
              <a:t>Throughput medio</a:t>
            </a:r>
          </a:p>
          <a:p>
            <a: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pPr>
            <a:r>
              <a:t>Latenza media</a:t>
            </a:r>
          </a:p>
          <a:p>
            <a:pPr marL="987777" indent="-987777">
              <a:buClr>
                <a:srgbClr val="5E5E5E"/>
              </a:buClr>
              <a:buSzPct val="100000"/>
              <a:buAutoNum type="arabicPeriod" startAt="1"/>
              <a:tabLst>
                <a:tab pos="6692900" algn="l"/>
              </a:tabLst>
            </a:pPr>
            <a:r>
              <a:t>Packet loss</a:t>
            </a:r>
          </a:p>
        </p:txBody>
      </p:sp>
      <p:sp>
        <p:nvSpPr>
          <p:cNvPr id="270" name="Misurazione delle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40" sz="8010">
                <a:solidFill>
                  <a:schemeClr val="accent6"/>
                </a:solidFill>
              </a:defRPr>
            </a:lvl1pPr>
          </a:lstStyle>
          <a:p>
            <a:pPr/>
            <a:r>
              <a:t>Misurazione delle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roughput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Throughput</a:t>
            </a:r>
          </a:p>
        </p:txBody>
      </p:sp>
      <p:sp>
        <p:nvSpPr>
          <p:cNvPr id="273" name="Definito come la quantità di dati trasferiti con successo da un host all'altro in un determinato periodo di tempo (1 secondo).…"/>
          <p:cNvSpPr txBox="1"/>
          <p:nvPr>
            <p:ph type="body" sz="half" idx="4294967295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/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Definito come la </a:t>
            </a:r>
            <a:r>
              <a:rPr b="0"/>
              <a:t>quantità</a:t>
            </a:r>
            <a:r>
              <a:t> </a:t>
            </a:r>
            <a:r>
              <a:rPr b="0"/>
              <a:t>di dati</a:t>
            </a:r>
            <a:r>
              <a:t> trasferiti con successo da un host all'altro in un determinato </a:t>
            </a:r>
            <a:r>
              <a:rPr b="0"/>
              <a:t>periodo di tempo</a:t>
            </a:r>
            <a:r>
              <a:t> (1 secondo). </a:t>
            </a:r>
          </a:p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Misura la capacità </a:t>
            </a:r>
            <a:r>
              <a:rPr b="0" i="1"/>
              <a:t>effettiva</a:t>
            </a:r>
            <a:r>
              <a:t> di un canale di telecomunicazione, in </a:t>
            </a:r>
            <a:r>
              <a:rPr b="0"/>
              <a:t>bit al secondo</a:t>
            </a:r>
            <a:r>
              <a:t>. </a:t>
            </a:r>
          </a:p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rPr b="0" i="1"/>
              <a:t>Non</a:t>
            </a:r>
            <a:r>
              <a:t> va confuso con la larghezza di banda, che misura la </a:t>
            </a:r>
            <a:r>
              <a:rPr i="1"/>
              <a:t>massima</a:t>
            </a:r>
            <a:r>
              <a:t> capacità </a:t>
            </a:r>
            <a:r>
              <a:rPr i="1"/>
              <a:t>teorica</a:t>
            </a:r>
            <a:r>
              <a:t> di un canale di telecomunicazione.</a:t>
            </a:r>
          </a:p>
        </p:txBody>
      </p:sp>
      <p:pic>
        <p:nvPicPr>
          <p:cNvPr id="274" name="oliver twist please sir I want some more bandwidth.jpg" descr="oliver twist please sir I want some more bandwidt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92783" y="11097100"/>
            <a:ext cx="2198434" cy="1367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fineThroughput.png" descr="fineThroughpu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9210" r="0" b="1137"/>
          <a:stretch>
            <a:fillRect/>
          </a:stretch>
        </p:blipFill>
        <p:spPr>
          <a:xfrm>
            <a:off x="760213" y="3291039"/>
            <a:ext cx="22863634" cy="7506235"/>
          </a:xfrm>
          <a:prstGeom prst="rect">
            <a:avLst/>
          </a:prstGeom>
        </p:spPr>
      </p:pic>
      <p:sp>
        <p:nvSpPr>
          <p:cNvPr id="277" name="Throughput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Throughput</a:t>
            </a:r>
          </a:p>
        </p:txBody>
      </p:sp>
      <p:sp>
        <p:nvSpPr>
          <p:cNvPr id="278" name="su 300 secondi, con rilevazioni ogni 5 secondi"/>
          <p:cNvSpPr txBox="1"/>
          <p:nvPr/>
        </p:nvSpPr>
        <p:spPr>
          <a:xfrm>
            <a:off x="2089150" y="11154474"/>
            <a:ext cx="20205700" cy="60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84200">
              <a:lnSpc>
                <a:spcPct val="120000"/>
              </a:lnSpc>
              <a:defRPr b="1" spc="81" sz="2700">
                <a:solidFill>
                  <a:srgbClr val="8AACB9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su 300 secondi, con rilevazioni ogni 5 secondi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avg.png" descr="avg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14" t="10567" r="1051" b="617"/>
          <a:stretch>
            <a:fillRect/>
          </a:stretch>
        </p:blipFill>
        <p:spPr>
          <a:xfrm>
            <a:off x="3802856" y="3710734"/>
            <a:ext cx="16778248" cy="6666647"/>
          </a:xfrm>
          <a:prstGeom prst="rect">
            <a:avLst/>
          </a:prstGeom>
          <a:ln w="12700">
            <a:noFill/>
          </a:ln>
        </p:spPr>
      </p:pic>
      <p:sp>
        <p:nvSpPr>
          <p:cNvPr id="281" name="Throughput medio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Throughput medio</a:t>
            </a:r>
          </a:p>
        </p:txBody>
      </p:sp>
      <p:sp>
        <p:nvSpPr>
          <p:cNvPr id="282" name="Mbit/s"/>
          <p:cNvSpPr txBox="1"/>
          <p:nvPr/>
        </p:nvSpPr>
        <p:spPr>
          <a:xfrm>
            <a:off x="3804548" y="9820408"/>
            <a:ext cx="990220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Mbit/s</a:t>
            </a:r>
          </a:p>
        </p:txBody>
      </p:sp>
      <p:sp>
        <p:nvSpPr>
          <p:cNvPr id="283" name="higher is better"/>
          <p:cNvSpPr txBox="1"/>
          <p:nvPr/>
        </p:nvSpPr>
        <p:spPr>
          <a:xfrm>
            <a:off x="2082800" y="2795091"/>
            <a:ext cx="20205700" cy="60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84200">
              <a:lnSpc>
                <a:spcPct val="120000"/>
              </a:lnSpc>
              <a:defRPr b="1" spc="87" sz="2900">
                <a:solidFill>
                  <a:srgbClr val="8AACB9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higher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atenza media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Latenza media</a:t>
            </a:r>
          </a:p>
        </p:txBody>
      </p:sp>
      <p:sp>
        <p:nvSpPr>
          <p:cNvPr id="286" name="La latenza è la misura del tempo necessario affinché un bit raggiunga un altro dispositivo connesso in rete.…"/>
          <p:cNvSpPr txBox="1"/>
          <p:nvPr>
            <p:ph type="body" sz="half" idx="4294967295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/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La latenza è la misura del tempo necessario affinché un bit raggiunga un altro dispositivo connesso in rete. </a:t>
            </a:r>
          </a:p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Una latenza bassa corrisponde ad una connessione più “reattiva”</a:t>
            </a:r>
          </a:p>
        </p:txBody>
      </p:sp>
      <p:pic>
        <p:nvPicPr>
          <p:cNvPr id="287" name="myHmu-What-Is--fast-Network-Latency.png" descr="myHmu-What-Is--fast-Network-Laten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205" y="8264063"/>
            <a:ext cx="11773590" cy="5315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1*l9Qm5PRDNx34-HD8KNhJ5Q.jpeg" descr="1*l9Qm5PRDNx34-HD8KNhJ5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62107" y="10956875"/>
            <a:ext cx="1279061" cy="971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avgLat.png" descr="avgLa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729" t="19800" r="642" b="234"/>
          <a:stretch>
            <a:fillRect/>
          </a:stretch>
        </p:blipFill>
        <p:spPr>
          <a:xfrm>
            <a:off x="3802810" y="3641049"/>
            <a:ext cx="16778293" cy="6806017"/>
          </a:xfrm>
          <a:prstGeom prst="rect">
            <a:avLst/>
          </a:prstGeom>
          <a:ln w="12700">
            <a:noFill/>
          </a:ln>
        </p:spPr>
      </p:pic>
      <p:sp>
        <p:nvSpPr>
          <p:cNvPr id="291" name="Latenza media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Latenza media</a:t>
            </a:r>
          </a:p>
        </p:txBody>
      </p:sp>
      <p:sp>
        <p:nvSpPr>
          <p:cNvPr id="292" name="ms"/>
          <p:cNvSpPr txBox="1"/>
          <p:nvPr/>
        </p:nvSpPr>
        <p:spPr>
          <a:xfrm>
            <a:off x="3975393" y="9820408"/>
            <a:ext cx="519990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ms</a:t>
            </a:r>
          </a:p>
        </p:txBody>
      </p:sp>
      <p:sp>
        <p:nvSpPr>
          <p:cNvPr id="293" name="lower is better"/>
          <p:cNvSpPr txBox="1"/>
          <p:nvPr/>
        </p:nvSpPr>
        <p:spPr>
          <a:xfrm>
            <a:off x="2082800" y="2795091"/>
            <a:ext cx="20205700" cy="60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84200">
              <a:lnSpc>
                <a:spcPct val="120000"/>
              </a:lnSpc>
              <a:defRPr b="1" spc="87" sz="2900">
                <a:solidFill>
                  <a:srgbClr val="8AACB9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lower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acketloss a destinazione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Packetloss a destinazione</a:t>
            </a:r>
          </a:p>
        </p:txBody>
      </p:sp>
      <p:sp>
        <p:nvSpPr>
          <p:cNvPr id="296" name="La perdita di pacchetti si verifica quando dei dati non raggiungono la destinazione dopo essere stati trasmessi. Può essere dovuta a congestione della rete, problemi hardware, problemi software, etc……"/>
          <p:cNvSpPr txBox="1"/>
          <p:nvPr>
            <p:ph type="body" sz="half" idx="4294967295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/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La perdita di pacchetti si verifica quando dei dati non raggiungono la destinazione dopo essere stati trasmessi. Può essere dovuta a congestione della rete, problemi hardware, problemi software, etc…</a:t>
            </a:r>
          </a:p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Si manifesta all’utente come una qualità di connessione scadente, o una perdita di connettività.</a:t>
            </a:r>
          </a:p>
          <a:p>
            <a: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pPr>
            <a:r>
              <a:t>Per gli utenti domestici, è un’esperienza sgradevole. </a:t>
            </a:r>
            <a:br/>
            <a:r>
              <a:t>Per le attività commerciali, potrebbe arrivare ad impedire il corretto svolgimento delle attività.</a:t>
            </a:r>
          </a:p>
        </p:txBody>
      </p:sp>
      <p:pic>
        <p:nvPicPr>
          <p:cNvPr id="297" name="64637566.jpg" descr="6463756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5729" y="9958597"/>
            <a:ext cx="4452541" cy="3036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cketloss.png" descr="packetloss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40" t="14137" r="540" b="1317"/>
          <a:stretch>
            <a:fillRect/>
          </a:stretch>
        </p:blipFill>
        <p:spPr>
          <a:xfrm>
            <a:off x="3893449" y="3641049"/>
            <a:ext cx="16597016" cy="6806017"/>
          </a:xfrm>
          <a:prstGeom prst="rect">
            <a:avLst/>
          </a:prstGeom>
          <a:ln w="12700">
            <a:noFill/>
          </a:ln>
        </p:spPr>
      </p:pic>
      <p:sp>
        <p:nvSpPr>
          <p:cNvPr id="300" name="Packetloss a destinazione"/>
          <p:cNvSpPr txBox="1"/>
          <p:nvPr>
            <p:ph type="title" idx="4294967295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Packetloss a destinazione</a:t>
            </a:r>
          </a:p>
        </p:txBody>
      </p:sp>
      <p:sp>
        <p:nvSpPr>
          <p:cNvPr id="301" name="lower is better"/>
          <p:cNvSpPr txBox="1"/>
          <p:nvPr/>
        </p:nvSpPr>
        <p:spPr>
          <a:xfrm>
            <a:off x="2082800" y="2795091"/>
            <a:ext cx="20205700" cy="60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84200">
              <a:lnSpc>
                <a:spcPct val="120000"/>
              </a:lnSpc>
              <a:defRPr b="1" spc="87" sz="2900">
                <a:solidFill>
                  <a:srgbClr val="8AACB9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lower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clusio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Rete </a:t>
            </a:r>
          </a:p>
          <a:p>
            <a:pPr/>
            <a:r>
              <a:t>di calcolatori </a:t>
            </a:r>
          </a:p>
        </p:txBody>
      </p:sp>
      <p:sp>
        <p:nvSpPr>
          <p:cNvPr id="192" name="Insieme di computer collegati tra lor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Insieme di computer collegati tra loro</a:t>
            </a:r>
          </a:p>
          <a:p>
            <a:pPr>
              <a:buBlip>
                <a:blip r:embed="rId3"/>
              </a:buBlip>
            </a:pPr>
            <a:r>
              <a:t>È possibile scambiarsi dati, condividere servizi, accedere a Internet, etc…</a:t>
            </a:r>
          </a:p>
        </p:txBody>
      </p:sp>
      <p:pic>
        <p:nvPicPr>
          <p:cNvPr id="193" name="Network-topology-diagram-template-1280x720.png" descr="Network-topology-diagram-template-1280x720.png"/>
          <p:cNvPicPr>
            <a:picLocks noChangeAspect="1"/>
          </p:cNvPicPr>
          <p:nvPr>
            <p:ph type="pic" idx="21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3660716" y="4079381"/>
            <a:ext cx="9924608" cy="55825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42,5 Mbit/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42,5 Mbit/s</a:t>
            </a:r>
          </a:p>
        </p:txBody>
      </p:sp>
      <p:sp>
        <p:nvSpPr>
          <p:cNvPr id="306" name="Miglior throughput medio — WireGu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Miglior throughput medio — WireGuard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∼13 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∼13 </a:t>
            </a:r>
            <a:r>
              <a:rPr cap="none"/>
              <a:t>ms</a:t>
            </a:r>
          </a:p>
        </p:txBody>
      </p:sp>
      <p:sp>
        <p:nvSpPr>
          <p:cNvPr id="309" name="Migliore latenza media — IPSec e WireGu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Migliore latenza media — IPSec e WireGuard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erformance   WireGuard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pc="97" sz="9700"/>
            </a:pPr>
            <a:r>
              <a:t>Performance </a:t>
            </a:r>
            <a14:m>
              <m:oMath>
                <m:r>
                  <a:rPr xmlns:a="http://schemas.openxmlformats.org/drawingml/2006/main" sz="13950" i="1">
                    <a:solidFill>
                      <a:srgbClr val="1A5C71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WireGuard </a:t>
            </a:r>
          </a:p>
        </p:txBody>
      </p:sp>
      <p:sp>
        <p:nvSpPr>
          <p:cNvPr id="312" name="Risulta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Risultati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erformance   WireGuar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pc="97" sz="9700"/>
            </a:pPr>
            <a:r>
              <a:t>Performance </a:t>
            </a:r>
            <a14:m>
              <m:oMath>
                <m:r>
                  <a:rPr xmlns:a="http://schemas.openxmlformats.org/drawingml/2006/main" sz="13950" i="1">
                    <a:solidFill>
                      <a:srgbClr val="1A5C71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WireGuard </a:t>
            </a:r>
          </a:p>
          <a:p>
            <a:pPr marL="0" indent="0" algn="ctr">
              <a:buSzTx/>
              <a:buNone/>
              <a:defRPr spc="97" sz="9700"/>
            </a:pPr>
            <a:r>
              <a:t>Personalizzazione </a:t>
            </a:r>
            <a14:m>
              <m:oMath>
                <m:r>
                  <a:rPr xmlns:a="http://schemas.openxmlformats.org/drawingml/2006/main" sz="13950" i="1">
                    <a:solidFill>
                      <a:srgbClr val="1A5C71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IPSec</a:t>
            </a:r>
            <a:endParaRPr>
              <a:solidFill>
                <a:srgbClr val="1A5C71"/>
              </a:solidFill>
            </a:endParaRPr>
          </a:p>
        </p:txBody>
      </p:sp>
      <p:sp>
        <p:nvSpPr>
          <p:cNvPr id="315" name="Risulta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Risultati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viluppi futur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Sviluppi futuri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VPN…"/>
          <p:cNvSpPr txBox="1"/>
          <p:nvPr>
            <p:ph type="title"/>
          </p:nvPr>
        </p:nvSpPr>
        <p:spPr>
          <a:xfrm>
            <a:off x="746806" y="183817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VPN </a:t>
            </a:r>
          </a:p>
          <a:p>
            <a:pPr/>
            <a:r>
              <a:t>Peer-to-peer</a:t>
            </a:r>
          </a:p>
        </p:txBody>
      </p:sp>
      <p:sp>
        <p:nvSpPr>
          <p:cNvPr id="320" name="Implementa livelli 1 e 2 virtuali al di sopra di una rete Peer-To-Peer cifrata…"/>
          <p:cNvSpPr txBox="1"/>
          <p:nvPr>
            <p:ph type="body" sz="quarter" idx="1"/>
          </p:nvPr>
        </p:nvSpPr>
        <p:spPr>
          <a:xfrm>
            <a:off x="1901718" y="6508121"/>
            <a:ext cx="9475776" cy="5467169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Implementa livelli 1 e 2 virtuali al di sopra di una rete Peer-To-Peer cifrata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Le comunicazioni non passano attraverso un nodo centrale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Non è necessario il port-forwarding verso internet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e.g.: ZeroTier</a:t>
            </a:r>
          </a:p>
        </p:txBody>
      </p:sp>
      <p:pic>
        <p:nvPicPr>
          <p:cNvPr id="321" name="Vintage television in front of yellow patterned wallpaper" descr="Vintage television in front of yellow patterned wallpaper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457414" y="4051511"/>
            <a:ext cx="10858387" cy="56130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rivileged…"/>
          <p:cNvSpPr txBox="1"/>
          <p:nvPr>
            <p:ph type="title"/>
          </p:nvPr>
        </p:nvSpPr>
        <p:spPr>
          <a:xfrm>
            <a:off x="1269921" y="1838176"/>
            <a:ext cx="11785601" cy="4084936"/>
          </a:xfrm>
          <a:prstGeom prst="rect">
            <a:avLst/>
          </a:prstGeom>
        </p:spPr>
        <p:txBody>
          <a:bodyPr/>
          <a:lstStyle/>
          <a:p>
            <a:pPr defTabSz="543305">
              <a:defRPr spc="251" sz="8370"/>
            </a:pPr>
            <a:r>
              <a:t>Privileged </a:t>
            </a:r>
          </a:p>
          <a:p>
            <a:pPr defTabSz="543305">
              <a:defRPr spc="251" sz="8370"/>
            </a:pPr>
            <a:r>
              <a:t>access management</a:t>
            </a:r>
          </a:p>
        </p:txBody>
      </p:sp>
      <p:sp>
        <p:nvSpPr>
          <p:cNvPr id="324" name="Insieme di strumenti e strategie per un controllo più granulare dei permessi concessi ai singoli utenti…"/>
          <p:cNvSpPr txBox="1"/>
          <p:nvPr>
            <p:ph type="body" sz="quarter" idx="1"/>
          </p:nvPr>
        </p:nvSpPr>
        <p:spPr>
          <a:xfrm>
            <a:off x="1901718" y="6381286"/>
            <a:ext cx="10522008" cy="546716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Insieme di strumenti e strategie per un controllo più granulare dei permessi concessi ai singoli utenti</a:t>
            </a:r>
          </a:p>
          <a:p>
            <a:pPr>
              <a:buBlip>
                <a:blip r:embed="rId3"/>
              </a:buBlip>
            </a:pPr>
            <a:r>
              <a:t>Tracciare con precisione le attività nella rete</a:t>
            </a:r>
          </a:p>
          <a:p>
            <a:pPr>
              <a:buBlip>
                <a:blip r:embed="rId3"/>
              </a:buBlip>
            </a:pPr>
            <a:r>
              <a:t>Permette di intervenire tempestivamente</a:t>
            </a:r>
          </a:p>
        </p:txBody>
      </p:sp>
      <p:pic>
        <p:nvPicPr>
          <p:cNvPr id="325" name="Vintage television in front of yellow patterned wallpaper" descr="Vintage television in front of yellow patterned wallpaper"/>
          <p:cNvPicPr>
            <a:picLocks noChangeAspect="1"/>
          </p:cNvPicPr>
          <p:nvPr>
            <p:ph type="pic" idx="21"/>
          </p:nvPr>
        </p:nvPicPr>
        <p:blipFill>
          <a:blip r:embed="rId4">
            <a:extLst/>
          </a:blip>
          <a:srcRect l="9832" t="9462" r="9832" b="9462"/>
          <a:stretch>
            <a:fillRect/>
          </a:stretch>
        </p:blipFill>
        <p:spPr>
          <a:xfrm>
            <a:off x="14431267" y="2626915"/>
            <a:ext cx="8384853" cy="84622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razie per l’atten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Grazie per l’attenzione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irtual Private…"/>
          <p:cNvSpPr txBox="1"/>
          <p:nvPr>
            <p:ph type="title"/>
          </p:nvPr>
        </p:nvSpPr>
        <p:spPr>
          <a:xfrm>
            <a:off x="1267104" y="102679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198" name="Si costruisce su una rete di calcolatori preesistente…"/>
          <p:cNvSpPr txBox="1"/>
          <p:nvPr>
            <p:ph type="body" sz="quarter" idx="1"/>
          </p:nvPr>
        </p:nvSpPr>
        <p:spPr>
          <a:xfrm>
            <a:off x="2085539" y="5895857"/>
            <a:ext cx="10972801" cy="546716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Si costruisce su una rete di calcolatori preesistente</a:t>
            </a:r>
          </a:p>
          <a:p>
            <a:pPr>
              <a:buBlip>
                <a:blip r:embed="rId2"/>
              </a:buBlip>
            </a:pPr>
            <a:r>
              <a:t>Protegge la connessione e la privacy </a:t>
            </a:r>
          </a:p>
          <a:p>
            <a:pPr>
              <a:buBlip>
                <a:blip r:embed="rId2"/>
              </a:buBlip>
            </a:pPr>
            <a:r>
              <a:t>Crea un </a:t>
            </a:r>
            <a:r>
              <a:rPr u="sng"/>
              <a:t>tunnel</a:t>
            </a:r>
            <a:r>
              <a:t> cifrato per i dati</a:t>
            </a:r>
          </a:p>
          <a:p>
            <a:pPr>
              <a:buBlip>
                <a:blip r:embed="rId2"/>
              </a:buBlip>
            </a:pPr>
            <a:r>
              <a:t>Permette accesso da remoto a reti private</a:t>
            </a:r>
          </a:p>
        </p:txBody>
      </p:sp>
      <p:pic>
        <p:nvPicPr>
          <p:cNvPr id="199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irtual Private…"/>
          <p:cNvSpPr txBox="1"/>
          <p:nvPr>
            <p:ph type="title"/>
          </p:nvPr>
        </p:nvSpPr>
        <p:spPr>
          <a:xfrm>
            <a:off x="1267104" y="102679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02" name="autenticazione…"/>
          <p:cNvSpPr txBox="1"/>
          <p:nvPr>
            <p:ph type="body" sz="quarter" idx="1"/>
          </p:nvPr>
        </p:nvSpPr>
        <p:spPr>
          <a:xfrm>
            <a:off x="2085539" y="5895857"/>
            <a:ext cx="10972801" cy="546716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autenticazione</a:t>
            </a:r>
          </a:p>
          <a:p>
            <a:pPr>
              <a:buBlip>
                <a:blip r:embed="rId2"/>
              </a:buBlip>
            </a:pPr>
            <a:r>
              <a:t>controllo degli accessi </a:t>
            </a:r>
          </a:p>
          <a:p>
            <a:pPr>
              <a:buBlip>
                <a:blip r:embed="rId2"/>
              </a:buBlip>
            </a:pPr>
            <a:r>
              <a:t>confidenzialità </a:t>
            </a:r>
          </a:p>
          <a:p>
            <a:pPr>
              <a:buBlip>
                <a:blip r:embed="rId2"/>
              </a:buBlip>
            </a:pPr>
            <a:r>
              <a:t>integrità </a:t>
            </a:r>
          </a:p>
          <a:p>
            <a:pPr>
              <a:buBlip>
                <a:blip r:embed="rId2"/>
              </a:buBlip>
            </a:pPr>
            <a:r>
              <a:t>non-repudiation</a:t>
            </a:r>
          </a:p>
        </p:txBody>
      </p:sp>
      <p:pic>
        <p:nvPicPr>
          <p:cNvPr id="203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Virtual Private…"/>
          <p:cNvSpPr txBox="1"/>
          <p:nvPr>
            <p:ph type="title"/>
          </p:nvPr>
        </p:nvSpPr>
        <p:spPr>
          <a:xfrm>
            <a:off x="1269921" y="102679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06" name="autenticazione - il servizio di autenticazione verifica l’identità di un utente o di un sistema…"/>
          <p:cNvSpPr txBox="1"/>
          <p:nvPr>
            <p:ph type="body" sz="quarter" idx="1"/>
          </p:nvPr>
        </p:nvSpPr>
        <p:spPr>
          <a:xfrm>
            <a:off x="2085539" y="5832440"/>
            <a:ext cx="10972801" cy="5467169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autenticazione - il servizio di autenticazione verifica l’identità di un utente o di un sistema 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controllo degli accessi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confidenzialità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integrità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non-repudiation</a:t>
            </a:r>
          </a:p>
        </p:txBody>
      </p:sp>
      <p:pic>
        <p:nvPicPr>
          <p:cNvPr id="207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Virtual Private…"/>
          <p:cNvSpPr txBox="1"/>
          <p:nvPr>
            <p:ph type="title"/>
          </p:nvPr>
        </p:nvSpPr>
        <p:spPr>
          <a:xfrm>
            <a:off x="1269921" y="1042651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10" name="autenticazione…"/>
          <p:cNvSpPr txBox="1"/>
          <p:nvPr>
            <p:ph type="body" sz="quarter" idx="1"/>
          </p:nvPr>
        </p:nvSpPr>
        <p:spPr>
          <a:xfrm>
            <a:off x="2085539" y="5800731"/>
            <a:ext cx="10972801" cy="5467169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autenticazione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controllo degli accessi - il servizio protegge le risorse di sistema da utenti non autorizzati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confidenzialità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integrità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non-repudiation</a:t>
            </a:r>
          </a:p>
        </p:txBody>
      </p:sp>
      <p:pic>
        <p:nvPicPr>
          <p:cNvPr id="211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irtual Private…"/>
          <p:cNvSpPr txBox="1"/>
          <p:nvPr>
            <p:ph type="title"/>
          </p:nvPr>
        </p:nvSpPr>
        <p:spPr>
          <a:xfrm>
            <a:off x="1269921" y="102679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14" name="autenticazione…"/>
          <p:cNvSpPr txBox="1"/>
          <p:nvPr>
            <p:ph type="body" sz="quarter" idx="1"/>
          </p:nvPr>
        </p:nvSpPr>
        <p:spPr>
          <a:xfrm>
            <a:off x="2085539" y="5832440"/>
            <a:ext cx="10972801" cy="5467169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autenticazione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controllo degli accessi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confidenzialità - il servizio protegge i dati da rivelazioni non autorizzate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integrità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non-repudiation</a:t>
            </a:r>
          </a:p>
        </p:txBody>
      </p:sp>
      <p:pic>
        <p:nvPicPr>
          <p:cNvPr id="215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Virtual Private…"/>
          <p:cNvSpPr txBox="1"/>
          <p:nvPr>
            <p:ph type="title"/>
          </p:nvPr>
        </p:nvSpPr>
        <p:spPr>
          <a:xfrm>
            <a:off x="1269921" y="1026796"/>
            <a:ext cx="11785601" cy="4084936"/>
          </a:xfrm>
          <a:prstGeom prst="rect">
            <a:avLst/>
          </a:prstGeom>
        </p:spPr>
        <p:txBody>
          <a:bodyPr/>
          <a:lstStyle/>
          <a:p>
            <a:pPr/>
            <a:r>
              <a:t>Virtual Private</a:t>
            </a:r>
          </a:p>
          <a:p>
            <a:pPr/>
            <a:r>
              <a:t>Network</a:t>
            </a:r>
          </a:p>
        </p:txBody>
      </p:sp>
      <p:sp>
        <p:nvSpPr>
          <p:cNvPr id="218" name="autenticazione…"/>
          <p:cNvSpPr txBox="1"/>
          <p:nvPr>
            <p:ph type="body" sz="quarter" idx="1"/>
          </p:nvPr>
        </p:nvSpPr>
        <p:spPr>
          <a:xfrm>
            <a:off x="2085539" y="5848592"/>
            <a:ext cx="10972801" cy="5467169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autenticazione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controllo degli accessi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confidenzialità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integrità - il servizio protegge i dati da modifiche, aggiunte o rimozioni non autorizzate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33" sz="3312"/>
            </a:pPr>
            <a:r>
              <a:t>non-repudiation</a:t>
            </a:r>
          </a:p>
        </p:txBody>
      </p:sp>
      <p:pic>
        <p:nvPicPr>
          <p:cNvPr id="219" name="schema-vpn.png" descr="schema-vpn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60716" y="3658102"/>
            <a:ext cx="9924608" cy="6425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