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4" r:id="rId10"/>
    <p:sldId id="263" r:id="rId11"/>
    <p:sldId id="265" r:id="rId12"/>
    <p:sldId id="269" r:id="rId13"/>
    <p:sldId id="266" r:id="rId14"/>
    <p:sldId id="267" r:id="rId15"/>
    <p:sldId id="270" r:id="rId16"/>
    <p:sldId id="271" r:id="rId17"/>
    <p:sldId id="272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Roboto Slab" panose="020B0604020202020204" pitchFamily="2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hTClU8jHH7bs4U7EHtCzwbEBOk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c14fc4a17a_0_59"/>
          <p:cNvSpPr/>
          <p:nvPr/>
        </p:nvSpPr>
        <p:spPr>
          <a:xfrm>
            <a:off x="2033067" y="896808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g1c14fc4a17a_0_59"/>
          <p:cNvSpPr/>
          <p:nvPr/>
        </p:nvSpPr>
        <p:spPr>
          <a:xfrm rot="10800000">
            <a:off x="8716786" y="4457271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g1c14fc4a17a_0_59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g1c14fc4a17a_0_59"/>
          <p:cNvSpPr txBox="1">
            <a:spLocks noGrp="1"/>
          </p:cNvSpPr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4" name="Google Shape;14;g1c14fc4a17a_0_59"/>
          <p:cNvSpPr txBox="1">
            <a:spLocks noGrp="1"/>
          </p:cNvSpPr>
          <p:nvPr>
            <p:ph type="subTitle" idx="1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g1c14fc4a17a_0_5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c14fc4a17a_0_102"/>
          <p:cNvSpPr/>
          <p:nvPr/>
        </p:nvSpPr>
        <p:spPr>
          <a:xfrm>
            <a:off x="200" y="6769100"/>
            <a:ext cx="12191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g1c14fc4a17a_0_102"/>
          <p:cNvSpPr txBox="1">
            <a:spLocks noGrp="1"/>
          </p:cNvSpPr>
          <p:nvPr>
            <p:ph type="title" hasCustomPrompt="1"/>
          </p:nvPr>
        </p:nvSpPr>
        <p:spPr>
          <a:xfrm>
            <a:off x="517200" y="1536600"/>
            <a:ext cx="11157600" cy="2051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g1c14fc4a17a_0_102"/>
          <p:cNvSpPr txBox="1">
            <a:spLocks noGrp="1"/>
          </p:cNvSpPr>
          <p:nvPr>
            <p:ph type="body" idx="1"/>
          </p:nvPr>
        </p:nvSpPr>
        <p:spPr>
          <a:xfrm>
            <a:off x="517200" y="3892600"/>
            <a:ext cx="11157600" cy="142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g1c14fc4a17a_0_10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c14fc4a17a_0_10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c14fc4a17a_0_10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g1c14fc4a17a_0_10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g1c14fc4a17a_0_10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1c14fc4a17a_0_10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g1c14fc4a17a_0_10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g1c14fc4a17a_0_66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g1c14fc4a17a_0_66"/>
          <p:cNvSpPr txBox="1">
            <a:spLocks noGrp="1"/>
          </p:cNvSpPr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9" name="Google Shape;19;g1c14fc4a17a_0_6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g1c14fc4a17a_0_70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g1c14fc4a17a_0_70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1c14fc4a17a_0_70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g1c14fc4a17a_0_7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g1c14fc4a17a_0_75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g1c14fc4a17a_0_75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1c14fc4a17a_0_75"/>
          <p:cNvSpPr txBox="1">
            <a:spLocks noGrp="1"/>
          </p:cNvSpPr>
          <p:nvPr>
            <p:ph type="body" idx="1"/>
          </p:nvPr>
        </p:nvSpPr>
        <p:spPr>
          <a:xfrm>
            <a:off x="517200" y="1986433"/>
            <a:ext cx="53331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1c14fc4a17a_0_75"/>
          <p:cNvSpPr txBox="1">
            <a:spLocks noGrp="1"/>
          </p:cNvSpPr>
          <p:nvPr>
            <p:ph type="body" idx="2"/>
          </p:nvPr>
        </p:nvSpPr>
        <p:spPr>
          <a:xfrm>
            <a:off x="6341600" y="1986433"/>
            <a:ext cx="53331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g1c14fc4a17a_0_7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c14fc4a17a_0_81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1c14fc4a17a_0_8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g1c14fc4a17a_0_84"/>
          <p:cNvCxnSpPr/>
          <p:nvPr/>
        </p:nvCxnSpPr>
        <p:spPr>
          <a:xfrm>
            <a:off x="652291" y="1883036"/>
            <a:ext cx="4419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g1c14fc4a17a_0_84"/>
          <p:cNvSpPr txBox="1">
            <a:spLocks noGrp="1"/>
          </p:cNvSpPr>
          <p:nvPr>
            <p:ph type="title"/>
          </p:nvPr>
        </p:nvSpPr>
        <p:spPr>
          <a:xfrm>
            <a:off x="5172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7" name="Google Shape;37;g1c14fc4a17a_0_84"/>
          <p:cNvSpPr txBox="1">
            <a:spLocks noGrp="1"/>
          </p:cNvSpPr>
          <p:nvPr>
            <p:ph type="body" idx="1"/>
          </p:nvPr>
        </p:nvSpPr>
        <p:spPr>
          <a:xfrm>
            <a:off x="517200" y="2125367"/>
            <a:ext cx="3744000" cy="357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g1c14fc4a17a_0_8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c14fc4a17a_0_89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1c14fc4a17a_0_8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c14fc4a17a_0_92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g1c14fc4a17a_0_92"/>
          <p:cNvCxnSpPr/>
          <p:nvPr/>
        </p:nvCxnSpPr>
        <p:spPr>
          <a:xfrm>
            <a:off x="6706233" y="5994004"/>
            <a:ext cx="7212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g1c14fc4a17a_0_92"/>
          <p:cNvSpPr txBox="1">
            <a:spLocks noGrp="1"/>
          </p:cNvSpPr>
          <p:nvPr>
            <p:ph type="title"/>
          </p:nvPr>
        </p:nvSpPr>
        <p:spPr>
          <a:xfrm>
            <a:off x="354000" y="1612100"/>
            <a:ext cx="5393700" cy="2008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46" name="Google Shape;46;g1c14fc4a17a_0_92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1c14fc4a17a_0_92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g1c14fc4a17a_0_9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c14fc4a17a_0_99"/>
          <p:cNvSpPr txBox="1">
            <a:spLocks noGrp="1"/>
          </p:cNvSpPr>
          <p:nvPr>
            <p:ph type="body" idx="1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g1c14fc4a17a_0_9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c14fc4a17a_0_55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g1c14fc4a17a_0_55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g1c14fc4a17a_0_5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ru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>
            <a:off x="1270950" y="993925"/>
            <a:ext cx="9108600" cy="3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 dirty="0"/>
              <a:t>Отчёт компании </a:t>
            </a:r>
            <a:br>
              <a:rPr lang="ru-RU" sz="8800" b="1" dirty="0"/>
            </a:br>
            <a:r>
              <a:rPr lang="ru-RU" sz="8800" b="1" dirty="0"/>
              <a:t>«Бест Мебель»</a:t>
            </a:r>
            <a:br>
              <a:rPr lang="ru-RU" sz="8800" b="1" dirty="0"/>
            </a:br>
            <a:r>
              <a:rPr lang="ru-RU" dirty="0"/>
              <a:t>за 2021 год</a:t>
            </a:r>
            <a:endParaRPr dirty="0"/>
          </a:p>
        </p:txBody>
      </p:sp>
      <p:sp>
        <p:nvSpPr>
          <p:cNvPr id="70" name="Google Shape;70;p1"/>
          <p:cNvSpPr txBox="1">
            <a:spLocks noGrp="1"/>
          </p:cNvSpPr>
          <p:nvPr>
            <p:ph type="subTitle" idx="1"/>
          </p:nvPr>
        </p:nvSpPr>
        <p:spPr>
          <a:xfrm>
            <a:off x="1524000" y="4870375"/>
            <a:ext cx="8390700" cy="9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Исполнитель: Ярослав Филиппов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8861E3-FAF0-6DF4-5692-D0697D7C7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основании </a:t>
            </a:r>
            <a:r>
              <a:rPr lang="ru-RU" dirty="0" err="1"/>
              <a:t>дашбордов</a:t>
            </a:r>
            <a:r>
              <a:rPr lang="ru-RU" dirty="0"/>
              <a:t> были сделаны следующие выводы: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B52962-A22A-0593-127F-23FAF0BD4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Самая распространенная причина отмены заказов – отсутствие товаров на складе. По этой причине произошло почти 2/3 отказов. Почти четверть отказов произошло по причине низкого качества товара.</a:t>
            </a:r>
          </a:p>
          <a:p>
            <a:r>
              <a:rPr lang="ru-RU" dirty="0"/>
              <a:t>Кресло Берг имеет самый большой процент возврата. Кресло Спейс напротив имеет минимальный процент возврата.</a:t>
            </a:r>
          </a:p>
          <a:p>
            <a:r>
              <a:rPr lang="ru-RU" dirty="0"/>
              <a:t>Динамика продажи показывает почти линейный рост, если учесть сезонное снижение летом – период отпусков.</a:t>
            </a:r>
          </a:p>
          <a:p>
            <a:r>
              <a:rPr lang="ru-RU" dirty="0"/>
              <a:t>В Москве продажи ожидаемо выше, чем в Санкт-Петербурге.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2213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7BA13-A801-54FA-D04A-CF54629A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основании </a:t>
            </a:r>
            <a:r>
              <a:rPr lang="ru-RU" dirty="0" err="1"/>
              <a:t>дашбордов</a:t>
            </a:r>
            <a:r>
              <a:rPr lang="ru-RU" dirty="0"/>
              <a:t> были сделаны следующие выводы: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377AC8-E670-DCA9-B188-B81460137D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Доля выручки в выходные в среднем примерно соответствует доле этих дней в году. Но в онлайн магазинах эта доля на несколько процентов выше. А в оффлайн – ниже.</a:t>
            </a:r>
          </a:p>
          <a:p>
            <a:r>
              <a:rPr lang="ru-RU" dirty="0"/>
              <a:t>Среди клиентов преобладают женщины над мужчинами. Среди возрастных групп лидирует группа от 30 до 40 лет.</a:t>
            </a:r>
          </a:p>
          <a:p>
            <a:r>
              <a:rPr lang="ru-RU" dirty="0"/>
              <a:t>Медианные выручки мужчин и женщин отличаются незначительно.</a:t>
            </a:r>
          </a:p>
          <a:p>
            <a:pPr marL="114300" indent="457200">
              <a:buNone/>
            </a:pPr>
            <a:r>
              <a:rPr lang="ru-RU"/>
              <a:t>Поскольку </a:t>
            </a:r>
            <a:r>
              <a:rPr lang="ru-RU" dirty="0"/>
              <a:t>этот вариант выполнения задания я реализовал исключительно в рамках возможностей </a:t>
            </a:r>
            <a:r>
              <a:rPr lang="en-US" dirty="0"/>
              <a:t>Power BI</a:t>
            </a:r>
            <a:r>
              <a:rPr lang="ru-RU" dirty="0"/>
              <a:t>, я не смог выполнить последний пункт задания (вычислить каждую 6</a:t>
            </a:r>
            <a:r>
              <a:rPr lang="en-US" dirty="0"/>
              <a:t>-</a:t>
            </a:r>
            <a:r>
              <a:rPr lang="ru-RU" dirty="0"/>
              <a:t>ю продажу клиента). Тем интереснее было попробовать использовать дополнительные средства.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3268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45B29-ED1C-67E2-B81A-3F5E2439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 №2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EEAAAC-23BF-1E0F-E94B-355FE6DABB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ru-RU" sz="6000" dirty="0"/>
              <a:t>Предварительная обработка данных с помощью </a:t>
            </a:r>
            <a:r>
              <a:rPr lang="en-US" sz="6000" dirty="0"/>
              <a:t>Python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010883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0B0F5D2B-612C-B496-1E5E-5C7E1BE6C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3733"/>
            <a:ext cx="10515600" cy="5080000"/>
          </a:xfrm>
        </p:spPr>
        <p:txBody>
          <a:bodyPr>
            <a:normAutofit/>
          </a:bodyPr>
          <a:lstStyle/>
          <a:p>
            <a:pPr marL="114300" indent="457200">
              <a:buNone/>
            </a:pPr>
            <a:r>
              <a:rPr lang="ru-RU" dirty="0">
                <a:solidFill>
                  <a:schemeClr val="tx1"/>
                </a:solidFill>
              </a:rPr>
              <a:t>Файл </a:t>
            </a:r>
            <a:r>
              <a:rPr lang="en-US" b="1" dirty="0">
                <a:solidFill>
                  <a:srgbClr val="E850C4"/>
                </a:solidFill>
              </a:rPr>
              <a:t>discounts.csv</a:t>
            </a:r>
            <a:r>
              <a:rPr lang="ru-RU" b="1" dirty="0">
                <a:solidFill>
                  <a:srgbClr val="E850C4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уже не загружался в </a:t>
            </a:r>
            <a:r>
              <a:rPr lang="en-US" dirty="0">
                <a:solidFill>
                  <a:schemeClr val="tx1"/>
                </a:solidFill>
              </a:rPr>
              <a:t>Power BI</a:t>
            </a:r>
            <a:r>
              <a:rPr lang="ru-RU" dirty="0">
                <a:solidFill>
                  <a:schemeClr val="tx1"/>
                </a:solidFill>
              </a:rPr>
              <a:t>, так как нам известна логика его формирования: начиная с седьмого доставленного заказа полагался купон на плюс 500 рублей к каждому следующему доставленному заказу.</a:t>
            </a:r>
          </a:p>
          <a:p>
            <a:pPr marL="114300" indent="457200">
              <a:buNone/>
            </a:pPr>
            <a:r>
              <a:rPr lang="ru-RU" dirty="0">
                <a:solidFill>
                  <a:schemeClr val="tx1"/>
                </a:solidFill>
              </a:rPr>
              <a:t>Кроме того, счетчик заказов каждого клиента позволяет реализовать дополнительное задание заказчика – посчитать дополнительный дисконт за шестые заказы.</a:t>
            </a:r>
          </a:p>
          <a:p>
            <a:pPr marL="114300" indent="457200">
              <a:buNone/>
            </a:pPr>
            <a:r>
              <a:rPr lang="ru-RU" dirty="0">
                <a:solidFill>
                  <a:schemeClr val="tx1"/>
                </a:solidFill>
              </a:rPr>
              <a:t>Загруженные данные осталось только немного поправить в </a:t>
            </a:r>
            <a:r>
              <a:rPr lang="en-US" dirty="0">
                <a:solidFill>
                  <a:schemeClr val="tx1"/>
                </a:solidFill>
              </a:rPr>
              <a:t>Power Query</a:t>
            </a:r>
            <a:r>
              <a:rPr lang="ru-RU" dirty="0">
                <a:solidFill>
                  <a:schemeClr val="tx1"/>
                </a:solidFill>
              </a:rPr>
              <a:t>. Это главным образом касалось изменения типов данных.</a:t>
            </a:r>
          </a:p>
          <a:p>
            <a:pPr marL="114300" indent="457200">
              <a:buNone/>
            </a:pPr>
            <a:r>
              <a:rPr lang="ru-RU" dirty="0">
                <a:solidFill>
                  <a:schemeClr val="tx1"/>
                </a:solidFill>
              </a:rPr>
              <a:t>Непосредственно в </a:t>
            </a:r>
            <a:r>
              <a:rPr lang="en-US" dirty="0">
                <a:solidFill>
                  <a:schemeClr val="tx1"/>
                </a:solidFill>
              </a:rPr>
              <a:t>Power BI</a:t>
            </a:r>
            <a:r>
              <a:rPr lang="ru-RU" dirty="0">
                <a:solidFill>
                  <a:schemeClr val="tx1"/>
                </a:solidFill>
              </a:rPr>
              <a:t> осталось только добавить столбец </a:t>
            </a:r>
            <a:r>
              <a:rPr lang="ru-RU" b="1" dirty="0">
                <a:solidFill>
                  <a:srgbClr val="FFC000"/>
                </a:solidFill>
              </a:rPr>
              <a:t>Возрастные группы </a:t>
            </a:r>
            <a:r>
              <a:rPr lang="ru-RU" dirty="0">
                <a:solidFill>
                  <a:schemeClr val="tx1"/>
                </a:solidFill>
              </a:rPr>
              <a:t>в таблице </a:t>
            </a:r>
            <a:r>
              <a:rPr lang="en-US" b="1" dirty="0">
                <a:solidFill>
                  <a:srgbClr val="FFC000"/>
                </a:solidFill>
              </a:rPr>
              <a:t>customers</a:t>
            </a:r>
            <a:r>
              <a:rPr lang="ru-RU" dirty="0">
                <a:solidFill>
                  <a:schemeClr val="tx1"/>
                </a:solidFill>
              </a:rPr>
              <a:t>, написать меры и сформировать </a:t>
            </a:r>
            <a:r>
              <a:rPr lang="ru-RU" dirty="0" err="1">
                <a:solidFill>
                  <a:schemeClr val="tx1"/>
                </a:solidFill>
              </a:rPr>
              <a:t>дашборды</a:t>
            </a:r>
            <a:r>
              <a:rPr lang="ru-RU" dirty="0">
                <a:solidFill>
                  <a:schemeClr val="tx1"/>
                </a:solidFill>
              </a:rPr>
              <a:t> аналогично Варианту №1.</a:t>
            </a:r>
          </a:p>
          <a:p>
            <a:pPr marL="114300" indent="457200">
              <a:buNone/>
            </a:pPr>
            <a:r>
              <a:rPr lang="ru-RU" dirty="0">
                <a:solidFill>
                  <a:schemeClr val="tx1"/>
                </a:solidFill>
              </a:rPr>
              <a:t>Подробнее можно посмотреть в файле </a:t>
            </a:r>
            <a:r>
              <a:rPr lang="en-US" sz="2400" b="1" dirty="0" err="1">
                <a:solidFill>
                  <a:srgbClr val="E850C4"/>
                </a:solidFill>
              </a:rPr>
              <a:t>bestmebel</a:t>
            </a:r>
            <a:r>
              <a:rPr lang="ru-RU" b="1" dirty="0">
                <a:solidFill>
                  <a:srgbClr val="E850C4"/>
                </a:solidFill>
              </a:rPr>
              <a:t>_</a:t>
            </a:r>
            <a:r>
              <a:rPr lang="en-US" b="1" dirty="0" err="1">
                <a:solidFill>
                  <a:srgbClr val="E850C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Slab"/>
              </a:rPr>
              <a:t>pand.pbix</a:t>
            </a:r>
            <a:endParaRPr lang="ru-RU" b="1" dirty="0">
              <a:solidFill>
                <a:srgbClr val="E850C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 Slab"/>
            </a:endParaRP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6B58AAB-2E2F-5173-7BAE-76DF2748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15200" indent="457200"/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Подробный скрипт расписан в файле </a:t>
            </a:r>
            <a:r>
              <a:rPr lang="en-US" sz="2400" b="1" dirty="0" err="1">
                <a:solidFill>
                  <a:srgbClr val="E850C4"/>
                </a:solidFill>
              </a:rPr>
              <a:t>bestmebel</a:t>
            </a:r>
            <a:r>
              <a:rPr lang="en-US" sz="2400" b="1" dirty="0" err="1">
                <a:solidFill>
                  <a:srgbClr val="E850C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.ipynb</a:t>
            </a:r>
            <a:r>
              <a:rPr lang="ru-RU" sz="2400" b="1" dirty="0">
                <a:solidFill>
                  <a:srgbClr val="E850C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br>
              <a:rPr lang="ru-RU" sz="2400" b="1" dirty="0">
                <a:solidFill>
                  <a:srgbClr val="E850C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ru-RU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963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375256-548D-14C4-8C0C-8A9FAD849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364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Так как вспомогательные таблицы были объединены с основными, схема соединения таблиц выглядит так: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82AD992-3E20-8C8C-BAA6-522C79695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33" y="1362427"/>
            <a:ext cx="94488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40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45B29-ED1C-67E2-B81A-3F5E2439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 №3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EEAAAC-23BF-1E0F-E94B-355FE6DABB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ru-RU" sz="6000" dirty="0"/>
              <a:t>Предварительная обработка данных с помощью </a:t>
            </a:r>
            <a:r>
              <a:rPr lang="en-US" sz="6000" dirty="0"/>
              <a:t>SQL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836898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E7B6-358C-6286-3EC7-80F6924EB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Autofit/>
          </a:bodyPr>
          <a:lstStyle/>
          <a:p>
            <a:pPr marL="115200" indent="457200"/>
            <a:r>
              <a:rPr lang="ru-RU" sz="2400" dirty="0">
                <a:latin typeface="Roboto"/>
                <a:ea typeface="Roboto"/>
                <a:cs typeface="Roboto"/>
                <a:sym typeface="Roboto"/>
              </a:rPr>
              <a:t>Подробный скрипт расписан в файле </a:t>
            </a:r>
            <a:r>
              <a:rPr lang="en-US" sz="2400" b="1" dirty="0">
                <a:solidFill>
                  <a:srgbClr val="E850C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Script_sql.txt</a:t>
            </a:r>
            <a:r>
              <a:rPr lang="ru-RU" sz="2400" dirty="0"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ru-RU" sz="2400" b="1" dirty="0">
                <a:solidFill>
                  <a:srgbClr val="E850C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ru-RU" sz="24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EBB954-82AC-FD87-7B61-56EB8BA2D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16000"/>
            <a:ext cx="10515600" cy="5160825"/>
          </a:xfrm>
        </p:spPr>
        <p:txBody>
          <a:bodyPr/>
          <a:lstStyle/>
          <a:p>
            <a:pPr marL="114300" indent="457200">
              <a:buNone/>
            </a:pPr>
            <a:r>
              <a:rPr lang="ru-RU" dirty="0"/>
              <a:t>В этом скрипте данные трансформируются аналогично Варианту №2 и мы получаем точно такие же таблицы.</a:t>
            </a:r>
          </a:p>
          <a:p>
            <a:pPr marL="114300" indent="457200">
              <a:buNone/>
            </a:pPr>
            <a:r>
              <a:rPr lang="ru-RU" dirty="0"/>
              <a:t>Отличие только в том, что данные из Excel-таблицы</a:t>
            </a:r>
            <a:r>
              <a:rPr lang="ru-RU" sz="2000" dirty="0"/>
              <a:t> </a:t>
            </a:r>
            <a:r>
              <a:rPr lang="en-US" b="1" dirty="0">
                <a:solidFill>
                  <a:srgbClr val="E850C4"/>
                </a:solidFill>
              </a:rPr>
              <a:t>Ozon-Nov-Sale.xlsx</a:t>
            </a:r>
            <a:r>
              <a:rPr lang="ru-RU" b="1" dirty="0">
                <a:solidFill>
                  <a:srgbClr val="E850C4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пришлось загружать в СУБД вручную.</a:t>
            </a:r>
          </a:p>
          <a:p>
            <a:pPr marL="114300" indent="457200">
              <a:buNone/>
            </a:pPr>
            <a:r>
              <a:rPr lang="ru-RU" dirty="0"/>
              <a:t>Схема соединения таблиц такая же как в </a:t>
            </a:r>
            <a:r>
              <a:rPr lang="ru-RU" dirty="0">
                <a:solidFill>
                  <a:schemeClr val="tx1"/>
                </a:solidFill>
              </a:rPr>
              <a:t>Варианте №2.</a:t>
            </a:r>
            <a:endParaRPr lang="ru-RU" dirty="0"/>
          </a:p>
          <a:p>
            <a:pPr marL="114300" indent="457200">
              <a:buNone/>
            </a:pPr>
            <a:r>
              <a:rPr lang="ru-RU" dirty="0"/>
              <a:t>После этого в </a:t>
            </a:r>
            <a:r>
              <a:rPr lang="en-US" dirty="0">
                <a:solidFill>
                  <a:schemeClr val="tx1"/>
                </a:solidFill>
              </a:rPr>
              <a:t>Power BI</a:t>
            </a:r>
            <a:r>
              <a:rPr lang="ru-RU" dirty="0">
                <a:solidFill>
                  <a:schemeClr val="tx1"/>
                </a:solidFill>
              </a:rPr>
              <a:t> выполняются все те же действия, что и в Варианте №2.</a:t>
            </a:r>
          </a:p>
          <a:p>
            <a:pPr marL="114300" indent="457200">
              <a:buNone/>
            </a:pPr>
            <a:r>
              <a:rPr lang="ru-RU" dirty="0">
                <a:solidFill>
                  <a:schemeClr val="tx1"/>
                </a:solidFill>
              </a:rPr>
              <a:t>Подробнее можно посмотреть в файле </a:t>
            </a:r>
            <a:r>
              <a:rPr lang="en-US" sz="2400" b="1" dirty="0" err="1">
                <a:solidFill>
                  <a:srgbClr val="E850C4"/>
                </a:solidFill>
              </a:rPr>
              <a:t>bestmebel</a:t>
            </a:r>
            <a:r>
              <a:rPr lang="ru-RU" b="1" dirty="0">
                <a:solidFill>
                  <a:srgbClr val="E850C4"/>
                </a:solidFill>
              </a:rPr>
              <a:t>_</a:t>
            </a:r>
            <a:r>
              <a:rPr lang="en-US" b="1" dirty="0" err="1">
                <a:solidFill>
                  <a:srgbClr val="E850C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Slab"/>
              </a:rPr>
              <a:t>sql.pbix</a:t>
            </a:r>
            <a:endParaRPr lang="ru-RU" b="1" dirty="0">
              <a:solidFill>
                <a:srgbClr val="E850C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 Slab"/>
            </a:endParaRPr>
          </a:p>
          <a:p>
            <a:pPr marL="114300" indent="45720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942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5FA385-5501-534C-BAB9-1F363F20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9CBD8D-E059-C772-8433-8261889536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457200">
              <a:buNone/>
            </a:pPr>
            <a:r>
              <a:rPr lang="ru-RU" dirty="0"/>
              <a:t>Сравнивая все 3 варианта лично мне больше понравился Вариант №2:</a:t>
            </a:r>
          </a:p>
          <a:p>
            <a:r>
              <a:rPr lang="ru-RU" dirty="0"/>
              <a:t>Он позволил выполнить задание на все 100%, в отличии от Варианта №1.</a:t>
            </a:r>
          </a:p>
          <a:p>
            <a:r>
              <a:rPr lang="ru-RU" dirty="0"/>
              <a:t>Доступна загрузка данных из файлов всех форматов и не пришлось загружать данные вручную, как в Варианте №3.</a:t>
            </a:r>
          </a:p>
        </p:txBody>
      </p:sp>
    </p:spTree>
    <p:extLst>
      <p:ext uri="{BB962C8B-B14F-4D97-AF65-F5344CB8AC3E}">
        <p14:creationId xmlns:p14="http://schemas.microsoft.com/office/powerpoint/2010/main" val="358797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07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4000"/>
              <a:t>Описание задачи</a:t>
            </a:r>
            <a:endParaRPr/>
          </a:p>
        </p:txBody>
      </p:sp>
      <p:sp>
        <p:nvSpPr>
          <p:cNvPr id="76" name="Google Shape;76;p2"/>
          <p:cNvSpPr txBox="1">
            <a:spLocks noGrp="1"/>
          </p:cNvSpPr>
          <p:nvPr>
            <p:ph type="body" idx="1"/>
          </p:nvPr>
        </p:nvSpPr>
        <p:spPr>
          <a:xfrm>
            <a:off x="838200" y="1151467"/>
            <a:ext cx="10515600" cy="51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-RU" sz="2000" dirty="0"/>
              <a:t>Поступил заказ проанализировать и визуализировать данные по продажам за 2021 год.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-RU" sz="2000" dirty="0"/>
              <a:t>Большая часть данных была предоставлена заказчиком в виде СУБД типа </a:t>
            </a:r>
            <a:r>
              <a:rPr lang="ru-RU" sz="2000" dirty="0" err="1"/>
              <a:t>SQLite</a:t>
            </a:r>
            <a:r>
              <a:rPr lang="ru-RU" sz="2000" dirty="0"/>
              <a:t> </a:t>
            </a:r>
            <a:r>
              <a:rPr lang="en-US" b="1" dirty="0" err="1">
                <a:solidFill>
                  <a:srgbClr val="E850C4"/>
                </a:solidFill>
              </a:rPr>
              <a:t>mebel.db</a:t>
            </a:r>
            <a:r>
              <a:rPr lang="ru-RU" sz="2000" dirty="0"/>
              <a:t>.</a:t>
            </a:r>
            <a:endParaRPr sz="20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-RU" sz="2000" dirty="0"/>
              <a:t>Кроме того, была предоставлена 1 таблица в виде </a:t>
            </a:r>
            <a:r>
              <a:rPr lang="ru-RU" sz="2000" dirty="0" err="1"/>
              <a:t>csv</a:t>
            </a:r>
            <a:r>
              <a:rPr lang="ru-RU" sz="2000" dirty="0"/>
              <a:t>-файла </a:t>
            </a:r>
            <a:r>
              <a:rPr lang="en-US" b="1" dirty="0">
                <a:solidFill>
                  <a:srgbClr val="E850C4"/>
                </a:solidFill>
              </a:rPr>
              <a:t>discounts.csv</a:t>
            </a:r>
            <a:r>
              <a:rPr lang="ru-RU" b="1" dirty="0">
                <a:solidFill>
                  <a:srgbClr val="E850C4"/>
                </a:solidFill>
              </a:rPr>
              <a:t> </a:t>
            </a:r>
            <a:r>
              <a:rPr lang="ru-RU" sz="2000" dirty="0"/>
              <a:t>и 1 Excel-таблица </a:t>
            </a:r>
            <a:r>
              <a:rPr lang="en-US" b="1" dirty="0">
                <a:solidFill>
                  <a:srgbClr val="E850C4"/>
                </a:solidFill>
              </a:rPr>
              <a:t>Ozon-Nov-Sale.xlsx</a:t>
            </a:r>
            <a:r>
              <a:rPr lang="ru-RU" sz="2000" dirty="0"/>
              <a:t>.</a:t>
            </a:r>
            <a:endParaRPr sz="20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-RU" sz="2000" dirty="0"/>
              <a:t>В ходе личного общения с представителем заказчика выяснилось, что качество данных в базе не на 100% идеально, в частности есть пропуски в справочнике номенклатуры. </a:t>
            </a:r>
            <a:endParaRPr sz="2000"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000" dirty="0"/>
              <a:t>Представитель заказчика особо подчеркнул необходимость проанализировать причины отмены заказов.</a:t>
            </a:r>
            <a:endParaRPr sz="2000"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000" dirty="0"/>
              <a:t>Также была предоставлена схема таблиц базы данных.</a:t>
            </a:r>
            <a:endParaRPr sz="2000"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000" dirty="0"/>
              <a:t>Кроме того, представитель заказчика попросил, если это возможно, оценить изменение выручки, если бы клиентам было предоставлена дополнительная скидка за 6-й заказ</a:t>
            </a:r>
            <a:r>
              <a:rPr lang="en-US" sz="2000" dirty="0"/>
              <a:t> </a:t>
            </a:r>
            <a:r>
              <a:rPr lang="ru-RU" sz="2000" dirty="0"/>
              <a:t>в размере 250 рублей. 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6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ru-RU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Сх</a:t>
            </a:r>
            <a:r>
              <a:rPr lang="ru-RU" b="0" i="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ема таблиц базы данных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82" name="Google Shape;82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93533" y="1067225"/>
            <a:ext cx="10602653" cy="542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9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ru-RU" sz="2800" b="1" i="1"/>
              <a:t>Подготовка календаря рабочих дней</a:t>
            </a:r>
            <a:endParaRPr/>
          </a:p>
        </p:txBody>
      </p:sp>
      <p:sp>
        <p:nvSpPr>
          <p:cNvPr id="88" name="Google Shape;88;p4"/>
          <p:cNvSpPr txBox="1">
            <a:spLocks noGrp="1"/>
          </p:cNvSpPr>
          <p:nvPr>
            <p:ph type="body" idx="1"/>
          </p:nvPr>
        </p:nvSpPr>
        <p:spPr>
          <a:xfrm>
            <a:off x="838200" y="1020278"/>
            <a:ext cx="10515600" cy="53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 dirty="0"/>
              <a:t>Выполнение задания началось с календаря рабочих дней. Он был мной сделан еще до получения данного заказа, но я изложу процесс его создания в рамках данной презентации.</a:t>
            </a:r>
            <a:endParaRPr dirty="0"/>
          </a:p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 dirty="0"/>
              <a:t>Исходный файл был скачан с сайта </a:t>
            </a:r>
            <a:r>
              <a:rPr lang="ru-RU" sz="2400" u="sng" dirty="0">
                <a:solidFill>
                  <a:schemeClr val="hlink"/>
                </a:solidFill>
                <a:hlinkClick r:id="rId3"/>
              </a:rPr>
              <a:t>https://data.gov.ru/</a:t>
            </a:r>
            <a:r>
              <a:rPr lang="ru-RU" sz="2400" dirty="0"/>
              <a:t> и представлял собой </a:t>
            </a:r>
            <a:r>
              <a:rPr lang="ru-RU" sz="2400" dirty="0" err="1"/>
              <a:t>csv</a:t>
            </a:r>
            <a:r>
              <a:rPr lang="ru-RU" sz="2400" dirty="0"/>
              <a:t>-файл.</a:t>
            </a:r>
            <a:endParaRPr dirty="0"/>
          </a:p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 dirty="0"/>
              <a:t>После загрузки этого файла стало понятно, что не получится его использовать по назначению без трансформации данных.</a:t>
            </a:r>
            <a:endParaRPr dirty="0"/>
          </a:p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 dirty="0"/>
              <a:t>С помощью Power </a:t>
            </a:r>
            <a:r>
              <a:rPr lang="ru-RU" sz="2400" dirty="0" err="1"/>
              <a:t>Query</a:t>
            </a:r>
            <a:r>
              <a:rPr lang="ru-RU" sz="2400" dirty="0"/>
              <a:t> необходимые трансформации были сделаны и таблица сформирована. Более подробно с этим этапом работы можно ознакомиться в файле </a:t>
            </a:r>
            <a:r>
              <a:rPr lang="ru-RU" sz="2400" b="1" dirty="0" err="1">
                <a:solidFill>
                  <a:srgbClr val="E850C4"/>
                </a:solidFill>
              </a:rPr>
              <a:t>Календарь.pbix</a:t>
            </a:r>
            <a:r>
              <a:rPr lang="ru-RU" sz="2400" b="1" dirty="0"/>
              <a:t>.</a:t>
            </a:r>
            <a:endParaRPr dirty="0"/>
          </a:p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400"/>
              <a:buNone/>
            </a:pPr>
            <a:r>
              <a:rPr lang="ru-RU" sz="2400" dirty="0"/>
              <a:t>Для целей текущего заказа мне осталось только удалить данные за все годы кроме 2021-го и переименовать сокращенные дни в рабочие, так как в рамках данного заказа разница не имела значение.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>
            <a:spLocks noGrp="1"/>
          </p:cNvSpPr>
          <p:nvPr>
            <p:ph type="title"/>
          </p:nvPr>
        </p:nvSpPr>
        <p:spPr>
          <a:xfrm>
            <a:off x="838200" y="669925"/>
            <a:ext cx="10515600" cy="48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4000" dirty="0"/>
              <a:t>Производственный календарь до обработки</a:t>
            </a:r>
            <a:endParaRPr dirty="0"/>
          </a:p>
        </p:txBody>
      </p:sp>
      <p:pic>
        <p:nvPicPr>
          <p:cNvPr id="94" name="Google Shape;94;p5" descr="Изображение выглядит как стол&#10;&#10;Автоматически созданное описание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60309" y="1715500"/>
            <a:ext cx="8671382" cy="477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49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4000" dirty="0"/>
              <a:t>Календарь после трансформации данных</a:t>
            </a:r>
            <a:endParaRPr dirty="0"/>
          </a:p>
        </p:txBody>
      </p:sp>
      <p:pic>
        <p:nvPicPr>
          <p:cNvPr id="100" name="Google Shape;100;p6" descr="Изображение выглядит как стол&#10;&#10;Автоматически созданное описание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73019" y="1175868"/>
            <a:ext cx="9433249" cy="5306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45B29-ED1C-67E2-B81A-3F5E2439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 №1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EEAAAC-23BF-1E0F-E94B-355FE6DABB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ru-RU" sz="6000" dirty="0"/>
              <a:t>Обработка данных средствами </a:t>
            </a:r>
            <a:r>
              <a:rPr lang="en-US" sz="6000" dirty="0"/>
              <a:t>Power BI</a:t>
            </a:r>
            <a:r>
              <a:rPr lang="ru-RU" sz="6000" dirty="0"/>
              <a:t>, визуализация и анализ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332101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42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4000" dirty="0"/>
              <a:t>Обработка данных и создание </a:t>
            </a:r>
            <a:r>
              <a:rPr lang="ru-RU" sz="4000" dirty="0" err="1"/>
              <a:t>дашбордов</a:t>
            </a:r>
            <a:endParaRPr sz="4000" dirty="0"/>
          </a:p>
        </p:txBody>
      </p:sp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838200" y="1392572"/>
            <a:ext cx="10515600" cy="4784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dirty="0"/>
              <a:t>Следующим этапом была произведена загрузка данных в </a:t>
            </a:r>
            <a:r>
              <a:rPr lang="ru-RU" sz="2000" i="1" dirty="0"/>
              <a:t>Power BI </a:t>
            </a:r>
            <a:r>
              <a:rPr lang="ru-RU" sz="2000" dirty="0"/>
              <a:t>и предварительная их обработка в </a:t>
            </a:r>
            <a:r>
              <a:rPr lang="ru-RU" sz="2000" i="1" dirty="0"/>
              <a:t>Power </a:t>
            </a:r>
            <a:r>
              <a:rPr lang="ru-RU" sz="2000" i="1" dirty="0" err="1"/>
              <a:t>Query</a:t>
            </a:r>
            <a:r>
              <a:rPr lang="ru-RU" sz="2000" dirty="0"/>
              <a:t>: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-RU" sz="2000" dirty="0"/>
              <a:t>В таблице </a:t>
            </a:r>
            <a:r>
              <a:rPr lang="ru-RU" sz="2000" b="1" dirty="0" err="1">
                <a:solidFill>
                  <a:srgbClr val="FFC000"/>
                </a:solidFill>
              </a:rPr>
              <a:t>customers</a:t>
            </a:r>
            <a:r>
              <a:rPr lang="ru-RU" sz="2000" b="1" dirty="0"/>
              <a:t> </a:t>
            </a:r>
            <a:r>
              <a:rPr lang="ru-RU" sz="2000" dirty="0"/>
              <a:t>был добавлен столбец </a:t>
            </a:r>
            <a:r>
              <a:rPr lang="ru-RU" sz="2000" b="1" dirty="0">
                <a:solidFill>
                  <a:srgbClr val="FFC000"/>
                </a:solidFill>
              </a:rPr>
              <a:t>пол</a:t>
            </a:r>
            <a:r>
              <a:rPr lang="ru-RU" sz="2000" dirty="0"/>
              <a:t>, заполненный в соответствии с последней буквой отчества клиента, предварительно были удалены все пробелы.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-RU" sz="2000" dirty="0"/>
              <a:t>В таблице </a:t>
            </a:r>
            <a:r>
              <a:rPr lang="ru-RU" sz="2000" b="1" dirty="0" err="1">
                <a:solidFill>
                  <a:srgbClr val="FFC000"/>
                </a:solidFill>
              </a:rPr>
              <a:t>sku</a:t>
            </a:r>
            <a:r>
              <a:rPr lang="ru-RU" sz="2000" dirty="0"/>
              <a:t> был добавлен столбец </a:t>
            </a:r>
            <a:r>
              <a:rPr lang="ru-RU" sz="2000" b="1" dirty="0">
                <a:solidFill>
                  <a:srgbClr val="FFC000"/>
                </a:solidFill>
              </a:rPr>
              <a:t>Категория</a:t>
            </a:r>
            <a:r>
              <a:rPr lang="ru-RU" sz="2000" dirty="0"/>
              <a:t>, заполненный на основании данных из столбца </a:t>
            </a:r>
            <a:r>
              <a:rPr lang="ru-RU" sz="2000" b="1" dirty="0" err="1">
                <a:solidFill>
                  <a:srgbClr val="FFC000"/>
                </a:solidFill>
              </a:rPr>
              <a:t>sku_id</a:t>
            </a:r>
            <a:r>
              <a:rPr lang="ru-RU" sz="2000" b="1" dirty="0">
                <a:solidFill>
                  <a:srgbClr val="FFC000"/>
                </a:solidFill>
              </a:rPr>
              <a:t> </a:t>
            </a:r>
            <a:r>
              <a:rPr lang="ru-RU" sz="2000" dirty="0"/>
              <a:t>(использовал сочетание букв до дефиса). Столбец </a:t>
            </a:r>
            <a:r>
              <a:rPr lang="ru-RU" sz="2000" b="1" dirty="0">
                <a:solidFill>
                  <a:srgbClr val="FFC000"/>
                </a:solidFill>
              </a:rPr>
              <a:t>Коллекция</a:t>
            </a:r>
            <a:r>
              <a:rPr lang="ru-RU" sz="2000" dirty="0"/>
              <a:t> имел пропуски поэтому он был полностью переписан на основании данных из столбца </a:t>
            </a:r>
            <a:r>
              <a:rPr lang="ru-RU" sz="2000" b="1" dirty="0" err="1">
                <a:solidFill>
                  <a:srgbClr val="FFC000"/>
                </a:solidFill>
              </a:rPr>
              <a:t>sku_id</a:t>
            </a:r>
            <a:r>
              <a:rPr lang="ru-RU" sz="2000" b="1" dirty="0"/>
              <a:t> </a:t>
            </a:r>
            <a:r>
              <a:rPr lang="ru-RU" sz="2000" dirty="0"/>
              <a:t>(использовал букву после дефиса).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-RU" sz="2000" dirty="0"/>
              <a:t>В таблице </a:t>
            </a:r>
            <a:r>
              <a:rPr lang="ru-RU" sz="2000" b="1" dirty="0" err="1">
                <a:solidFill>
                  <a:srgbClr val="FFC000"/>
                </a:solidFill>
              </a:rPr>
              <a:t>orders</a:t>
            </a:r>
            <a:r>
              <a:rPr lang="ru-RU" sz="2000" dirty="0"/>
              <a:t> был добавлен столбец </a:t>
            </a:r>
            <a:r>
              <a:rPr lang="ru-RU" sz="2000" b="1" dirty="0">
                <a:solidFill>
                  <a:srgbClr val="FFC000"/>
                </a:solidFill>
              </a:rPr>
              <a:t>Город</a:t>
            </a:r>
            <a:r>
              <a:rPr lang="ru-RU" sz="2000" dirty="0"/>
              <a:t> на основании данных из столбца </a:t>
            </a:r>
            <a:r>
              <a:rPr lang="ru-RU" sz="2000" b="1" dirty="0" err="1">
                <a:solidFill>
                  <a:srgbClr val="FFC000"/>
                </a:solidFill>
              </a:rPr>
              <a:t>order_num</a:t>
            </a:r>
            <a:r>
              <a:rPr lang="ru-RU" sz="2000" dirty="0">
                <a:solidFill>
                  <a:srgbClr val="FFC000"/>
                </a:solidFill>
              </a:rPr>
              <a:t> </a:t>
            </a:r>
            <a:r>
              <a:rPr lang="ru-RU" sz="2000" dirty="0"/>
              <a:t>(использовал первую букву).</a:t>
            </a:r>
            <a:endParaRPr dirty="0"/>
          </a:p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39E2D-E2D5-0822-E229-91A626BA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Обработка данных и создание </a:t>
            </a:r>
            <a:r>
              <a:rPr lang="ru-RU" sz="3600" dirty="0" err="1"/>
              <a:t>дашбордов</a:t>
            </a:r>
            <a:endParaRPr lang="ru-RU" sz="36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28EB69-E9F9-1604-916D-2E5FF908B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809067"/>
          </a:xfrm>
        </p:spPr>
        <p:txBody>
          <a:bodyPr>
            <a:normAutofit/>
          </a:bodyPr>
          <a:lstStyle/>
          <a:p>
            <a:pPr marL="0" lvl="0" indent="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400" dirty="0"/>
              <a:t>Затем уже с помощью языка DAX были сформированы:</a:t>
            </a:r>
          </a:p>
          <a:p>
            <a:pPr marL="36000">
              <a:lnSpc>
                <a:spcPct val="120000"/>
              </a:lnSpc>
              <a:buSzPts val="2000"/>
            </a:pPr>
            <a:r>
              <a:rPr lang="ru-RU" sz="2400" dirty="0"/>
              <a:t>Вспомогательная таблица </a:t>
            </a:r>
            <a:r>
              <a:rPr lang="ru-RU" sz="2400" b="1" dirty="0">
                <a:solidFill>
                  <a:srgbClr val="FFC000"/>
                </a:solidFill>
              </a:rPr>
              <a:t>Сумма заказа</a:t>
            </a:r>
            <a:r>
              <a:rPr lang="ru-RU" sz="2400" dirty="0"/>
              <a:t>, в которой данные из таблицы </a:t>
            </a:r>
            <a:r>
              <a:rPr lang="ru-RU" sz="2400" b="1" dirty="0" err="1">
                <a:solidFill>
                  <a:srgbClr val="FFC000"/>
                </a:solidFill>
              </a:rPr>
              <a:t>order_rows</a:t>
            </a:r>
            <a:r>
              <a:rPr lang="ru-RU" sz="2400" dirty="0">
                <a:solidFill>
                  <a:srgbClr val="FFC000"/>
                </a:solidFill>
              </a:rPr>
              <a:t> </a:t>
            </a:r>
            <a:r>
              <a:rPr lang="ru-RU" sz="2400" dirty="0"/>
              <a:t>были агрегированы по номеру заказа. </a:t>
            </a:r>
          </a:p>
          <a:p>
            <a:pPr marL="36000"/>
            <a:r>
              <a:rPr lang="ru-RU" sz="2400" dirty="0"/>
              <a:t>Вспомогательная таблица </a:t>
            </a:r>
            <a:r>
              <a:rPr lang="ru-RU" sz="2400" b="1" dirty="0">
                <a:solidFill>
                  <a:srgbClr val="FFC000"/>
                </a:solidFill>
              </a:rPr>
              <a:t>Количество заказов </a:t>
            </a:r>
            <a:r>
              <a:rPr lang="ru-RU" sz="2400" dirty="0"/>
              <a:t>в которой данные из таблицы </a:t>
            </a:r>
            <a:r>
              <a:rPr lang="ru-RU" sz="2400" b="1" dirty="0" err="1">
                <a:solidFill>
                  <a:srgbClr val="FFC000"/>
                </a:solidFill>
              </a:rPr>
              <a:t>order</a:t>
            </a:r>
            <a:r>
              <a:rPr lang="ru-RU" sz="2400" dirty="0"/>
              <a:t> были агрегированы по номеру клиента.</a:t>
            </a:r>
          </a:p>
          <a:p>
            <a:pPr marL="36000"/>
            <a:r>
              <a:rPr lang="ru-RU" dirty="0"/>
              <a:t>В таблице </a:t>
            </a:r>
            <a:r>
              <a:rPr lang="en-US" dirty="0"/>
              <a:t>customers</a:t>
            </a:r>
            <a:r>
              <a:rPr lang="ru-RU" dirty="0"/>
              <a:t> были добавлены столбцы </a:t>
            </a:r>
            <a:r>
              <a:rPr lang="ru-RU" b="1" dirty="0">
                <a:solidFill>
                  <a:srgbClr val="FFC000"/>
                </a:solidFill>
              </a:rPr>
              <a:t>Возраст, лет</a:t>
            </a:r>
            <a:r>
              <a:rPr lang="ru-RU" dirty="0"/>
              <a:t> и </a:t>
            </a:r>
            <a:r>
              <a:rPr lang="ru-RU" b="1" dirty="0">
                <a:solidFill>
                  <a:srgbClr val="FFC000"/>
                </a:solidFill>
              </a:rPr>
              <a:t>Возрастная группа</a:t>
            </a:r>
            <a:r>
              <a:rPr lang="ru-RU" dirty="0"/>
              <a:t>.</a:t>
            </a:r>
            <a:endParaRPr lang="ru-RU" sz="2400" dirty="0"/>
          </a:p>
          <a:p>
            <a:pPr marL="36000"/>
            <a:r>
              <a:rPr lang="ru-RU" sz="2400" dirty="0"/>
              <a:t>Были прописаны несколько мер и построены 3 </a:t>
            </a:r>
            <a:r>
              <a:rPr lang="ru-RU" sz="2400" dirty="0" err="1"/>
              <a:t>дашборда</a:t>
            </a:r>
            <a:r>
              <a:rPr lang="ru-RU" sz="2400" dirty="0"/>
              <a:t>.</a:t>
            </a:r>
          </a:p>
          <a:p>
            <a:pPr marL="114300" indent="457200">
              <a:buNone/>
            </a:pPr>
            <a:r>
              <a:rPr lang="ru-RU" sz="2400" dirty="0"/>
              <a:t>Подробнее с этой работой можно ознакомиться в файле </a:t>
            </a:r>
            <a:r>
              <a:rPr lang="en-US" sz="2400" b="1" dirty="0" err="1">
                <a:solidFill>
                  <a:srgbClr val="E850C4"/>
                </a:solidFill>
              </a:rPr>
              <a:t>bestmebel</a:t>
            </a:r>
            <a:r>
              <a:rPr lang="ru-RU" sz="2400" b="1" dirty="0">
                <a:solidFill>
                  <a:srgbClr val="E850C4"/>
                </a:solidFill>
              </a:rPr>
              <a:t>.</a:t>
            </a:r>
            <a:r>
              <a:rPr lang="ru-RU" sz="2400" b="1" dirty="0" err="1">
                <a:solidFill>
                  <a:srgbClr val="E850C4"/>
                </a:solidFill>
              </a:rPr>
              <a:t>pbix</a:t>
            </a:r>
            <a:r>
              <a:rPr lang="ru-RU" sz="2400" dirty="0"/>
              <a:t>.</a:t>
            </a:r>
            <a:endParaRPr lang="ru-RU" dirty="0"/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3615926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956</Words>
  <Application>Microsoft Office PowerPoint</Application>
  <PresentationFormat>Широкоэкранный</PresentationFormat>
  <Paragraphs>64</Paragraphs>
  <Slides>17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Roboto Slab</vt:lpstr>
      <vt:lpstr>Roboto</vt:lpstr>
      <vt:lpstr>Arial</vt:lpstr>
      <vt:lpstr>Calibri</vt:lpstr>
      <vt:lpstr>Marina</vt:lpstr>
      <vt:lpstr>Отчёт компании  «Бест Мебель» за 2021 год</vt:lpstr>
      <vt:lpstr>Описание задачи</vt:lpstr>
      <vt:lpstr>Схема таблиц базы данных</vt:lpstr>
      <vt:lpstr>Подготовка календаря рабочих дней</vt:lpstr>
      <vt:lpstr>Производственный календарь до обработки</vt:lpstr>
      <vt:lpstr>Календарь после трансформации данных</vt:lpstr>
      <vt:lpstr>Вариант №1</vt:lpstr>
      <vt:lpstr>Обработка данных и создание дашбордов</vt:lpstr>
      <vt:lpstr>Обработка данных и создание дашбордов</vt:lpstr>
      <vt:lpstr>На основании дашбордов были сделаны следующие выводы:</vt:lpstr>
      <vt:lpstr>На основании дашбордов были сделаны следующие выводы:</vt:lpstr>
      <vt:lpstr>Вариант №2</vt:lpstr>
      <vt:lpstr>Подробный скрипт расписан в файле bestmebel.ipynb. </vt:lpstr>
      <vt:lpstr>Так как вспомогательные таблицы были объединены с основными, схема соединения таблиц выглядит так: </vt:lpstr>
      <vt:lpstr>Вариант №3</vt:lpstr>
      <vt:lpstr>Подробный скрипт расписан в файле Script_sql.txt. 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компании  «Бест Мебель» за 2021 год</dc:title>
  <dc:creator>Ярослав Филиппов</dc:creator>
  <cp:lastModifiedBy>Ярослав Филиппов</cp:lastModifiedBy>
  <cp:revision>9</cp:revision>
  <dcterms:created xsi:type="dcterms:W3CDTF">2022-12-25T07:40:50Z</dcterms:created>
  <dcterms:modified xsi:type="dcterms:W3CDTF">2023-01-07T13:17:08Z</dcterms:modified>
</cp:coreProperties>
</file>