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8F349-5795-4E93-B2C2-B63B33BE278C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DA03B-65F4-4E1B-9391-BAAB3F338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094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8F349-5795-4E93-B2C2-B63B33BE278C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DA03B-65F4-4E1B-9391-BAAB3F338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386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8F349-5795-4E93-B2C2-B63B33BE278C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DA03B-65F4-4E1B-9391-BAAB3F3386B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580217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8F349-5795-4E93-B2C2-B63B33BE278C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DA03B-65F4-4E1B-9391-BAAB3F338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6430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8F349-5795-4E93-B2C2-B63B33BE278C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DA03B-65F4-4E1B-9391-BAAB3F3386B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749486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8F349-5795-4E93-B2C2-B63B33BE278C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DA03B-65F4-4E1B-9391-BAAB3F338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0277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8F349-5795-4E93-B2C2-B63B33BE278C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DA03B-65F4-4E1B-9391-BAAB3F338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9649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8F349-5795-4E93-B2C2-B63B33BE278C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DA03B-65F4-4E1B-9391-BAAB3F338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187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8F349-5795-4E93-B2C2-B63B33BE278C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DA03B-65F4-4E1B-9391-BAAB3F338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171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8F349-5795-4E93-B2C2-B63B33BE278C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DA03B-65F4-4E1B-9391-BAAB3F338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785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8F349-5795-4E93-B2C2-B63B33BE278C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DA03B-65F4-4E1B-9391-BAAB3F338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113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8F349-5795-4E93-B2C2-B63B33BE278C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DA03B-65F4-4E1B-9391-BAAB3F338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074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8F349-5795-4E93-B2C2-B63B33BE278C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DA03B-65F4-4E1B-9391-BAAB3F338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146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8F349-5795-4E93-B2C2-B63B33BE278C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DA03B-65F4-4E1B-9391-BAAB3F338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493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8F349-5795-4E93-B2C2-B63B33BE278C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DA03B-65F4-4E1B-9391-BAAB3F338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338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8F349-5795-4E93-B2C2-B63B33BE278C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DA03B-65F4-4E1B-9391-BAAB3F338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359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A8F349-5795-4E93-B2C2-B63B33BE278C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37DA03B-65F4-4E1B-9391-BAAB3F338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48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sr.wikipedia.org/wiki/%D0%9A%D0%BE%D0%BD%D1%82%D1%80%D0%BE%D0%BB%D0%B0_%D0%BF%D1%80%D0%B8%D1%81%D1%82%D1%83%D0%BF%D0%B0" TargetMode="External"/><Relationship Id="rId13" Type="http://schemas.openxmlformats.org/officeDocument/2006/relationships/hyperlink" Target="https://sr.wikipedia.org/wiki/%D0%92%D0%B8%D0%BA%D0%B8" TargetMode="External"/><Relationship Id="rId3" Type="http://schemas.openxmlformats.org/officeDocument/2006/relationships/hyperlink" Target="https://sr.wikipedia.org/wiki/%D0%93%D0%B8%D1%82_(%D1%81%D0%BE%D1%84%D1%82%D0%B2%D0%B5%D1%80)" TargetMode="External"/><Relationship Id="rId7" Type="http://schemas.openxmlformats.org/officeDocument/2006/relationships/hyperlink" Target="https://sr.wikipedia.org/wiki/%D0%92%D0%B5%D0%B1-%D0%B0%D0%BF%D0%BB%D0%B8%D0%BA%D0%B0%D1%86%D0%B8%D1%98%D0%B5" TargetMode="External"/><Relationship Id="rId12" Type="http://schemas.openxmlformats.org/officeDocument/2006/relationships/hyperlink" Target="https://sr.wikipedia.org/w/index.php?title=%D0%A3%D0%BF%D1%80%D0%B0%D0%B2%D1%99%D0%B0%D1%9A%D0%B5_%D0%B7%D0%B0%D0%B4%D0%B0%D1%86%D0%B8%D0%BC%D0%B0&amp;action=edit&amp;redlink=1" TargetMode="External"/><Relationship Id="rId2" Type="http://schemas.openxmlformats.org/officeDocument/2006/relationships/hyperlink" Target="https://sr.wikipedia.org/wiki/Internet_hosting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sr.wikipedia.org/wiki/Command-line_interface" TargetMode="External"/><Relationship Id="rId11" Type="http://schemas.openxmlformats.org/officeDocument/2006/relationships/hyperlink" Target="https://sr.wikipedia.org/w/index.php?title=%D0%97%D0%B0%D1%85%D1%82%D0%B5%D0%B2_%D0%B7%D0%B0_%D0%B4%D0%BE%D0%B4%D0%B0%D0%B2%D0%B0%D1%9A%D0%B5_%D0%BD%D0%BE%D0%B2%D0%B8%D1%85_%D0%BA%D0%B0%D1%80%D0%B0%D0%BA%D1%82%D0%B5%D1%80%D0%B8%D1%81%D1%82%D0%B8%D0%BA%D0%B0&amp;action=edit&amp;redlink=1" TargetMode="External"/><Relationship Id="rId5" Type="http://schemas.openxmlformats.org/officeDocument/2006/relationships/hyperlink" Target="https://sr.wikipedia.org/w/index.php?title=%D0%9C%D0%B5%D0%BD%D0%B0%D1%9F%D0%BC%D0%B5%D0%BD%D1%82_%D0%B8%D0%B7%D0%B2%D0%BE%D1%80%D0%BD%D0%BE%D0%B3_%D0%BA%D0%BE%D0%B4%D0%B0&amp;action=edit&amp;redlink=1" TargetMode="External"/><Relationship Id="rId15" Type="http://schemas.openxmlformats.org/officeDocument/2006/relationships/hyperlink" Target="https://sr.wikipedia.org/wiki/%D0%A1%D0%BE%D1%84%D1%82%D0%B2%D0%B5%D1%80_%D0%BE%D1%82%D0%B2%D0%BE%D1%80%D0%B5%D0%BD%D0%BE%D0%B3_%D0%BA%D0%BE%D0%B4%D0%B0" TargetMode="External"/><Relationship Id="rId10" Type="http://schemas.openxmlformats.org/officeDocument/2006/relationships/hyperlink" Target="https://sr.wikipedia.org/wiki/%D0%95%D0%BD%D0%B3%D0%BB%D0%B5%D1%81%D0%BA%D0%B8_%D1%98%D0%B5%D0%B7%D0%B8%D0%BA" TargetMode="External"/><Relationship Id="rId4" Type="http://schemas.openxmlformats.org/officeDocument/2006/relationships/hyperlink" Target="https://sr.wikipedia.org/w/index.php?title=%D0%94%D0%B8%D1%81%D1%82%D1%80%D0%B8%D0%B1%D1%83%D0%B8%D1%80%D0%B0%D0%BD%D1%83_%D0%BA%D0%BE%D0%BD%D1%82%D1%80%D0%BE%D0%BB%D1%83_%D1%80%D0%B5%D0%B2%D0%B8%D0%B7%D0%B8%D1%98%D0%B0&amp;action=edit&amp;redlink=1" TargetMode="External"/><Relationship Id="rId9" Type="http://schemas.openxmlformats.org/officeDocument/2006/relationships/hyperlink" Target="https://sr.wikipedia.org/w/index.php?title=%D0%9F%D1%80%D0%B0%D1%9B%D0%B5%D1%9A%D0%B5_%D0%B3%D1%80%D0%B5%D1%88%D0%B0%D0%BA%D0%B0&amp;action=edit&amp;redlink=1" TargetMode="External"/><Relationship Id="rId14" Type="http://schemas.openxmlformats.org/officeDocument/2006/relationships/hyperlink" Target="https://sr.wikipedia.org/wiki/%D0%A0%D0%B5%D0%BF%D0%BE%D0%B7%D0%B8%D1%82%D0%BE%D1%80%D0%B8%D1%98%D1%83%D0%BC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224F0-860F-3F74-DD7A-85DAE96A52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88651" y="2563905"/>
            <a:ext cx="7766936" cy="1585542"/>
          </a:xfrm>
        </p:spPr>
        <p:txBody>
          <a:bodyPr>
            <a:normAutofit/>
          </a:bodyPr>
          <a:lstStyle/>
          <a:p>
            <a:r>
              <a:rPr lang="en-US" sz="9600" dirty="0"/>
              <a:t>GitHub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48BF02-1F5B-1CA7-6980-ABE6A023EA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                                                                                             FILIP TADIC 3-10</a:t>
            </a:r>
          </a:p>
        </p:txBody>
      </p:sp>
    </p:spTree>
    <p:extLst>
      <p:ext uri="{BB962C8B-B14F-4D97-AF65-F5344CB8AC3E}">
        <p14:creationId xmlns:p14="http://schemas.microsoft.com/office/powerpoint/2010/main" val="2014785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41AF455-294C-0FA1-1761-C7FACD4BDE55}"/>
              </a:ext>
            </a:extLst>
          </p:cNvPr>
          <p:cNvSpPr txBox="1"/>
          <p:nvPr/>
        </p:nvSpPr>
        <p:spPr>
          <a:xfrm>
            <a:off x="573741" y="259977"/>
            <a:ext cx="11385177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333333"/>
                </a:solidFill>
                <a:effectLst/>
                <a:latin typeface="Montserrat-Regular"/>
              </a:rPr>
              <a:t>GitHub</a:t>
            </a:r>
            <a:r>
              <a:rPr lang="en-US" b="0" i="0" dirty="0">
                <a:solidFill>
                  <a:srgbClr val="333333"/>
                </a:solidFill>
                <a:effectLst/>
                <a:latin typeface="Montserrat-Regular"/>
              </a:rPr>
              <a:t> (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ontserrat-Regular"/>
              </a:rPr>
              <a:t>originalno</a:t>
            </a:r>
            <a:r>
              <a:rPr lang="en-US" b="0" i="0" dirty="0">
                <a:solidFill>
                  <a:srgbClr val="333333"/>
                </a:solidFill>
                <a:effectLst/>
                <a:latin typeface="Montserrat-Regular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ontserrat-Regular"/>
              </a:rPr>
              <a:t>poznat</a:t>
            </a:r>
            <a:r>
              <a:rPr lang="en-US" b="0" i="0" dirty="0">
                <a:solidFill>
                  <a:srgbClr val="333333"/>
                </a:solidFill>
                <a:effectLst/>
                <a:latin typeface="Montserrat-Regular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ontserrat-Regular"/>
              </a:rPr>
              <a:t>kao</a:t>
            </a:r>
            <a:r>
              <a:rPr lang="en-US" b="0" i="0" dirty="0">
                <a:solidFill>
                  <a:srgbClr val="333333"/>
                </a:solidFill>
                <a:effectLst/>
                <a:latin typeface="Montserrat-Regular"/>
              </a:rPr>
              <a:t> — </a:t>
            </a:r>
            <a:r>
              <a:rPr lang="en-US" b="1" i="0" dirty="0">
                <a:solidFill>
                  <a:srgbClr val="333333"/>
                </a:solidFill>
                <a:effectLst/>
                <a:latin typeface="Montserrat-Regular"/>
              </a:rPr>
              <a:t>Logical Awesome LLC</a:t>
            </a:r>
            <a:r>
              <a:rPr lang="en-US" b="0" i="0" dirty="0">
                <a:solidFill>
                  <a:srgbClr val="333333"/>
                </a:solidFill>
                <a:effectLst/>
                <a:latin typeface="Montserrat-Regular"/>
              </a:rPr>
              <a:t>) je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ontserrat-Regular"/>
              </a:rPr>
              <a:t>veb-baziran</a:t>
            </a:r>
            <a:r>
              <a:rPr lang="en-US" b="0" i="0" dirty="0">
                <a:solidFill>
                  <a:srgbClr val="333333"/>
                </a:solidFill>
                <a:effectLst/>
                <a:latin typeface="Montserrat-Regular"/>
              </a:rPr>
              <a:t> </a:t>
            </a:r>
            <a:r>
              <a:rPr lang="en-US" b="1" i="0" u="none" strike="noStrike" dirty="0">
                <a:solidFill>
                  <a:srgbClr val="333333"/>
                </a:solidFill>
                <a:effectLst/>
                <a:latin typeface="Montserrat-Regular"/>
                <a:hlinkClick r:id="rId2" tooltip="Internet hosting"/>
              </a:rPr>
              <a:t>hosting </a:t>
            </a:r>
            <a:r>
              <a:rPr lang="en-US" b="1" i="0" u="none" strike="noStrike" dirty="0" err="1">
                <a:solidFill>
                  <a:srgbClr val="333333"/>
                </a:solidFill>
                <a:effectLst/>
                <a:latin typeface="Montserrat-Regular"/>
                <a:hlinkClick r:id="rId2" tooltip="Internet hosting"/>
              </a:rPr>
              <a:t>servis</a:t>
            </a:r>
            <a:r>
              <a:rPr lang="en-US" b="0" i="0" dirty="0">
                <a:solidFill>
                  <a:srgbClr val="333333"/>
                </a:solidFill>
                <a:effectLst/>
                <a:latin typeface="Montserrat-Regular"/>
              </a:rPr>
              <a:t> za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ontserrat-Regular"/>
              </a:rPr>
              <a:t>kontrolu</a:t>
            </a:r>
            <a:r>
              <a:rPr lang="en-US" b="0" i="0" dirty="0">
                <a:solidFill>
                  <a:srgbClr val="333333"/>
                </a:solidFill>
                <a:effectLst/>
                <a:latin typeface="Montserrat-Regular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ontserrat-Regular"/>
              </a:rPr>
              <a:t>verzije</a:t>
            </a:r>
            <a:r>
              <a:rPr lang="en-US" b="0" i="0" dirty="0">
                <a:solidFill>
                  <a:srgbClr val="333333"/>
                </a:solidFill>
                <a:effectLst/>
                <a:latin typeface="Montserrat-Regular"/>
              </a:rPr>
              <a:t>, </a:t>
            </a:r>
            <a:r>
              <a:rPr lang="en-US" b="1" i="0" u="none" strike="noStrike" dirty="0">
                <a:solidFill>
                  <a:srgbClr val="333333"/>
                </a:solidFill>
                <a:effectLst/>
                <a:latin typeface="Montserrat-Regular"/>
                <a:hlinkClick r:id="rId3" tooltip="Git (softver)"/>
              </a:rPr>
              <a:t>Git</a:t>
            </a:r>
            <a:r>
              <a:rPr lang="en-US" b="0" i="0" dirty="0">
                <a:solidFill>
                  <a:srgbClr val="333333"/>
                </a:solidFill>
                <a:effectLst/>
                <a:latin typeface="Montserrat-Regular"/>
              </a:rPr>
              <a:t>.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ontserrat-Regular"/>
              </a:rPr>
              <a:t>Pruža</a:t>
            </a:r>
            <a:r>
              <a:rPr lang="en-US" b="0" i="0" dirty="0">
                <a:solidFill>
                  <a:srgbClr val="333333"/>
                </a:solidFill>
                <a:effectLst/>
                <a:latin typeface="Montserrat-Regular"/>
              </a:rPr>
              <a:t> Git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ontserrat-Regular"/>
              </a:rPr>
              <a:t>funkcionalnosti</a:t>
            </a:r>
            <a:r>
              <a:rPr lang="en-US" b="0" i="0" dirty="0">
                <a:solidFill>
                  <a:srgbClr val="333333"/>
                </a:solidFill>
                <a:effectLst/>
                <a:latin typeface="Montserrat-Regular"/>
              </a:rPr>
              <a:t>: </a:t>
            </a:r>
            <a:r>
              <a:rPr lang="en-US" b="1" i="0" u="none" strike="noStrike" dirty="0" err="1">
                <a:solidFill>
                  <a:srgbClr val="333333"/>
                </a:solidFill>
                <a:effectLst/>
                <a:latin typeface="Montserrat-Regular"/>
                <a:hlinkClick r:id="rId4" tooltip="Distribuiranu kontrolu revizija (stranica ne postoji)"/>
              </a:rPr>
              <a:t>distribuiranu</a:t>
            </a:r>
            <a:r>
              <a:rPr lang="en-US" b="1" i="0" u="none" strike="noStrike" dirty="0">
                <a:solidFill>
                  <a:srgbClr val="333333"/>
                </a:solidFill>
                <a:effectLst/>
                <a:latin typeface="Montserrat-Regular"/>
                <a:hlinkClick r:id="rId4" tooltip="Distribuiranu kontrolu revizija (stranica ne postoji)"/>
              </a:rPr>
              <a:t> </a:t>
            </a:r>
            <a:r>
              <a:rPr lang="en-US" b="1" i="0" u="none" strike="noStrike" dirty="0" err="1">
                <a:solidFill>
                  <a:srgbClr val="333333"/>
                </a:solidFill>
                <a:effectLst/>
                <a:latin typeface="Montserrat-Regular"/>
                <a:hlinkClick r:id="rId4" tooltip="Distribuiranu kontrolu revizija (stranica ne postoji)"/>
              </a:rPr>
              <a:t>kontrolu</a:t>
            </a:r>
            <a:r>
              <a:rPr lang="en-US" b="1" i="0" u="none" strike="noStrike" dirty="0">
                <a:solidFill>
                  <a:srgbClr val="333333"/>
                </a:solidFill>
                <a:effectLst/>
                <a:latin typeface="Montserrat-Regular"/>
                <a:hlinkClick r:id="rId4" tooltip="Distribuiranu kontrolu revizija (stranica ne postoji)"/>
              </a:rPr>
              <a:t> </a:t>
            </a:r>
            <a:r>
              <a:rPr lang="en-US" b="1" i="0" u="none" strike="noStrike" dirty="0" err="1">
                <a:solidFill>
                  <a:srgbClr val="333333"/>
                </a:solidFill>
                <a:effectLst/>
                <a:latin typeface="Montserrat-Regular"/>
                <a:hlinkClick r:id="rId4" tooltip="Distribuiranu kontrolu revizija (stranica ne postoji)"/>
              </a:rPr>
              <a:t>revizija</a:t>
            </a:r>
            <a:r>
              <a:rPr lang="en-US" b="0" i="0" dirty="0">
                <a:solidFill>
                  <a:srgbClr val="333333"/>
                </a:solidFill>
                <a:effectLst/>
                <a:latin typeface="Montserrat-Regular"/>
              </a:rPr>
              <a:t> 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ontserrat-Regular"/>
              </a:rPr>
              <a:t>i</a:t>
            </a:r>
            <a:r>
              <a:rPr lang="en-US" b="0" i="0" dirty="0">
                <a:solidFill>
                  <a:srgbClr val="333333"/>
                </a:solidFill>
                <a:effectLst/>
                <a:latin typeface="Montserrat-Regular"/>
              </a:rPr>
              <a:t> </a:t>
            </a:r>
            <a:r>
              <a:rPr lang="en-US" b="1" i="0" u="none" strike="noStrike" dirty="0" err="1">
                <a:solidFill>
                  <a:srgbClr val="333333"/>
                </a:solidFill>
                <a:effectLst/>
                <a:latin typeface="Montserrat-Regular"/>
                <a:hlinkClick r:id="rId5" tooltip="Menadžment izvornog koda (stranica ne postoji)"/>
              </a:rPr>
              <a:t>menadžment</a:t>
            </a:r>
            <a:r>
              <a:rPr lang="en-US" b="1" i="0" u="none" strike="noStrike" dirty="0">
                <a:solidFill>
                  <a:srgbClr val="333333"/>
                </a:solidFill>
                <a:effectLst/>
                <a:latin typeface="Montserrat-Regular"/>
                <a:hlinkClick r:id="rId5" tooltip="Menadžment izvornog koda (stranica ne postoji)"/>
              </a:rPr>
              <a:t> </a:t>
            </a:r>
            <a:r>
              <a:rPr lang="en-US" b="1" i="0" u="none" strike="noStrike" dirty="0" err="1">
                <a:solidFill>
                  <a:srgbClr val="333333"/>
                </a:solidFill>
                <a:effectLst/>
                <a:latin typeface="Montserrat-Regular"/>
                <a:hlinkClick r:id="rId5" tooltip="Menadžment izvornog koda (stranica ne postoji)"/>
              </a:rPr>
              <a:t>izvornog</a:t>
            </a:r>
            <a:r>
              <a:rPr lang="en-US" b="1" i="0" u="none" strike="noStrike" dirty="0">
                <a:solidFill>
                  <a:srgbClr val="333333"/>
                </a:solidFill>
                <a:effectLst/>
                <a:latin typeface="Montserrat-Regular"/>
                <a:hlinkClick r:id="rId5" tooltip="Menadžment izvornog koda (stranica ne postoji)"/>
              </a:rPr>
              <a:t> </a:t>
            </a:r>
            <a:r>
              <a:rPr lang="en-US" b="1" i="0" u="none" strike="noStrike" dirty="0" err="1">
                <a:solidFill>
                  <a:srgbClr val="333333"/>
                </a:solidFill>
                <a:effectLst/>
                <a:latin typeface="Montserrat-Regular"/>
                <a:hlinkClick r:id="rId5" tooltip="Menadžment izvornog koda (stranica ne postoji)"/>
              </a:rPr>
              <a:t>koda</a:t>
            </a:r>
            <a:r>
              <a:rPr lang="en-US" b="0" i="0" dirty="0">
                <a:solidFill>
                  <a:srgbClr val="333333"/>
                </a:solidFill>
                <a:effectLst/>
                <a:latin typeface="Montserrat-Regular"/>
              </a:rPr>
              <a:t> (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ontserrat-Regular"/>
              </a:rPr>
              <a:t>eng.</a:t>
            </a:r>
            <a:r>
              <a:rPr lang="en-US" b="0" i="0" dirty="0">
                <a:solidFill>
                  <a:srgbClr val="333333"/>
                </a:solidFill>
                <a:effectLst/>
                <a:latin typeface="Montserrat-Regular"/>
              </a:rPr>
              <a:t> Source Control Management — SCM),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ontserrat-Regular"/>
              </a:rPr>
              <a:t>dodajući</a:t>
            </a:r>
            <a:r>
              <a:rPr lang="en-US" b="0" i="0" dirty="0">
                <a:solidFill>
                  <a:srgbClr val="333333"/>
                </a:solidFill>
                <a:effectLst/>
                <a:latin typeface="Montserrat-Regular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ontserrat-Regular"/>
              </a:rPr>
              <a:t>dodatne</a:t>
            </a:r>
            <a:r>
              <a:rPr lang="en-US" b="0" i="0" dirty="0">
                <a:solidFill>
                  <a:srgbClr val="333333"/>
                </a:solidFill>
                <a:effectLst/>
                <a:latin typeface="Montserrat-Regular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ontserrat-Regular"/>
              </a:rPr>
              <a:t>funkcije</a:t>
            </a:r>
            <a:r>
              <a:rPr lang="en-US" b="0" i="0" dirty="0">
                <a:solidFill>
                  <a:srgbClr val="333333"/>
                </a:solidFill>
                <a:effectLst/>
                <a:latin typeface="Montserrat-Regular"/>
              </a:rPr>
              <a:t>. Za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ontserrat-Regular"/>
              </a:rPr>
              <a:t>razliku</a:t>
            </a:r>
            <a:r>
              <a:rPr lang="en-US" b="0" i="0" dirty="0">
                <a:solidFill>
                  <a:srgbClr val="333333"/>
                </a:solidFill>
                <a:effectLst/>
                <a:latin typeface="Montserrat-Regular"/>
              </a:rPr>
              <a:t> od Git-a, koji je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ontserrat-Regular"/>
              </a:rPr>
              <a:t>striktno</a:t>
            </a:r>
            <a:r>
              <a:rPr lang="en-US" b="0" i="0" dirty="0">
                <a:solidFill>
                  <a:srgbClr val="333333"/>
                </a:solidFill>
                <a:effectLst/>
                <a:latin typeface="Montserrat-Regular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ontserrat-Regular"/>
              </a:rPr>
              <a:t>alat</a:t>
            </a:r>
            <a:r>
              <a:rPr lang="en-US" b="0" i="0" dirty="0">
                <a:solidFill>
                  <a:srgbClr val="333333"/>
                </a:solidFill>
                <a:effectLst/>
                <a:latin typeface="Montserrat-Regular"/>
              </a:rPr>
              <a:t> koji se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ontserrat-Regular"/>
              </a:rPr>
              <a:t>koristi</a:t>
            </a:r>
            <a:r>
              <a:rPr lang="en-US" b="0" i="0" dirty="0">
                <a:solidFill>
                  <a:srgbClr val="333333"/>
                </a:solidFill>
                <a:effectLst/>
                <a:latin typeface="Montserrat-Regular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ontserrat-Regular"/>
              </a:rPr>
              <a:t>iz</a:t>
            </a:r>
            <a:r>
              <a:rPr lang="en-US" b="0" i="0" dirty="0">
                <a:solidFill>
                  <a:srgbClr val="333333"/>
                </a:solidFill>
                <a:effectLst/>
                <a:latin typeface="Montserrat-Regular"/>
              </a:rPr>
              <a:t> </a:t>
            </a:r>
            <a:r>
              <a:rPr lang="en-US" b="1" i="0" u="none" strike="noStrike" dirty="0" err="1">
                <a:solidFill>
                  <a:srgbClr val="333333"/>
                </a:solidFill>
                <a:effectLst/>
                <a:latin typeface="Montserrat-Regular"/>
                <a:hlinkClick r:id="rId6" tooltip="Command-line interface"/>
              </a:rPr>
              <a:t>komandne</a:t>
            </a:r>
            <a:r>
              <a:rPr lang="en-US" b="1" i="0" u="none" strike="noStrike" dirty="0">
                <a:solidFill>
                  <a:srgbClr val="333333"/>
                </a:solidFill>
                <a:effectLst/>
                <a:latin typeface="Montserrat-Regular"/>
                <a:hlinkClick r:id="rId6" tooltip="Command-line interface"/>
              </a:rPr>
              <a:t> </a:t>
            </a:r>
            <a:r>
              <a:rPr lang="en-US" b="1" i="0" u="none" strike="noStrike" dirty="0" err="1">
                <a:solidFill>
                  <a:srgbClr val="333333"/>
                </a:solidFill>
                <a:effectLst/>
                <a:latin typeface="Montserrat-Regular"/>
                <a:hlinkClick r:id="rId6" tooltip="Command-line interface"/>
              </a:rPr>
              <a:t>linije</a:t>
            </a:r>
            <a:r>
              <a:rPr lang="en-US" b="0" i="0" dirty="0">
                <a:solidFill>
                  <a:srgbClr val="333333"/>
                </a:solidFill>
                <a:effectLst/>
                <a:latin typeface="Montserrat-Regular"/>
              </a:rPr>
              <a:t>, GitHub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ontserrat-Regular"/>
              </a:rPr>
              <a:t>pruža</a:t>
            </a:r>
            <a:r>
              <a:rPr lang="en-US" b="0" i="0" dirty="0">
                <a:solidFill>
                  <a:srgbClr val="333333"/>
                </a:solidFill>
                <a:effectLst/>
                <a:latin typeface="Montserrat-Regular"/>
              </a:rPr>
              <a:t> </a:t>
            </a:r>
            <a:r>
              <a:rPr lang="en-US" b="1" i="0" u="none" strike="noStrike" dirty="0" err="1">
                <a:solidFill>
                  <a:srgbClr val="333333"/>
                </a:solidFill>
                <a:effectLst/>
                <a:latin typeface="Montserrat-Regular"/>
                <a:hlinkClick r:id="rId7" tooltip="Veb-aplikacije"/>
              </a:rPr>
              <a:t>veb</a:t>
            </a:r>
            <a:r>
              <a:rPr lang="en-US" b="1" i="0" u="none" strike="noStrike" dirty="0">
                <a:solidFill>
                  <a:srgbClr val="333333"/>
                </a:solidFill>
                <a:effectLst/>
                <a:latin typeface="Montserrat-Regular"/>
                <a:hlinkClick r:id="rId7" tooltip="Veb-aplikacije"/>
              </a:rPr>
              <a:t> </a:t>
            </a:r>
            <a:r>
              <a:rPr lang="en-US" b="1" i="0" u="none" strike="noStrike" dirty="0" err="1">
                <a:solidFill>
                  <a:srgbClr val="333333"/>
                </a:solidFill>
                <a:effectLst/>
                <a:latin typeface="Montserrat-Regular"/>
                <a:hlinkClick r:id="rId7" tooltip="Veb-aplikacije"/>
              </a:rPr>
              <a:t>grafički</a:t>
            </a:r>
            <a:r>
              <a:rPr lang="en-US" b="1" i="0" u="none" strike="noStrike" dirty="0">
                <a:solidFill>
                  <a:srgbClr val="333333"/>
                </a:solidFill>
                <a:effectLst/>
                <a:latin typeface="Montserrat-Regular"/>
                <a:hlinkClick r:id="rId7" tooltip="Veb-aplikacije"/>
              </a:rPr>
              <a:t> </a:t>
            </a:r>
            <a:r>
              <a:rPr lang="en-US" b="1" i="0" u="none" strike="noStrike" dirty="0" err="1">
                <a:solidFill>
                  <a:srgbClr val="333333"/>
                </a:solidFill>
                <a:effectLst/>
                <a:latin typeface="Montserrat-Regular"/>
                <a:hlinkClick r:id="rId7" tooltip="Veb-aplikacije"/>
              </a:rPr>
              <a:t>interfejs</a:t>
            </a:r>
            <a:r>
              <a:rPr lang="en-US" b="0" i="0" dirty="0">
                <a:solidFill>
                  <a:srgbClr val="333333"/>
                </a:solidFill>
                <a:effectLst/>
                <a:latin typeface="Montserrat-Regular"/>
              </a:rPr>
              <a:t>,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ontserrat-Regular"/>
              </a:rPr>
              <a:t>radnu</a:t>
            </a:r>
            <a:r>
              <a:rPr lang="en-US" b="0" i="0" dirty="0">
                <a:solidFill>
                  <a:srgbClr val="333333"/>
                </a:solidFill>
                <a:effectLst/>
                <a:latin typeface="Montserrat-Regular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ontserrat-Regular"/>
              </a:rPr>
              <a:t>površinu</a:t>
            </a:r>
            <a:r>
              <a:rPr lang="en-US" b="0" i="0" dirty="0">
                <a:solidFill>
                  <a:srgbClr val="333333"/>
                </a:solidFill>
                <a:effectLst/>
                <a:latin typeface="Montserrat-Regular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ontserrat-Regular"/>
              </a:rPr>
              <a:t>i</a:t>
            </a:r>
            <a:r>
              <a:rPr lang="en-US" b="0" i="0" dirty="0">
                <a:solidFill>
                  <a:srgbClr val="333333"/>
                </a:solidFill>
                <a:effectLst/>
                <a:latin typeface="Montserrat-Regular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ontserrat-Regular"/>
              </a:rPr>
              <a:t>mobilnu</a:t>
            </a:r>
            <a:r>
              <a:rPr lang="en-US" b="0" i="0" dirty="0">
                <a:solidFill>
                  <a:srgbClr val="333333"/>
                </a:solidFill>
                <a:effectLst/>
                <a:latin typeface="Montserrat-Regular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ontserrat-Regular"/>
              </a:rPr>
              <a:t>integraciju</a:t>
            </a:r>
            <a:r>
              <a:rPr lang="en-US" b="0" i="0" dirty="0">
                <a:solidFill>
                  <a:srgbClr val="333333"/>
                </a:solidFill>
                <a:effectLst/>
                <a:latin typeface="Montserrat-Regular"/>
              </a:rPr>
              <a:t>.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ontserrat-Regular"/>
              </a:rPr>
              <a:t>Takođe</a:t>
            </a:r>
            <a:r>
              <a:rPr lang="en-US" b="0" i="0" dirty="0">
                <a:solidFill>
                  <a:srgbClr val="333333"/>
                </a:solidFill>
                <a:effectLst/>
                <a:latin typeface="Montserrat-Regular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ontserrat-Regular"/>
              </a:rPr>
              <a:t>pruža</a:t>
            </a:r>
            <a:r>
              <a:rPr lang="en-US" b="0" i="0" dirty="0">
                <a:solidFill>
                  <a:srgbClr val="333333"/>
                </a:solidFill>
                <a:effectLst/>
                <a:latin typeface="Montserrat-Regular"/>
              </a:rPr>
              <a:t> </a:t>
            </a:r>
            <a:r>
              <a:rPr lang="en-US" b="1" i="0" u="none" strike="noStrike" dirty="0" err="1">
                <a:solidFill>
                  <a:srgbClr val="333333"/>
                </a:solidFill>
                <a:effectLst/>
                <a:latin typeface="Montserrat-Regular"/>
                <a:hlinkClick r:id="rId8" tooltip="Kontrola pristupa"/>
              </a:rPr>
              <a:t>kontrolu</a:t>
            </a:r>
            <a:r>
              <a:rPr lang="en-US" b="1" i="0" u="none" strike="noStrike" dirty="0">
                <a:solidFill>
                  <a:srgbClr val="333333"/>
                </a:solidFill>
                <a:effectLst/>
                <a:latin typeface="Montserrat-Regular"/>
                <a:hlinkClick r:id="rId8" tooltip="Kontrola pristupa"/>
              </a:rPr>
              <a:t> </a:t>
            </a:r>
            <a:r>
              <a:rPr lang="en-US" b="1" i="0" u="none" strike="noStrike" dirty="0" err="1">
                <a:solidFill>
                  <a:srgbClr val="333333"/>
                </a:solidFill>
                <a:effectLst/>
                <a:latin typeface="Montserrat-Regular"/>
                <a:hlinkClick r:id="rId8" tooltip="Kontrola pristupa"/>
              </a:rPr>
              <a:t>pristupa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ontserrat-Regular"/>
              </a:rPr>
              <a:t>i</a:t>
            </a:r>
            <a:r>
              <a:rPr lang="en-US" b="0" i="0" dirty="0">
                <a:solidFill>
                  <a:srgbClr val="333333"/>
                </a:solidFill>
                <a:effectLst/>
                <a:latin typeface="Montserrat-Regular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ontserrat-Regular"/>
              </a:rPr>
              <a:t>nekoliko</a:t>
            </a:r>
            <a:r>
              <a:rPr lang="en-US" b="0" i="0" dirty="0">
                <a:solidFill>
                  <a:srgbClr val="333333"/>
                </a:solidFill>
                <a:effectLst/>
                <a:latin typeface="Montserrat-Regular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ontserrat-Regular"/>
              </a:rPr>
              <a:t>funkcija</a:t>
            </a:r>
            <a:r>
              <a:rPr lang="en-US" b="0" i="0" dirty="0">
                <a:solidFill>
                  <a:srgbClr val="333333"/>
                </a:solidFill>
                <a:effectLst/>
                <a:latin typeface="Montserrat-Regular"/>
              </a:rPr>
              <a:t> za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ontserrat-Regular"/>
              </a:rPr>
              <a:t>saradnju</a:t>
            </a:r>
            <a:r>
              <a:rPr lang="en-US" b="0" i="0" dirty="0">
                <a:solidFill>
                  <a:srgbClr val="333333"/>
                </a:solidFill>
                <a:effectLst/>
                <a:latin typeface="Montserrat-Regular"/>
              </a:rPr>
              <a:t>,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ontserrat-Regular"/>
              </a:rPr>
              <a:t>kao</a:t>
            </a:r>
            <a:r>
              <a:rPr lang="en-US" b="0" i="0" dirty="0">
                <a:solidFill>
                  <a:srgbClr val="333333"/>
                </a:solidFill>
                <a:effectLst/>
                <a:latin typeface="Montserrat-Regular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ontserrat-Regular"/>
              </a:rPr>
              <a:t>što</a:t>
            </a:r>
            <a:r>
              <a:rPr lang="en-US" b="0" i="0" dirty="0">
                <a:solidFill>
                  <a:srgbClr val="333333"/>
                </a:solidFill>
                <a:effectLst/>
                <a:latin typeface="Montserrat-Regular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ontserrat-Regular"/>
              </a:rPr>
              <a:t>su</a:t>
            </a:r>
            <a:r>
              <a:rPr lang="en-US" b="0" i="0" dirty="0">
                <a:solidFill>
                  <a:srgbClr val="333333"/>
                </a:solidFill>
                <a:effectLst/>
                <a:latin typeface="Montserrat-Regular"/>
              </a:rPr>
              <a:t> </a:t>
            </a:r>
            <a:r>
              <a:rPr lang="en-US" b="1" i="0" u="none" strike="noStrike" dirty="0" err="1">
                <a:solidFill>
                  <a:srgbClr val="333333"/>
                </a:solidFill>
                <a:effectLst/>
                <a:latin typeface="Montserrat-Regular"/>
                <a:hlinkClick r:id="rId9" tooltip="Praćenje grešaka (stranica ne postoji)"/>
              </a:rPr>
              <a:t>praćenje</a:t>
            </a:r>
            <a:r>
              <a:rPr lang="en-US" b="1" i="0" u="none" strike="noStrike" dirty="0">
                <a:solidFill>
                  <a:srgbClr val="333333"/>
                </a:solidFill>
                <a:effectLst/>
                <a:latin typeface="Montserrat-Regular"/>
                <a:hlinkClick r:id="rId9" tooltip="Praćenje grešaka (stranica ne postoji)"/>
              </a:rPr>
              <a:t> </a:t>
            </a:r>
            <a:r>
              <a:rPr lang="en-US" b="1" i="0" u="none" strike="noStrike" dirty="0" err="1">
                <a:solidFill>
                  <a:srgbClr val="333333"/>
                </a:solidFill>
                <a:effectLst/>
                <a:latin typeface="Montserrat-Regular"/>
                <a:hlinkClick r:id="rId9" tooltip="Praćenje grešaka (stranica ne postoji)"/>
              </a:rPr>
              <a:t>grešaka</a:t>
            </a:r>
            <a:r>
              <a:rPr lang="en-US" b="0" i="0" dirty="0">
                <a:solidFill>
                  <a:srgbClr val="333333"/>
                </a:solidFill>
                <a:effectLst/>
                <a:latin typeface="Montserrat-Regular"/>
              </a:rPr>
              <a:t> (</a:t>
            </a:r>
            <a:r>
              <a:rPr lang="en-US" b="1" i="0" u="none" strike="noStrike" dirty="0" err="1">
                <a:solidFill>
                  <a:srgbClr val="333333"/>
                </a:solidFill>
                <a:effectLst/>
                <a:latin typeface="Montserrat-Regular"/>
                <a:hlinkClick r:id="rId10" tooltip="Engleski jezik"/>
              </a:rPr>
              <a:t>eng.</a:t>
            </a:r>
            <a:r>
              <a:rPr lang="en-US" b="0" i="0" dirty="0">
                <a:solidFill>
                  <a:srgbClr val="333333"/>
                </a:solidFill>
                <a:effectLst/>
                <a:latin typeface="Montserrat-Regular"/>
              </a:rPr>
              <a:t> bug tracking), </a:t>
            </a:r>
            <a:r>
              <a:rPr lang="en-US" b="1" i="0" u="none" strike="noStrike" dirty="0" err="1">
                <a:solidFill>
                  <a:srgbClr val="333333"/>
                </a:solidFill>
                <a:effectLst/>
                <a:latin typeface="Montserrat-Regular"/>
                <a:hlinkClick r:id="rId11" tooltip="Zahtev za dodavanje novih karakteristika (stranica ne postoji)"/>
              </a:rPr>
              <a:t>zahteve</a:t>
            </a:r>
            <a:r>
              <a:rPr lang="en-US" b="1" i="0" u="none" strike="noStrike" dirty="0">
                <a:solidFill>
                  <a:srgbClr val="333333"/>
                </a:solidFill>
                <a:effectLst/>
                <a:latin typeface="Montserrat-Regular"/>
                <a:hlinkClick r:id="rId11" tooltip="Zahtev za dodavanje novih karakteristika (stranica ne postoji)"/>
              </a:rPr>
              <a:t> za </a:t>
            </a:r>
            <a:r>
              <a:rPr lang="en-US" b="1" i="0" u="none" strike="noStrike" dirty="0" err="1">
                <a:solidFill>
                  <a:srgbClr val="333333"/>
                </a:solidFill>
                <a:effectLst/>
                <a:latin typeface="Montserrat-Regular"/>
                <a:hlinkClick r:id="rId11" tooltip="Zahtev za dodavanje novih karakteristika (stranica ne postoji)"/>
              </a:rPr>
              <a:t>dodavanje</a:t>
            </a:r>
            <a:r>
              <a:rPr lang="en-US" b="1" i="0" u="none" strike="noStrike" dirty="0">
                <a:solidFill>
                  <a:srgbClr val="333333"/>
                </a:solidFill>
                <a:effectLst/>
                <a:latin typeface="Montserrat-Regular"/>
                <a:hlinkClick r:id="rId11" tooltip="Zahtev za dodavanje novih karakteristika (stranica ne postoji)"/>
              </a:rPr>
              <a:t> </a:t>
            </a:r>
            <a:r>
              <a:rPr lang="en-US" b="1" i="0" u="none" strike="noStrike" dirty="0" err="1">
                <a:solidFill>
                  <a:srgbClr val="333333"/>
                </a:solidFill>
                <a:effectLst/>
                <a:latin typeface="Montserrat-Regular"/>
                <a:hlinkClick r:id="rId11" tooltip="Zahtev za dodavanje novih karakteristika (stranica ne postoji)"/>
              </a:rPr>
              <a:t>novih</a:t>
            </a:r>
            <a:r>
              <a:rPr lang="en-US" b="1" i="0" u="none" strike="noStrike" dirty="0">
                <a:solidFill>
                  <a:srgbClr val="333333"/>
                </a:solidFill>
                <a:effectLst/>
                <a:latin typeface="Montserrat-Regular"/>
                <a:hlinkClick r:id="rId11" tooltip="Zahtev za dodavanje novih karakteristika (stranica ne postoji)"/>
              </a:rPr>
              <a:t> </a:t>
            </a:r>
            <a:r>
              <a:rPr lang="en-US" b="1" i="0" u="none" strike="noStrike" dirty="0" err="1">
                <a:solidFill>
                  <a:srgbClr val="333333"/>
                </a:solidFill>
                <a:effectLst/>
                <a:latin typeface="Montserrat-Regular"/>
                <a:hlinkClick r:id="rId11" tooltip="Zahtev za dodavanje novih karakteristika (stranica ne postoji)"/>
              </a:rPr>
              <a:t>karakteristika</a:t>
            </a:r>
            <a:r>
              <a:rPr lang="en-US" b="0" i="0" dirty="0">
                <a:solidFill>
                  <a:srgbClr val="333333"/>
                </a:solidFill>
                <a:effectLst/>
                <a:latin typeface="Montserrat-Regular"/>
              </a:rPr>
              <a:t> (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ontserrat-Regular"/>
              </a:rPr>
              <a:t>eng.</a:t>
            </a:r>
            <a:r>
              <a:rPr lang="en-US" b="0" i="0" dirty="0">
                <a:solidFill>
                  <a:srgbClr val="333333"/>
                </a:solidFill>
                <a:effectLst/>
                <a:latin typeface="Montserrat-Regular"/>
              </a:rPr>
              <a:t> feature request), </a:t>
            </a:r>
            <a:r>
              <a:rPr lang="en-US" b="1" i="0" u="none" strike="noStrike" dirty="0" err="1">
                <a:solidFill>
                  <a:srgbClr val="333333"/>
                </a:solidFill>
                <a:effectLst/>
                <a:latin typeface="Montserrat-Regular"/>
                <a:hlinkClick r:id="rId12" tooltip="Upravljanje zadacima (stranica ne postoji)"/>
              </a:rPr>
              <a:t>upravljanje</a:t>
            </a:r>
            <a:r>
              <a:rPr lang="en-US" b="1" i="0" u="none" strike="noStrike" dirty="0">
                <a:solidFill>
                  <a:srgbClr val="333333"/>
                </a:solidFill>
                <a:effectLst/>
                <a:latin typeface="Montserrat-Regular"/>
                <a:hlinkClick r:id="rId12" tooltip="Upravljanje zadacima (stranica ne postoji)"/>
              </a:rPr>
              <a:t> </a:t>
            </a:r>
            <a:r>
              <a:rPr lang="en-US" b="1" i="0" u="none" strike="noStrike" dirty="0" err="1">
                <a:solidFill>
                  <a:srgbClr val="333333"/>
                </a:solidFill>
                <a:effectLst/>
                <a:latin typeface="Montserrat-Regular"/>
                <a:hlinkClick r:id="rId12" tooltip="Upravljanje zadacima (stranica ne postoji)"/>
              </a:rPr>
              <a:t>zadacima</a:t>
            </a:r>
            <a:r>
              <a:rPr lang="en-US" b="0" i="0" dirty="0">
                <a:solidFill>
                  <a:srgbClr val="333333"/>
                </a:solidFill>
                <a:effectLst/>
                <a:latin typeface="Montserrat-Regular"/>
              </a:rPr>
              <a:t> (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ontserrat-Regular"/>
              </a:rPr>
              <a:t>eng.</a:t>
            </a:r>
            <a:r>
              <a:rPr lang="en-US" b="0" i="0" dirty="0">
                <a:solidFill>
                  <a:srgbClr val="333333"/>
                </a:solidFill>
                <a:effectLst/>
                <a:latin typeface="Montserrat-Regular"/>
              </a:rPr>
              <a:t> task management)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ontserrat-Regular"/>
              </a:rPr>
              <a:t>i</a:t>
            </a:r>
            <a:r>
              <a:rPr lang="en-US" b="0" i="0" dirty="0">
                <a:solidFill>
                  <a:srgbClr val="333333"/>
                </a:solidFill>
                <a:effectLst/>
                <a:latin typeface="Montserrat-Regular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ontserrat-Regular"/>
              </a:rPr>
              <a:t>mogućnost</a:t>
            </a:r>
            <a:r>
              <a:rPr lang="en-US" b="0" i="0" dirty="0">
                <a:solidFill>
                  <a:srgbClr val="333333"/>
                </a:solidFill>
                <a:effectLst/>
                <a:latin typeface="Montserrat-Regular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ontserrat-Regular"/>
              </a:rPr>
              <a:t>pravljenja</a:t>
            </a:r>
            <a:r>
              <a:rPr lang="en-US" b="0" i="0" dirty="0">
                <a:solidFill>
                  <a:srgbClr val="333333"/>
                </a:solidFill>
                <a:effectLst/>
                <a:latin typeface="Montserrat-Regular"/>
              </a:rPr>
              <a:t> </a:t>
            </a:r>
            <a:r>
              <a:rPr lang="en-US" b="1" i="0" u="none" strike="noStrike" dirty="0" err="1">
                <a:solidFill>
                  <a:srgbClr val="333333"/>
                </a:solidFill>
                <a:effectLst/>
                <a:latin typeface="Montserrat-Regular"/>
                <a:hlinkClick r:id="rId13" tooltip="Viki"/>
              </a:rPr>
              <a:t>viki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ontserrat-Regular"/>
              </a:rPr>
              <a:t>dokumentacije</a:t>
            </a:r>
            <a:r>
              <a:rPr lang="en-US" b="0" i="0" dirty="0">
                <a:solidFill>
                  <a:srgbClr val="333333"/>
                </a:solidFill>
                <a:effectLst/>
                <a:latin typeface="Montserrat-Regular"/>
              </a:rPr>
              <a:t> za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ontserrat-Regular"/>
              </a:rPr>
              <a:t>svaki</a:t>
            </a:r>
            <a:r>
              <a:rPr lang="en-US" b="0" i="0" dirty="0">
                <a:solidFill>
                  <a:srgbClr val="333333"/>
                </a:solidFill>
                <a:effectLst/>
                <a:latin typeface="Montserrat-Regular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ontserrat-Regular"/>
              </a:rPr>
              <a:t>projekat</a:t>
            </a:r>
            <a:r>
              <a:rPr lang="en-US" b="0" i="0" dirty="0">
                <a:solidFill>
                  <a:srgbClr val="333333"/>
                </a:solidFill>
                <a:effectLst/>
                <a:latin typeface="Montserrat-Regular"/>
              </a:rPr>
              <a:t>.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Montserrat-Regular"/>
              </a:rPr>
              <a:t>GitHub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ontserrat-Regular"/>
              </a:rPr>
              <a:t>pruža</a:t>
            </a:r>
            <a:r>
              <a:rPr lang="en-US" b="0" i="0" dirty="0">
                <a:solidFill>
                  <a:srgbClr val="333333"/>
                </a:solidFill>
                <a:effectLst/>
                <a:latin typeface="Montserrat-Regular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ontserrat-Regular"/>
              </a:rPr>
              <a:t>planove</a:t>
            </a:r>
            <a:r>
              <a:rPr lang="en-US" b="0" i="0" dirty="0">
                <a:solidFill>
                  <a:srgbClr val="333333"/>
                </a:solidFill>
                <a:effectLst/>
                <a:latin typeface="Montserrat-Regular"/>
              </a:rPr>
              <a:t> za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ontserrat-Regular"/>
              </a:rPr>
              <a:t>privatna</a:t>
            </a:r>
            <a:r>
              <a:rPr lang="en-US" b="0" i="0" dirty="0">
                <a:solidFill>
                  <a:srgbClr val="333333"/>
                </a:solidFill>
                <a:effectLst/>
                <a:latin typeface="Montserrat-Regular"/>
              </a:rPr>
              <a:t> </a:t>
            </a:r>
            <a:r>
              <a:rPr lang="en-US" b="1" i="0" u="none" strike="noStrike" dirty="0" err="1">
                <a:solidFill>
                  <a:srgbClr val="333333"/>
                </a:solidFill>
                <a:effectLst/>
                <a:latin typeface="Montserrat-Regular"/>
                <a:hlinkClick r:id="rId14" tooltip="Repozitorijum"/>
              </a:rPr>
              <a:t>skladišta</a:t>
            </a:r>
            <a:r>
              <a:rPr lang="en-US" b="0" i="0" dirty="0">
                <a:solidFill>
                  <a:srgbClr val="333333"/>
                </a:solidFill>
                <a:effectLst/>
                <a:latin typeface="Montserrat-Regular"/>
              </a:rPr>
              <a:t> 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ontserrat-Regular"/>
              </a:rPr>
              <a:t>kao</a:t>
            </a:r>
            <a:r>
              <a:rPr lang="en-US" b="0" i="0" dirty="0">
                <a:solidFill>
                  <a:srgbClr val="333333"/>
                </a:solidFill>
                <a:effectLst/>
                <a:latin typeface="Montserrat-Regular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ontserrat-Regular"/>
              </a:rPr>
              <a:t>i</a:t>
            </a:r>
            <a:r>
              <a:rPr lang="en-US" b="0" i="0" dirty="0">
                <a:solidFill>
                  <a:srgbClr val="333333"/>
                </a:solidFill>
                <a:effectLst/>
                <a:latin typeface="Montserrat-Regular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ontserrat-Regular"/>
              </a:rPr>
              <a:t>besplatne</a:t>
            </a:r>
            <a:r>
              <a:rPr lang="en-US" b="0" i="0" dirty="0">
                <a:solidFill>
                  <a:srgbClr val="333333"/>
                </a:solidFill>
                <a:effectLst/>
                <a:latin typeface="Montserrat-Regular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ontserrat-Regular"/>
              </a:rPr>
              <a:t>naloge</a:t>
            </a:r>
            <a:r>
              <a:rPr lang="en-US" b="0" i="0" dirty="0">
                <a:solidFill>
                  <a:srgbClr val="333333"/>
                </a:solidFill>
                <a:effectLst/>
                <a:latin typeface="Montserrat-Regular"/>
              </a:rPr>
              <a:t>, koji se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ontserrat-Regular"/>
              </a:rPr>
              <a:t>obično</a:t>
            </a:r>
            <a:r>
              <a:rPr lang="en-US" b="0" i="0" dirty="0">
                <a:solidFill>
                  <a:srgbClr val="333333"/>
                </a:solidFill>
                <a:effectLst/>
                <a:latin typeface="Montserrat-Regular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ontserrat-Regular"/>
              </a:rPr>
              <a:t>koriste</a:t>
            </a:r>
            <a:r>
              <a:rPr lang="en-US" b="0" i="0" dirty="0">
                <a:solidFill>
                  <a:srgbClr val="333333"/>
                </a:solidFill>
                <a:effectLst/>
                <a:latin typeface="Montserrat-Regular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ontserrat-Regular"/>
              </a:rPr>
              <a:t>kao</a:t>
            </a:r>
            <a:r>
              <a:rPr lang="en-US" b="0" i="0" dirty="0">
                <a:solidFill>
                  <a:srgbClr val="333333"/>
                </a:solidFill>
                <a:effectLst/>
                <a:latin typeface="Montserrat-Regular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ontserrat-Regular"/>
              </a:rPr>
              <a:t>hostovi</a:t>
            </a:r>
            <a:r>
              <a:rPr lang="en-US" b="0" i="0" dirty="0">
                <a:solidFill>
                  <a:srgbClr val="333333"/>
                </a:solidFill>
                <a:effectLst/>
                <a:latin typeface="Montserrat-Regular"/>
              </a:rPr>
              <a:t> za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ontserrat-Regular"/>
              </a:rPr>
              <a:t>sofverske</a:t>
            </a:r>
            <a:r>
              <a:rPr lang="en-US" b="0" i="0" dirty="0">
                <a:solidFill>
                  <a:srgbClr val="333333"/>
                </a:solidFill>
                <a:effectLst/>
                <a:latin typeface="Montserrat-Regular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ontserrat-Regular"/>
              </a:rPr>
              <a:t>projekte</a:t>
            </a:r>
            <a:r>
              <a:rPr lang="en-US" b="0" i="0" dirty="0">
                <a:solidFill>
                  <a:srgbClr val="333333"/>
                </a:solidFill>
                <a:effectLst/>
                <a:latin typeface="Montserrat-Regular"/>
              </a:rPr>
              <a:t> </a:t>
            </a:r>
            <a:r>
              <a:rPr lang="en-US" b="1" i="0" u="none" strike="noStrike" dirty="0" err="1">
                <a:solidFill>
                  <a:srgbClr val="333333"/>
                </a:solidFill>
                <a:effectLst/>
                <a:latin typeface="Montserrat-Regular"/>
                <a:hlinkClick r:id="rId15" tooltip="Softver otvorenog koda"/>
              </a:rPr>
              <a:t>otvorenog</a:t>
            </a:r>
            <a:r>
              <a:rPr lang="en-US" b="1" i="0" u="none" strike="noStrike" dirty="0">
                <a:solidFill>
                  <a:srgbClr val="333333"/>
                </a:solidFill>
                <a:effectLst/>
                <a:latin typeface="Montserrat-Regular"/>
                <a:hlinkClick r:id="rId15" tooltip="Softver otvorenog koda"/>
              </a:rPr>
              <a:t> </a:t>
            </a:r>
            <a:r>
              <a:rPr lang="en-US" b="1" i="0" u="none" strike="noStrike" dirty="0" err="1">
                <a:solidFill>
                  <a:srgbClr val="333333"/>
                </a:solidFill>
                <a:effectLst/>
                <a:latin typeface="Montserrat-Regular"/>
                <a:hlinkClick r:id="rId15" tooltip="Softver otvorenog koda"/>
              </a:rPr>
              <a:t>koda</a:t>
            </a:r>
            <a:r>
              <a:rPr lang="en-US" b="0" i="0" dirty="0">
                <a:solidFill>
                  <a:srgbClr val="333333"/>
                </a:solidFill>
                <a:effectLst/>
                <a:latin typeface="Montserrat-Regular"/>
              </a:rPr>
              <a:t>. GitHub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ontserrat-Regular"/>
              </a:rPr>
              <a:t>izveštaji</a:t>
            </a:r>
            <a:r>
              <a:rPr lang="en-US" b="0" i="0" dirty="0">
                <a:solidFill>
                  <a:srgbClr val="333333"/>
                </a:solidFill>
                <a:effectLst/>
                <a:latin typeface="Montserrat-Regular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ontserrat-Regular"/>
              </a:rPr>
              <a:t>iz</a:t>
            </a:r>
            <a:r>
              <a:rPr lang="en-US" b="0" i="0" dirty="0">
                <a:solidFill>
                  <a:srgbClr val="333333"/>
                </a:solidFill>
                <a:effectLst/>
                <a:latin typeface="Montserrat-Regular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ontserrat-Regular"/>
              </a:rPr>
              <a:t>aprila</a:t>
            </a:r>
            <a:r>
              <a:rPr lang="en-US" b="0" i="0" dirty="0">
                <a:solidFill>
                  <a:srgbClr val="333333"/>
                </a:solidFill>
                <a:effectLst/>
                <a:latin typeface="Montserrat-Regular"/>
              </a:rPr>
              <a:t> 2016.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ontserrat-Regular"/>
              </a:rPr>
              <a:t>godine</a:t>
            </a:r>
            <a:r>
              <a:rPr lang="en-US" b="0" i="0" dirty="0">
                <a:solidFill>
                  <a:srgbClr val="333333"/>
                </a:solidFill>
                <a:effectLst/>
                <a:latin typeface="Montserrat-Regular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ontserrat-Regular"/>
              </a:rPr>
              <a:t>tvrde</a:t>
            </a:r>
            <a:r>
              <a:rPr lang="en-US" b="0" i="0" dirty="0">
                <a:solidFill>
                  <a:srgbClr val="333333"/>
                </a:solidFill>
                <a:effectLst/>
                <a:latin typeface="Montserrat-Regular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ontserrat-Regular"/>
              </a:rPr>
              <a:t>postojanje</a:t>
            </a:r>
            <a:r>
              <a:rPr lang="en-US" b="0" i="0" dirty="0">
                <a:solidFill>
                  <a:srgbClr val="333333"/>
                </a:solidFill>
                <a:effectLst/>
                <a:latin typeface="Montserrat-Regular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ontserrat-Regular"/>
              </a:rPr>
              <a:t>više</a:t>
            </a:r>
            <a:r>
              <a:rPr lang="en-US" b="0" i="0" dirty="0">
                <a:solidFill>
                  <a:srgbClr val="333333"/>
                </a:solidFill>
                <a:effectLst/>
                <a:latin typeface="Montserrat-Regular"/>
              </a:rPr>
              <a:t> od 14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ontserrat-Regular"/>
              </a:rPr>
              <a:t>miliona</a:t>
            </a:r>
            <a:r>
              <a:rPr lang="en-US" b="0" i="0" dirty="0">
                <a:solidFill>
                  <a:srgbClr val="333333"/>
                </a:solidFill>
                <a:effectLst/>
                <a:latin typeface="Montserrat-Regular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ontserrat-Regular"/>
              </a:rPr>
              <a:t>korisnika</a:t>
            </a:r>
            <a:r>
              <a:rPr lang="en-US" b="0" i="0" dirty="0">
                <a:solidFill>
                  <a:srgbClr val="333333"/>
                </a:solidFill>
                <a:effectLst/>
                <a:latin typeface="Montserrat-Regular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ontserrat-Regular"/>
              </a:rPr>
              <a:t>i</a:t>
            </a:r>
            <a:r>
              <a:rPr lang="en-US" b="0" i="0" dirty="0">
                <a:solidFill>
                  <a:srgbClr val="333333"/>
                </a:solidFill>
                <a:effectLst/>
                <a:latin typeface="Montserrat-Regular"/>
              </a:rPr>
              <a:t> 35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ontserrat-Regular"/>
              </a:rPr>
              <a:t>miliona</a:t>
            </a:r>
            <a:r>
              <a:rPr lang="en-US" b="0" i="0" dirty="0">
                <a:solidFill>
                  <a:srgbClr val="333333"/>
                </a:solidFill>
                <a:effectLst/>
                <a:latin typeface="Montserrat-Regular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ontserrat-Regular"/>
              </a:rPr>
              <a:t>skladišta</a:t>
            </a:r>
            <a:r>
              <a:rPr lang="en-US" b="0" i="0" dirty="0">
                <a:solidFill>
                  <a:srgbClr val="333333"/>
                </a:solidFill>
                <a:effectLst/>
                <a:latin typeface="Montserrat-Regular"/>
              </a:rPr>
              <a:t>,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ontserrat-Regular"/>
              </a:rPr>
              <a:t>što</a:t>
            </a:r>
            <a:r>
              <a:rPr lang="en-US" b="0" i="0" dirty="0">
                <a:solidFill>
                  <a:srgbClr val="333333"/>
                </a:solidFill>
                <a:effectLst/>
                <a:latin typeface="Montserrat-Regular"/>
              </a:rPr>
              <a:t> GitHub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ontserrat-Regular"/>
              </a:rPr>
              <a:t>čini</a:t>
            </a:r>
            <a:r>
              <a:rPr lang="en-US" b="0" i="0" dirty="0">
                <a:solidFill>
                  <a:srgbClr val="333333"/>
                </a:solidFill>
                <a:effectLst/>
                <a:latin typeface="Montserrat-Regular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ontserrat-Regular"/>
              </a:rPr>
              <a:t>najvećim</a:t>
            </a:r>
            <a:r>
              <a:rPr lang="en-US" b="0" i="0" dirty="0">
                <a:solidFill>
                  <a:srgbClr val="333333"/>
                </a:solidFill>
                <a:effectLst/>
                <a:latin typeface="Montserrat-Regular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ontserrat-Regular"/>
              </a:rPr>
              <a:t>hostom</a:t>
            </a:r>
            <a:r>
              <a:rPr lang="en-US" b="0" i="0" dirty="0">
                <a:solidFill>
                  <a:srgbClr val="333333"/>
                </a:solidFill>
                <a:effectLst/>
                <a:latin typeface="Montserrat-Regular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ontserrat-Regular"/>
              </a:rPr>
              <a:t>izvornog</a:t>
            </a:r>
            <a:r>
              <a:rPr lang="en-US" b="0" i="0" dirty="0">
                <a:solidFill>
                  <a:srgbClr val="333333"/>
                </a:solidFill>
                <a:effectLst/>
                <a:latin typeface="Montserrat-Regular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ontserrat-Regular"/>
              </a:rPr>
              <a:t>koda</a:t>
            </a:r>
            <a:r>
              <a:rPr lang="en-US" b="0" i="0" dirty="0">
                <a:solidFill>
                  <a:srgbClr val="333333"/>
                </a:solidFill>
                <a:effectLst/>
                <a:latin typeface="Montserrat-Regular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ontserrat-Regular"/>
              </a:rPr>
              <a:t>na</a:t>
            </a:r>
            <a:r>
              <a:rPr lang="en-US" b="0" i="0" dirty="0">
                <a:solidFill>
                  <a:srgbClr val="333333"/>
                </a:solidFill>
                <a:effectLst/>
                <a:latin typeface="Montserrat-Regular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ontserrat-Regular"/>
              </a:rPr>
              <a:t>svetu</a:t>
            </a:r>
            <a:r>
              <a:rPr lang="en-US" b="0" i="0" dirty="0">
                <a:solidFill>
                  <a:srgbClr val="333333"/>
                </a:solidFill>
                <a:effectLst/>
                <a:latin typeface="Montserrat-Regular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50454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43541-B601-B16C-35B0-E6D2968FB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B9BD"/>
                </a:solidFill>
                <a:effectLst/>
                <a:latin typeface="Raleway" pitchFamily="2" charset="0"/>
              </a:rPr>
              <a:t>Kreirajte</a:t>
            </a:r>
            <a:r>
              <a:rPr lang="en-US" b="1" dirty="0">
                <a:solidFill>
                  <a:srgbClr val="00B9BD"/>
                </a:solidFill>
                <a:effectLst/>
                <a:latin typeface="Raleway" pitchFamily="2" charset="0"/>
              </a:rPr>
              <a:t> </a:t>
            </a:r>
            <a:r>
              <a:rPr lang="en-US" b="1" dirty="0" err="1">
                <a:solidFill>
                  <a:srgbClr val="00B9BD"/>
                </a:solidFill>
                <a:effectLst/>
                <a:latin typeface="Raleway" pitchFamily="2" charset="0"/>
              </a:rPr>
              <a:t>repozitorijum</a:t>
            </a:r>
            <a:br>
              <a:rPr lang="en-US" b="1" dirty="0">
                <a:solidFill>
                  <a:srgbClr val="00B9BD"/>
                </a:solidFill>
                <a:effectLst/>
                <a:latin typeface="Raleway" pitchFamily="2" charset="0"/>
              </a:rPr>
            </a:br>
            <a:r>
              <a:rPr lang="en-US" b="0" i="0" dirty="0">
                <a:solidFill>
                  <a:srgbClr val="576676"/>
                </a:solidFill>
                <a:effectLst/>
                <a:latin typeface="Courier New" panose="02070309020205020404" pitchFamily="49" charset="0"/>
              </a:rPr>
              <a:t>$ git </a:t>
            </a:r>
            <a:r>
              <a:rPr lang="en-US" b="0" i="0" dirty="0" err="1">
                <a:solidFill>
                  <a:srgbClr val="576676"/>
                </a:solidFill>
                <a:effectLst/>
                <a:latin typeface="Courier New" panose="02070309020205020404" pitchFamily="49" charset="0"/>
              </a:rPr>
              <a:t>init</a:t>
            </a:r>
            <a:br>
              <a:rPr lang="en-US" b="0" i="0" dirty="0">
                <a:solidFill>
                  <a:srgbClr val="576676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576676"/>
                </a:solidFill>
                <a:effectLst/>
                <a:latin typeface="Courier New" panose="02070309020205020404" pitchFamily="49" charset="0"/>
              </a:rPr>
              <a:t>$ git add</a:t>
            </a:r>
            <a:br>
              <a:rPr lang="en-US" b="0" i="0" dirty="0">
                <a:solidFill>
                  <a:srgbClr val="576676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576676"/>
                </a:solidFill>
                <a:effectLst/>
                <a:latin typeface="Courier New" panose="02070309020205020404" pitchFamily="49" charset="0"/>
              </a:rPr>
              <a:t>$ git commit–m </a:t>
            </a:r>
            <a:br>
              <a:rPr lang="en-US" b="0" i="0" dirty="0">
                <a:solidFill>
                  <a:srgbClr val="576676"/>
                </a:solidFill>
                <a:effectLst/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00B9BD"/>
                </a:solidFill>
                <a:effectLst/>
                <a:latin typeface="Raleway" pitchFamily="2" charset="0"/>
              </a:rPr>
              <a:t>Provera </a:t>
            </a:r>
            <a:r>
              <a:rPr lang="en-US" b="1" dirty="0" err="1">
                <a:solidFill>
                  <a:srgbClr val="00B9BD"/>
                </a:solidFill>
                <a:effectLst/>
                <a:latin typeface="Raleway" pitchFamily="2" charset="0"/>
              </a:rPr>
              <a:t>statusa</a:t>
            </a:r>
            <a:br>
              <a:rPr lang="en-US" b="1" dirty="0">
                <a:solidFill>
                  <a:srgbClr val="00B9BD"/>
                </a:solidFill>
                <a:effectLst/>
                <a:latin typeface="Raleway" pitchFamily="2" charset="0"/>
              </a:rPr>
            </a:br>
            <a:r>
              <a:rPr lang="en-US" b="0" i="0" dirty="0">
                <a:solidFill>
                  <a:srgbClr val="576676"/>
                </a:solidFill>
                <a:effectLst/>
                <a:latin typeface="Courier New" panose="02070309020205020404" pitchFamily="49" charset="0"/>
              </a:rPr>
              <a:t>$ git status</a:t>
            </a:r>
            <a:br>
              <a:rPr lang="en-US" b="0" i="0" dirty="0">
                <a:solidFill>
                  <a:srgbClr val="576676"/>
                </a:solidFill>
                <a:effectLst/>
                <a:latin typeface="Courier New" panose="02070309020205020404" pitchFamily="49" charset="0"/>
              </a:rPr>
            </a:br>
            <a:r>
              <a:rPr lang="en-US" b="1" dirty="0" err="1">
                <a:solidFill>
                  <a:srgbClr val="00B9BD"/>
                </a:solidFill>
                <a:effectLst/>
                <a:latin typeface="Raleway" pitchFamily="2" charset="0"/>
              </a:rPr>
              <a:t>Povezivanje</a:t>
            </a:r>
            <a:r>
              <a:rPr lang="en-US" b="1" dirty="0">
                <a:solidFill>
                  <a:srgbClr val="00B9BD"/>
                </a:solidFill>
                <a:effectLst/>
                <a:latin typeface="Raleway" pitchFamily="2" charset="0"/>
              </a:rPr>
              <a:t> </a:t>
            </a:r>
            <a:r>
              <a:rPr lang="en-US" b="1" dirty="0" err="1">
                <a:solidFill>
                  <a:srgbClr val="00B9BD"/>
                </a:solidFill>
                <a:effectLst/>
                <a:latin typeface="Raleway" pitchFamily="2" charset="0"/>
              </a:rPr>
              <a:t>lokalnog</a:t>
            </a:r>
            <a:r>
              <a:rPr lang="en-US" b="1" dirty="0">
                <a:solidFill>
                  <a:srgbClr val="00B9BD"/>
                </a:solidFill>
                <a:effectLst/>
                <a:latin typeface="Raleway" pitchFamily="2" charset="0"/>
              </a:rPr>
              <a:t> </a:t>
            </a:r>
            <a:r>
              <a:rPr lang="en-US" b="1" dirty="0" err="1">
                <a:solidFill>
                  <a:srgbClr val="00B9BD"/>
                </a:solidFill>
                <a:effectLst/>
                <a:latin typeface="Raleway" pitchFamily="2" charset="0"/>
              </a:rPr>
              <a:t>repozitorijuma</a:t>
            </a:r>
            <a:r>
              <a:rPr lang="en-US" b="1" dirty="0">
                <a:solidFill>
                  <a:srgbClr val="00B9BD"/>
                </a:solidFill>
                <a:effectLst/>
                <a:latin typeface="Raleway" pitchFamily="2" charset="0"/>
              </a:rPr>
              <a:t> </a:t>
            </a:r>
            <a:r>
              <a:rPr lang="en-US" b="1" dirty="0" err="1">
                <a:solidFill>
                  <a:srgbClr val="00B9BD"/>
                </a:solidFill>
                <a:effectLst/>
                <a:latin typeface="Raleway" pitchFamily="2" charset="0"/>
              </a:rPr>
              <a:t>sa</a:t>
            </a:r>
            <a:r>
              <a:rPr lang="en-US" b="1" dirty="0">
                <a:solidFill>
                  <a:srgbClr val="00B9BD"/>
                </a:solidFill>
                <a:effectLst/>
                <a:latin typeface="Raleway" pitchFamily="2" charset="0"/>
              </a:rPr>
              <a:t> </a:t>
            </a:r>
            <a:r>
              <a:rPr lang="en-US" b="1" dirty="0" err="1">
                <a:solidFill>
                  <a:srgbClr val="00B9BD"/>
                </a:solidFill>
                <a:effectLst/>
                <a:latin typeface="Raleway" pitchFamily="2" charset="0"/>
              </a:rPr>
              <a:t>serverom</a:t>
            </a:r>
            <a:br>
              <a:rPr lang="en-US" b="1" dirty="0">
                <a:solidFill>
                  <a:srgbClr val="00B9BD"/>
                </a:solidFill>
                <a:effectLst/>
                <a:latin typeface="Raleway" pitchFamily="2" charset="0"/>
              </a:rPr>
            </a:br>
            <a:r>
              <a:rPr lang="en-US" b="0" i="0" dirty="0">
                <a:solidFill>
                  <a:srgbClr val="576676"/>
                </a:solidFill>
                <a:effectLst/>
                <a:latin typeface="Courier New" panose="02070309020205020404" pitchFamily="49" charset="0"/>
              </a:rPr>
              <a:t>$ git remote add [</a:t>
            </a:r>
            <a:r>
              <a:rPr lang="en-US" b="0" i="0" dirty="0" err="1">
                <a:solidFill>
                  <a:srgbClr val="576676"/>
                </a:solidFill>
                <a:effectLst/>
                <a:latin typeface="Courier New" panose="02070309020205020404" pitchFamily="49" charset="0"/>
              </a:rPr>
              <a:t>remote_name</a:t>
            </a:r>
            <a:r>
              <a:rPr lang="en-US" dirty="0">
                <a:solidFill>
                  <a:srgbClr val="576676"/>
                </a:solidFill>
                <a:latin typeface="Courier New" panose="02070309020205020404" pitchFamily="49" charset="0"/>
              </a:rPr>
              <a:t>]</a:t>
            </a:r>
            <a:br>
              <a:rPr lang="en-US" b="0" i="0" dirty="0">
                <a:solidFill>
                  <a:srgbClr val="576676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576676"/>
                </a:solidFill>
                <a:effectLst/>
                <a:latin typeface="Courier New" panose="02070309020205020404" pitchFamily="49" charset="0"/>
              </a:rPr>
              <a:t>$ git remote add origin</a:t>
            </a:r>
            <a:br>
              <a:rPr lang="en-US" b="0" i="0" dirty="0">
                <a:solidFill>
                  <a:srgbClr val="576676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576676"/>
                </a:solidFill>
                <a:effectLst/>
                <a:latin typeface="Courier New" panose="02070309020205020404" pitchFamily="49" charset="0"/>
              </a:rPr>
              <a:t>$ git remote –v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79A5B-6D38-4FB9-4186-A06FA47C031B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9081246" y="1479176"/>
            <a:ext cx="45719" cy="233082"/>
          </a:xfrm>
        </p:spPr>
        <p:txBody>
          <a:bodyPr>
            <a:normAutofit fontScale="625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167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40C6D85-017F-7331-FB1C-FD3DF968F3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305" y="176830"/>
            <a:ext cx="7548282" cy="366254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B9BD"/>
                </a:solidFill>
                <a:effectLst/>
                <a:latin typeface="Raleway" pitchFamily="2" charset="0"/>
              </a:rPr>
              <a:t>Branches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b="1" dirty="0">
              <a:solidFill>
                <a:srgbClr val="00B9BD"/>
              </a:solidFill>
              <a:latin typeface="Raleway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rgbClr val="00B9BD"/>
              </a:solidFill>
              <a:effectLst/>
              <a:latin typeface="Raleway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b="1" dirty="0">
              <a:solidFill>
                <a:srgbClr val="00B9BD"/>
              </a:solidFill>
              <a:latin typeface="Raleway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rgbClr val="00B9BD"/>
              </a:solidFill>
              <a:effectLst/>
              <a:latin typeface="Raleway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576676"/>
              </a:solidFill>
              <a:effectLst/>
              <a:latin typeface="Raleway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76676"/>
                </a:solidFill>
                <a:effectLst/>
                <a:latin typeface="Raleway" pitchFamily="2" charset="0"/>
              </a:rPr>
              <a:t>Git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76676"/>
                </a:solidFill>
                <a:effectLst/>
                <a:latin typeface="Raleway" pitchFamily="2" charset="0"/>
              </a:rPr>
              <a:t>bra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76676"/>
                </a:solidFill>
                <a:effectLst/>
                <a:latin typeface="Raleway" pitchFamily="2" charset="0"/>
              </a:rPr>
              <a:t>nching model je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576676"/>
                </a:solidFill>
                <a:effectLst/>
                <a:latin typeface="Raleway" pitchFamily="2" charset="0"/>
              </a:rPr>
              <a:t>sličan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76676"/>
                </a:solidFill>
                <a:effectLst/>
                <a:latin typeface="Raleway" pitchFamily="2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576676"/>
                </a:solidFill>
                <a:effectLst/>
                <a:latin typeface="Raleway" pitchFamily="2" charset="0"/>
              </a:rPr>
              <a:t>standardnom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76676"/>
                </a:solidFill>
                <a:effectLst/>
                <a:latin typeface="Raleway" pitchFamily="2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576676"/>
                </a:solidFill>
                <a:effectLst/>
                <a:latin typeface="Raleway" pitchFamily="2" charset="0"/>
              </a:rPr>
              <a:t>modelu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76676"/>
                </a:solidFill>
                <a:effectLst/>
                <a:latin typeface="Raleway" pitchFamily="2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576676"/>
                </a:solidFill>
                <a:effectLst/>
                <a:latin typeface="Raleway" pitchFamily="2" charset="0"/>
              </a:rPr>
              <a:t>granjanja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76676"/>
                </a:solidFill>
                <a:effectLst/>
                <a:latin typeface="Raleway" pitchFamily="2" charset="0"/>
              </a:rPr>
              <a:t> (branch = grana). On je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576676"/>
                </a:solidFill>
                <a:effectLst/>
                <a:latin typeface="Raleway" pitchFamily="2" charset="0"/>
              </a:rPr>
              <a:t>posebno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76676"/>
                </a:solidFill>
                <a:effectLst/>
                <a:latin typeface="Raleway" pitchFamily="2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576676"/>
                </a:solidFill>
                <a:effectLst/>
                <a:latin typeface="Raleway" pitchFamily="2" charset="0"/>
              </a:rPr>
              <a:t>koristan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76676"/>
                </a:solidFill>
                <a:effectLst/>
                <a:latin typeface="Raleway" pitchFamily="2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576676"/>
                </a:solidFill>
                <a:effectLst/>
                <a:latin typeface="Raleway" pitchFamily="2" charset="0"/>
              </a:rPr>
              <a:t>kada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76676"/>
                </a:solidFill>
                <a:effectLst/>
                <a:latin typeface="Raleway" pitchFamily="2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576676"/>
                </a:solidFill>
                <a:effectLst/>
                <a:latin typeface="Raleway" pitchFamily="2" charset="0"/>
              </a:rPr>
              <a:t>želite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76676"/>
                </a:solidFill>
                <a:effectLst/>
                <a:latin typeface="Raleway" pitchFamily="2" charset="0"/>
              </a:rPr>
              <a:t> da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576676"/>
                </a:solidFill>
                <a:effectLst/>
                <a:latin typeface="Raleway" pitchFamily="2" charset="0"/>
              </a:rPr>
              <a:t>dodate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76676"/>
                </a:solidFill>
                <a:effectLst/>
                <a:latin typeface="Raleway" pitchFamily="2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576676"/>
                </a:solidFill>
                <a:effectLst/>
                <a:latin typeface="Raleway" pitchFamily="2" charset="0"/>
              </a:rPr>
              <a:t>novu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76676"/>
                </a:solidFill>
                <a:effectLst/>
                <a:latin typeface="Raleway" pitchFamily="2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576676"/>
                </a:solidFill>
                <a:effectLst/>
                <a:latin typeface="Raleway" pitchFamily="2" charset="0"/>
              </a:rPr>
              <a:t>funkcionalnost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76676"/>
                </a:solidFill>
                <a:effectLst/>
                <a:latin typeface="Raleway" pitchFamily="2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576676"/>
                </a:solidFill>
                <a:effectLst/>
                <a:latin typeface="Raleway" pitchFamily="2" charset="0"/>
              </a:rPr>
              <a:t>ili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76676"/>
                </a:solidFill>
                <a:effectLst/>
                <a:latin typeface="Raleway" pitchFamily="2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576676"/>
                </a:solidFill>
                <a:effectLst/>
                <a:latin typeface="Raleway" pitchFamily="2" charset="0"/>
              </a:rPr>
              <a:t>rešite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76676"/>
                </a:solidFill>
                <a:effectLst/>
                <a:latin typeface="Raleway" pitchFamily="2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576676"/>
                </a:solidFill>
                <a:effectLst/>
                <a:latin typeface="Raleway" pitchFamily="2" charset="0"/>
              </a:rPr>
              <a:t>neki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76676"/>
                </a:solidFill>
                <a:effectLst/>
                <a:latin typeface="Raleway" pitchFamily="2" charset="0"/>
              </a:rPr>
              <a:t> bag u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576676"/>
                </a:solidFill>
                <a:effectLst/>
                <a:latin typeface="Raleway" pitchFamily="2" charset="0"/>
              </a:rPr>
              <a:t>vašem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76676"/>
                </a:solidFill>
                <a:effectLst/>
                <a:latin typeface="Raleway" pitchFamily="2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576676"/>
                </a:solidFill>
                <a:effectLst/>
                <a:latin typeface="Raleway" pitchFamily="2" charset="0"/>
              </a:rPr>
              <a:t>projektu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76676"/>
                </a:solidFill>
                <a:effectLst/>
                <a:latin typeface="Raleway" pitchFamily="2" charset="0"/>
              </a:rPr>
              <a:t>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76676"/>
                </a:solidFill>
                <a:effectLst/>
                <a:latin typeface="Raleway" pitchFamily="2" charset="0"/>
              </a:rPr>
              <a:t>U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576676"/>
                </a:solidFill>
                <a:effectLst/>
                <a:latin typeface="Raleway" pitchFamily="2" charset="0"/>
              </a:rPr>
              <a:t>suštini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76676"/>
                </a:solidFill>
                <a:effectLst/>
                <a:latin typeface="Raleway" pitchFamily="2" charset="0"/>
              </a:rPr>
              <a:t> branch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576676"/>
                </a:solidFill>
                <a:effectLst/>
                <a:latin typeface="Raleway" pitchFamily="2" charset="0"/>
              </a:rPr>
              <a:t>kreirate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76676"/>
                </a:solidFill>
                <a:effectLst/>
                <a:latin typeface="Raleway" pitchFamily="2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576676"/>
                </a:solidFill>
                <a:effectLst/>
                <a:latin typeface="Raleway" pitchFamily="2" charset="0"/>
              </a:rPr>
              <a:t>onda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76676"/>
                </a:solidFill>
                <a:effectLst/>
                <a:latin typeface="Raleway" pitchFamily="2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576676"/>
                </a:solidFill>
                <a:effectLst/>
                <a:latin typeface="Raleway" pitchFamily="2" charset="0"/>
              </a:rPr>
              <a:t>kada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76676"/>
                </a:solidFill>
                <a:effectLst/>
                <a:latin typeface="Raleway" pitchFamily="2" charset="0"/>
              </a:rPr>
              <a:t> je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576676"/>
                </a:solidFill>
                <a:effectLst/>
                <a:latin typeface="Raleway" pitchFamily="2" charset="0"/>
              </a:rPr>
              <a:t>potrebno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76676"/>
                </a:solidFill>
                <a:effectLst/>
                <a:latin typeface="Raleway" pitchFamily="2" charset="0"/>
              </a:rPr>
              <a:t> da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576676"/>
                </a:solidFill>
                <a:effectLst/>
                <a:latin typeface="Raleway" pitchFamily="2" charset="0"/>
              </a:rPr>
              <a:t>nešto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76676"/>
                </a:solidFill>
                <a:effectLst/>
                <a:latin typeface="Raleway" pitchFamily="2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576676"/>
                </a:solidFill>
                <a:effectLst/>
                <a:latin typeface="Raleway" pitchFamily="2" charset="0"/>
              </a:rPr>
              <a:t>testirate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76676"/>
                </a:solidFill>
                <a:effectLst/>
                <a:latin typeface="Raleway" pitchFamily="2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576676"/>
                </a:solidFill>
                <a:effectLst/>
                <a:latin typeface="Raleway" pitchFamily="2" charset="0"/>
              </a:rPr>
              <a:t>odvojeno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76676"/>
                </a:solidFill>
                <a:effectLst/>
                <a:latin typeface="Raleway" pitchFamily="2" charset="0"/>
              </a:rPr>
              <a:t>. Da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576676"/>
                </a:solidFill>
                <a:effectLst/>
                <a:latin typeface="Raleway" pitchFamily="2" charset="0"/>
              </a:rPr>
              <a:t>biste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76676"/>
                </a:solidFill>
                <a:effectLst/>
                <a:latin typeface="Raleway" pitchFamily="2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576676"/>
                </a:solidFill>
                <a:effectLst/>
                <a:latin typeface="Raleway" pitchFamily="2" charset="0"/>
              </a:rPr>
              <a:t>kreirali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76676"/>
                </a:solidFill>
                <a:effectLst/>
                <a:latin typeface="Raleway" pitchFamily="2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576676"/>
                </a:solidFill>
                <a:effectLst/>
                <a:latin typeface="Raleway" pitchFamily="2" charset="0"/>
              </a:rPr>
              <a:t>novi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76676"/>
                </a:solidFill>
                <a:effectLst/>
                <a:latin typeface="Raleway" pitchFamily="2" charset="0"/>
              </a:rPr>
              <a:t> branch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576676"/>
                </a:solidFill>
                <a:effectLst/>
                <a:latin typeface="Raleway" pitchFamily="2" charset="0"/>
              </a:rPr>
              <a:t>koristite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76676"/>
                </a:solidFill>
                <a:effectLst/>
                <a:latin typeface="Raleway" pitchFamily="2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576676"/>
                </a:solidFill>
                <a:effectLst/>
                <a:latin typeface="Raleway" pitchFamily="2" charset="0"/>
              </a:rPr>
              <a:t>ovu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76676"/>
                </a:solidFill>
                <a:effectLst/>
                <a:latin typeface="Raleway" pitchFamily="2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576676"/>
                </a:solidFill>
                <a:effectLst/>
                <a:latin typeface="Raleway" pitchFamily="2" charset="0"/>
              </a:rPr>
              <a:t>komandu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76676"/>
                </a:solidFill>
                <a:effectLst/>
                <a:latin typeface="Raleway" pitchFamily="2" charset="0"/>
              </a:rPr>
              <a:t>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7667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 git branch &lt;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57667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branch_name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7667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76676"/>
                </a:solidFill>
                <a:effectLst/>
                <a:latin typeface="Raleway" pitchFamily="2" charset="0"/>
              </a:rPr>
              <a:t>Da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576676"/>
                </a:solidFill>
                <a:effectLst/>
                <a:latin typeface="Raleway" pitchFamily="2" charset="0"/>
              </a:rPr>
              <a:t>biste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76676"/>
                </a:solidFill>
                <a:effectLst/>
                <a:latin typeface="Raleway" pitchFamily="2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576676"/>
                </a:solidFill>
                <a:effectLst/>
                <a:latin typeface="Raleway" pitchFamily="2" charset="0"/>
              </a:rPr>
              <a:t>izbrisali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76676"/>
                </a:solidFill>
                <a:effectLst/>
                <a:latin typeface="Raleway" pitchFamily="2" charset="0"/>
              </a:rPr>
              <a:t> branch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576676"/>
                </a:solidFill>
                <a:effectLst/>
                <a:latin typeface="Raleway" pitchFamily="2" charset="0"/>
              </a:rPr>
              <a:t>koristite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76676"/>
                </a:solidFill>
                <a:effectLst/>
                <a:latin typeface="Raleway" pitchFamily="2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576676"/>
                </a:solidFill>
                <a:effectLst/>
                <a:latin typeface="Raleway" pitchFamily="2" charset="0"/>
              </a:rPr>
              <a:t>sledeću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76676"/>
                </a:solidFill>
                <a:effectLst/>
                <a:latin typeface="Raleway" pitchFamily="2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576676"/>
                </a:solidFill>
                <a:effectLst/>
                <a:latin typeface="Raleway" pitchFamily="2" charset="0"/>
              </a:rPr>
              <a:t>komandu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76676"/>
                </a:solidFill>
                <a:effectLst/>
                <a:latin typeface="Raleway" pitchFamily="2" charset="0"/>
              </a:rPr>
              <a:t>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7667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 git branch – D &lt;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57667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branch_name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7667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836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7AB3A19-4424-BF94-0187-73068E08DA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446" y="553283"/>
            <a:ext cx="7653528" cy="32316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0B9BD"/>
                </a:solidFill>
                <a:effectLst/>
                <a:latin typeface="Raleway" pitchFamily="2" charset="0"/>
              </a:rPr>
              <a:t>Spajanje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B9BD"/>
                </a:solidFill>
                <a:effectLst/>
                <a:latin typeface="Raleway" pitchFamily="2" charset="0"/>
              </a:rPr>
              <a:t> (merge)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b="1" dirty="0">
              <a:solidFill>
                <a:srgbClr val="00B9BD"/>
              </a:solidFill>
              <a:latin typeface="Raleway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rgbClr val="00B9BD"/>
              </a:solidFill>
              <a:effectLst/>
              <a:latin typeface="Raleway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rgbClr val="00B9BD"/>
              </a:solidFill>
              <a:effectLst/>
              <a:latin typeface="Raleway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576676"/>
                </a:solidFill>
                <a:effectLst/>
                <a:latin typeface="Raleway" pitchFamily="2" charset="0"/>
              </a:rPr>
              <a:t>Pretpostavimo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76676"/>
                </a:solidFill>
                <a:effectLst/>
                <a:latin typeface="Raleway" pitchFamily="2" charset="0"/>
              </a:rPr>
              <a:t> da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576676"/>
                </a:solidFill>
                <a:effectLst/>
                <a:latin typeface="Raleway" pitchFamily="2" charset="0"/>
              </a:rPr>
              <a:t>ste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76676"/>
                </a:solidFill>
                <a:effectLst/>
                <a:latin typeface="Raleway" pitchFamily="2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576676"/>
                </a:solidFill>
                <a:effectLst/>
                <a:latin typeface="Raleway" pitchFamily="2" charset="0"/>
              </a:rPr>
              <a:t>napravili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76676"/>
                </a:solidFill>
                <a:effectLst/>
                <a:latin typeface="Raleway" pitchFamily="2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576676"/>
                </a:solidFill>
                <a:effectLst/>
                <a:latin typeface="Raleway" pitchFamily="2" charset="0"/>
              </a:rPr>
              <a:t>neke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76676"/>
                </a:solidFill>
                <a:effectLst/>
                <a:latin typeface="Raleway" pitchFamily="2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576676"/>
                </a:solidFill>
                <a:effectLst/>
                <a:latin typeface="Raleway" pitchFamily="2" charset="0"/>
              </a:rPr>
              <a:t>izmene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76676"/>
                </a:solidFill>
                <a:effectLst/>
                <a:latin typeface="Raleway" pitchFamily="2" charset="0"/>
              </a:rPr>
              <a:t> u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576676"/>
                </a:solidFill>
                <a:effectLst/>
                <a:latin typeface="Raleway" pitchFamily="2" charset="0"/>
              </a:rPr>
              <a:t>novom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76676"/>
                </a:solidFill>
                <a:effectLst/>
                <a:latin typeface="Raleway" pitchFamily="2" charset="0"/>
              </a:rPr>
              <a:t> branch-u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576676"/>
                </a:solidFill>
                <a:effectLst/>
                <a:latin typeface="Raleway" pitchFamily="2" charset="0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76676"/>
                </a:solidFill>
                <a:effectLst/>
                <a:latin typeface="Raleway" pitchFamily="2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576676"/>
                </a:solidFill>
                <a:effectLst/>
                <a:latin typeface="Raleway" pitchFamily="2" charset="0"/>
              </a:rPr>
              <a:t>želite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76676"/>
                </a:solidFill>
                <a:effectLst/>
                <a:latin typeface="Raleway" pitchFamily="2" charset="0"/>
              </a:rPr>
              <a:t> da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576676"/>
                </a:solidFill>
                <a:effectLst/>
                <a:latin typeface="Raleway" pitchFamily="2" charset="0"/>
              </a:rPr>
              <a:t>ih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76676"/>
                </a:solidFill>
                <a:effectLst/>
                <a:latin typeface="Raleway" pitchFamily="2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576676"/>
                </a:solidFill>
                <a:effectLst/>
                <a:latin typeface="Raleway" pitchFamily="2" charset="0"/>
              </a:rPr>
              <a:t>spojite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76676"/>
                </a:solidFill>
                <a:effectLst/>
                <a:latin typeface="Raleway" pitchFamily="2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576676"/>
                </a:solidFill>
                <a:effectLst/>
                <a:latin typeface="Raleway" pitchFamily="2" charset="0"/>
              </a:rPr>
              <a:t>sa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76676"/>
                </a:solidFill>
                <a:effectLst/>
                <a:latin typeface="Raleway" pitchFamily="2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576676"/>
                </a:solidFill>
                <a:effectLst/>
                <a:latin typeface="Raleway" pitchFamily="2" charset="0"/>
              </a:rPr>
              <a:t>vašim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76676"/>
                </a:solidFill>
                <a:effectLst/>
                <a:latin typeface="Raleway" pitchFamily="2" charset="0"/>
              </a:rPr>
              <a:t> master branch-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576676"/>
                </a:solidFill>
                <a:effectLst/>
                <a:latin typeface="Raleway" pitchFamily="2" charset="0"/>
              </a:rPr>
              <a:t>om.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76676"/>
                </a:solidFill>
                <a:effectLst/>
                <a:latin typeface="Raleway" pitchFamily="2" charset="0"/>
              </a:rPr>
              <a:t> To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576676"/>
                </a:solidFill>
                <a:effectLst/>
                <a:latin typeface="Raleway" pitchFamily="2" charset="0"/>
              </a:rPr>
              <a:t>možete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76676"/>
                </a:solidFill>
                <a:effectLst/>
                <a:latin typeface="Raleway" pitchFamily="2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576676"/>
                </a:solidFill>
                <a:effectLst/>
                <a:latin typeface="Raleway" pitchFamily="2" charset="0"/>
              </a:rPr>
              <a:t>uraditi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76676"/>
                </a:solidFill>
                <a:effectLst/>
                <a:latin typeface="Raleway" pitchFamily="2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576676"/>
                </a:solidFill>
                <a:effectLst/>
                <a:latin typeface="Raleway" pitchFamily="2" charset="0"/>
              </a:rPr>
              <a:t>tako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76676"/>
                </a:solidFill>
                <a:effectLst/>
                <a:latin typeface="Raleway" pitchFamily="2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576676"/>
                </a:solidFill>
                <a:effectLst/>
                <a:latin typeface="Raleway" pitchFamily="2" charset="0"/>
              </a:rPr>
              <a:t>što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76676"/>
                </a:solidFill>
                <a:effectLst/>
                <a:latin typeface="Raleway" pitchFamily="2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576676"/>
                </a:solidFill>
                <a:effectLst/>
                <a:latin typeface="Raleway" pitchFamily="2" charset="0"/>
              </a:rPr>
              <a:t>ćete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76676"/>
                </a:solidFill>
                <a:effectLst/>
                <a:latin typeface="Raleway" pitchFamily="2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576676"/>
                </a:solidFill>
                <a:effectLst/>
                <a:latin typeface="Raleway" pitchFamily="2" charset="0"/>
              </a:rPr>
              <a:t>izvesti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76676"/>
                </a:solidFill>
                <a:effectLst/>
                <a:latin typeface="Raleway" pitchFamily="2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576676"/>
                </a:solidFill>
                <a:effectLst/>
                <a:latin typeface="Raleway" pitchFamily="2" charset="0"/>
              </a:rPr>
              <a:t>operaciju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76676"/>
                </a:solidFill>
                <a:effectLst/>
                <a:latin typeface="Raleway" pitchFamily="2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576676"/>
                </a:solidFill>
                <a:effectLst/>
                <a:latin typeface="Raleway" pitchFamily="2" charset="0"/>
              </a:rPr>
              <a:t>spajanja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76676"/>
                </a:solidFill>
                <a:effectLst/>
                <a:latin typeface="Raleway" pitchFamily="2" charset="0"/>
              </a:rPr>
              <a:t> (merge)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576676"/>
                </a:solidFill>
                <a:effectLst/>
                <a:latin typeface="Raleway" pitchFamily="2" charset="0"/>
              </a:rPr>
              <a:t>koristeći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76676"/>
                </a:solidFill>
                <a:effectLst/>
                <a:latin typeface="Raleway" pitchFamily="2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576676"/>
                </a:solidFill>
                <a:effectLst/>
                <a:latin typeface="Raleway" pitchFamily="2" charset="0"/>
              </a:rPr>
              <a:t>sledeću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76676"/>
                </a:solidFill>
                <a:effectLst/>
                <a:latin typeface="Raleway" pitchFamily="2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576676"/>
                </a:solidFill>
                <a:effectLst/>
                <a:latin typeface="Raleway" pitchFamily="2" charset="0"/>
              </a:rPr>
              <a:t>komandu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76676"/>
                </a:solidFill>
                <a:effectLst/>
                <a:latin typeface="Raleway" pitchFamily="2" charset="0"/>
              </a:rPr>
              <a:t>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7667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 git merge &lt;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57667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branch_name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7667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576676"/>
                </a:solidFill>
                <a:effectLst/>
                <a:latin typeface="Raleway" pitchFamily="2" charset="0"/>
              </a:rPr>
              <a:t>Drugim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76676"/>
                </a:solidFill>
                <a:effectLst/>
                <a:latin typeface="Raleway" pitchFamily="2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576676"/>
                </a:solidFill>
                <a:effectLst/>
                <a:latin typeface="Raleway" pitchFamily="2" charset="0"/>
              </a:rPr>
              <a:t>rečima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76676"/>
                </a:solidFill>
                <a:effectLst/>
                <a:latin typeface="Raleway" pitchFamily="2" charset="0"/>
              </a:rPr>
              <a:t>, ova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576676"/>
                </a:solidFill>
                <a:effectLst/>
                <a:latin typeface="Raleway" pitchFamily="2" charset="0"/>
              </a:rPr>
              <a:t>komanda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76676"/>
                </a:solidFill>
                <a:effectLst/>
                <a:latin typeface="Raleway" pitchFamily="2" charset="0"/>
              </a:rPr>
              <a:t> se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576676"/>
                </a:solidFill>
                <a:effectLst/>
                <a:latin typeface="Raleway" pitchFamily="2" charset="0"/>
              </a:rPr>
              <a:t>koristi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76676"/>
                </a:solidFill>
                <a:effectLst/>
                <a:latin typeface="Raleway" pitchFamily="2" charset="0"/>
              </a:rPr>
              <a:t> za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576676"/>
                </a:solidFill>
                <a:effectLst/>
                <a:latin typeface="Raleway" pitchFamily="2" charset="0"/>
              </a:rPr>
              <a:t>spajanje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76676"/>
                </a:solidFill>
                <a:effectLst/>
                <a:latin typeface="Raleway" pitchFamily="2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576676"/>
                </a:solidFill>
                <a:effectLst/>
                <a:latin typeface="Raleway" pitchFamily="2" charset="0"/>
              </a:rPr>
              <a:t>dva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76676"/>
                </a:solidFill>
                <a:effectLst/>
                <a:latin typeface="Raleway" pitchFamily="2" charset="0"/>
              </a:rPr>
              <a:t> branch-a.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576676"/>
                </a:solidFill>
                <a:effectLst/>
                <a:latin typeface="Raleway" pitchFamily="2" charset="0"/>
              </a:rPr>
              <a:t>Ukoliko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76676"/>
                </a:solidFill>
                <a:effectLst/>
                <a:latin typeface="Raleway" pitchFamily="2" charset="0"/>
              </a:rPr>
              <a:t> je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576676"/>
                </a:solidFill>
                <a:effectLst/>
                <a:latin typeface="Raleway" pitchFamily="2" charset="0"/>
              </a:rPr>
              <a:t>neki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76676"/>
                </a:solidFill>
                <a:effectLst/>
                <a:latin typeface="Raleway" pitchFamily="2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576676"/>
                </a:solidFill>
                <a:effectLst/>
                <a:latin typeface="Raleway" pitchFamily="2" charset="0"/>
              </a:rPr>
              <a:t>fajl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76676"/>
                </a:solidFill>
                <a:effectLst/>
                <a:latin typeface="Raleway" pitchFamily="2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576676"/>
                </a:solidFill>
                <a:effectLst/>
                <a:latin typeface="Raleway" pitchFamily="2" charset="0"/>
              </a:rPr>
              <a:t>izmenjen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76676"/>
                </a:solidFill>
                <a:effectLst/>
                <a:latin typeface="Raleway" pitchFamily="2" charset="0"/>
              </a:rPr>
              <a:t> u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576676"/>
                </a:solidFill>
                <a:effectLst/>
                <a:latin typeface="Raleway" pitchFamily="2" charset="0"/>
              </a:rPr>
              <a:t>oba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76676"/>
                </a:solidFill>
                <a:effectLst/>
                <a:latin typeface="Raleway" pitchFamily="2" charset="0"/>
              </a:rPr>
              <a:t> branch-a,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576676"/>
                </a:solidFill>
                <a:effectLst/>
                <a:latin typeface="Raleway" pitchFamily="2" charset="0"/>
              </a:rPr>
              <a:t>onda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76676"/>
                </a:solidFill>
                <a:effectLst/>
                <a:latin typeface="Raleway" pitchFamily="2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576676"/>
                </a:solidFill>
                <a:effectLst/>
                <a:latin typeface="Raleway" pitchFamily="2" charset="0"/>
              </a:rPr>
              <a:t>će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76676"/>
                </a:solidFill>
                <a:effectLst/>
                <a:latin typeface="Raleway" pitchFamily="2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576676"/>
                </a:solidFill>
                <a:effectLst/>
                <a:latin typeface="Raleway" pitchFamily="2" charset="0"/>
              </a:rPr>
              <a:t>doći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76676"/>
                </a:solidFill>
                <a:effectLst/>
                <a:latin typeface="Raleway" pitchFamily="2" charset="0"/>
              </a:rPr>
              <a:t> do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576676"/>
                </a:solidFill>
                <a:effectLst/>
                <a:latin typeface="Raleway" pitchFamily="2" charset="0"/>
              </a:rPr>
              <a:t>konflikta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76676"/>
                </a:solidFill>
                <a:effectLst/>
                <a:latin typeface="Raleway" pitchFamily="2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576676"/>
                </a:solidFill>
                <a:effectLst/>
                <a:latin typeface="Raleway" pitchFamily="2" charset="0"/>
              </a:rPr>
              <a:t>prilikom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76676"/>
                </a:solidFill>
                <a:effectLst/>
                <a:latin typeface="Raleway" pitchFamily="2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576676"/>
                </a:solidFill>
                <a:effectLst/>
                <a:latin typeface="Raleway" pitchFamily="2" charset="0"/>
              </a:rPr>
              <a:t>spajanja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76676"/>
                </a:solidFill>
                <a:effectLst/>
                <a:latin typeface="Raleway" pitchFamily="2" charset="0"/>
              </a:rPr>
              <a:t>. U tom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576676"/>
                </a:solidFill>
                <a:effectLst/>
                <a:latin typeface="Raleway" pitchFamily="2" charset="0"/>
              </a:rPr>
              <a:t>slučaju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76676"/>
                </a:solidFill>
                <a:effectLst/>
                <a:latin typeface="Raleway" pitchFamily="2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576676"/>
                </a:solidFill>
                <a:effectLst/>
                <a:latin typeface="Raleway" pitchFamily="2" charset="0"/>
              </a:rPr>
              <a:t>morate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76676"/>
                </a:solidFill>
                <a:effectLst/>
                <a:latin typeface="Raleway" pitchFamily="2" charset="0"/>
              </a:rPr>
              <a:t> da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576676"/>
                </a:solidFill>
                <a:effectLst/>
                <a:latin typeface="Raleway" pitchFamily="2" charset="0"/>
              </a:rPr>
              <a:t>ručno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76676"/>
                </a:solidFill>
                <a:effectLst/>
                <a:latin typeface="Raleway" pitchFamily="2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576676"/>
                </a:solidFill>
                <a:effectLst/>
                <a:latin typeface="Raleway" pitchFamily="2" charset="0"/>
              </a:rPr>
              <a:t>pregledate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76676"/>
                </a:solidFill>
                <a:effectLst/>
                <a:latin typeface="Raleway" pitchFamily="2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576676"/>
                </a:solidFill>
                <a:effectLst/>
                <a:latin typeface="Raleway" pitchFamily="2" charset="0"/>
              </a:rPr>
              <a:t>fajl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76676"/>
                </a:solidFill>
                <a:effectLst/>
                <a:latin typeface="Raleway" pitchFamily="2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576676"/>
                </a:solidFill>
                <a:effectLst/>
                <a:latin typeface="Raleway" pitchFamily="2" charset="0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76676"/>
                </a:solidFill>
                <a:effectLst/>
                <a:latin typeface="Raleway" pitchFamily="2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576676"/>
                </a:solidFill>
                <a:effectLst/>
                <a:latin typeface="Raleway" pitchFamily="2" charset="0"/>
              </a:rPr>
              <a:t>odaberete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76676"/>
                </a:solidFill>
                <a:effectLst/>
                <a:latin typeface="Raleway" pitchFamily="2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576676"/>
                </a:solidFill>
                <a:effectLst/>
                <a:latin typeface="Raleway" pitchFamily="2" charset="0"/>
              </a:rPr>
              <a:t>izmene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76676"/>
                </a:solidFill>
                <a:effectLst/>
                <a:latin typeface="Raleway" pitchFamily="2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576676"/>
                </a:solidFill>
                <a:effectLst/>
                <a:latin typeface="Raleway" pitchFamily="2" charset="0"/>
              </a:rPr>
              <a:t>koje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76676"/>
                </a:solidFill>
                <a:effectLst/>
                <a:latin typeface="Raleway" pitchFamily="2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576676"/>
                </a:solidFill>
                <a:effectLst/>
                <a:latin typeface="Raleway" pitchFamily="2" charset="0"/>
              </a:rPr>
              <a:t>želite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76676"/>
                </a:solidFill>
                <a:effectLst/>
                <a:latin typeface="Raleway" pitchFamily="2" charset="0"/>
              </a:rPr>
              <a:t> da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576676"/>
                </a:solidFill>
                <a:effectLst/>
                <a:latin typeface="Raleway" pitchFamily="2" charset="0"/>
              </a:rPr>
              <a:t>sačuvate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76676"/>
                </a:solidFill>
                <a:effectLst/>
                <a:latin typeface="Raleway" pitchFamily="2" charset="0"/>
              </a:rPr>
              <a:t>, a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576676"/>
                </a:solidFill>
                <a:effectLst/>
                <a:latin typeface="Raleway" pitchFamily="2" charset="0"/>
              </a:rPr>
              <a:t>ostale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76676"/>
                </a:solidFill>
                <a:effectLst/>
                <a:latin typeface="Raleway" pitchFamily="2" charset="0"/>
              </a:rPr>
              <a:t> da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576676"/>
                </a:solidFill>
                <a:effectLst/>
                <a:latin typeface="Raleway" pitchFamily="2" charset="0"/>
              </a:rPr>
              <a:t>uklonite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76676"/>
                </a:solidFill>
                <a:effectLst/>
                <a:latin typeface="Raleway" pitchFamily="2" charset="0"/>
              </a:rPr>
              <a:t>.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339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669D5CA-B8D2-59AE-9279-12C4FB49D672}"/>
              </a:ext>
            </a:extLst>
          </p:cNvPr>
          <p:cNvSpPr txBox="1"/>
          <p:nvPr/>
        </p:nvSpPr>
        <p:spPr>
          <a:xfrm>
            <a:off x="333935" y="69974"/>
            <a:ext cx="610048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dirty="0">
                <a:solidFill>
                  <a:srgbClr val="5540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Revert</a:t>
            </a:r>
            <a:endParaRPr lang="en-US" b="1" i="0" dirty="0">
              <a:solidFill>
                <a:srgbClr val="5540A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Naredba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“revert”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se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koristi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za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poništavnje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komitovanih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promena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Ovaj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pristup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je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sigurniji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od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pristupa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gde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koristi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naredba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reset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jer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ne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briše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commit,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nego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dodaje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novi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commit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tj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čvor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kome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izmene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napravljene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nekom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od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prethodnih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commit-a. Sa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ovom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naredbom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se “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vraćamo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stanje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iz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nekog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starog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komita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” (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čemu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dalje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postoji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način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povratimo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izmene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koje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smo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upravo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pregazili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algn="just"/>
            <a:endParaRPr lang="en-US" dirty="0">
              <a:solidFill>
                <a:srgbClr val="222222"/>
              </a:solidFill>
              <a:latin typeface="open sans" panose="020B0606030504020204" pitchFamily="34" charset="0"/>
            </a:endParaRPr>
          </a:p>
          <a:p>
            <a:pPr algn="just"/>
            <a:r>
              <a:rPr lang="en-US" b="0" i="0" dirty="0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Log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31A5809-4271-A729-9006-B3F3DE512A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554" y="3089488"/>
            <a:ext cx="7799115" cy="2154436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strike="noStrike" cap="none" normalizeH="0" baseline="0" dirty="0" err="1">
                <a:ln>
                  <a:noFill/>
                </a:ln>
                <a:solidFill>
                  <a:srgbClr val="70757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Prednost</a:t>
            </a:r>
            <a:r>
              <a:rPr kumimoji="0" lang="en-US" altLang="en-US" sz="2000" b="1" strike="noStrike" cap="none" normalizeH="0" baseline="0" dirty="0">
                <a:ln>
                  <a:noFill/>
                </a:ln>
                <a:solidFill>
                  <a:srgbClr val="70757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1" strike="noStrike" cap="none" normalizeH="0" baseline="0" dirty="0" err="1">
                <a:ln>
                  <a:noFill/>
                </a:ln>
                <a:solidFill>
                  <a:srgbClr val="70757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sistema</a:t>
            </a:r>
            <a:r>
              <a:rPr kumimoji="0" lang="en-US" altLang="en-US" sz="2000" b="1" strike="noStrike" cap="none" normalizeH="0" baseline="0" dirty="0">
                <a:ln>
                  <a:noFill/>
                </a:ln>
                <a:solidFill>
                  <a:srgbClr val="70757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za </a:t>
            </a:r>
            <a:r>
              <a:rPr kumimoji="0" lang="en-US" altLang="en-US" sz="2000" b="1" strike="noStrike" cap="none" normalizeH="0" baseline="0" dirty="0" err="1">
                <a:ln>
                  <a:noFill/>
                </a:ln>
                <a:solidFill>
                  <a:srgbClr val="70757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kontrolu</a:t>
            </a:r>
            <a:r>
              <a:rPr kumimoji="0" lang="en-US" altLang="en-US" sz="2000" b="1" strike="noStrike" cap="none" normalizeH="0" baseline="0" dirty="0">
                <a:ln>
                  <a:noFill/>
                </a:ln>
                <a:solidFill>
                  <a:srgbClr val="70757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1" strike="noStrike" cap="none" normalizeH="0" baseline="0" dirty="0" err="1">
                <a:ln>
                  <a:noFill/>
                </a:ln>
                <a:solidFill>
                  <a:srgbClr val="70757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verzija</a:t>
            </a:r>
            <a:r>
              <a:rPr kumimoji="0" lang="en-US" altLang="en-US" sz="2000" b="1" strike="noStrike" cap="none" normalizeH="0" baseline="0" dirty="0">
                <a:ln>
                  <a:noFill/>
                </a:ln>
                <a:solidFill>
                  <a:srgbClr val="70757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je u tome </a:t>
            </a:r>
            <a:r>
              <a:rPr kumimoji="0" lang="en-US" altLang="en-US" sz="2000" b="1" strike="noStrike" cap="none" normalizeH="0" baseline="0" dirty="0" err="1">
                <a:ln>
                  <a:noFill/>
                </a:ln>
                <a:solidFill>
                  <a:srgbClr val="70757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što</a:t>
            </a:r>
            <a:r>
              <a:rPr kumimoji="0" lang="en-US" altLang="en-US" sz="2000" b="1" strike="noStrike" cap="none" normalizeH="0" baseline="0" dirty="0">
                <a:ln>
                  <a:noFill/>
                </a:ln>
                <a:solidFill>
                  <a:srgbClr val="70757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1" strike="noStrike" cap="none" normalizeH="0" baseline="0" dirty="0" err="1">
                <a:ln>
                  <a:noFill/>
                </a:ln>
                <a:solidFill>
                  <a:srgbClr val="70757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beleži</a:t>
            </a:r>
            <a:r>
              <a:rPr kumimoji="0" lang="en-US" altLang="en-US" sz="2000" b="1" strike="noStrike" cap="none" normalizeH="0" baseline="0" dirty="0">
                <a:ln>
                  <a:noFill/>
                </a:ln>
                <a:solidFill>
                  <a:srgbClr val="70757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1" strike="noStrike" cap="none" normalizeH="0" baseline="0" dirty="0" err="1">
                <a:ln>
                  <a:noFill/>
                </a:ln>
                <a:solidFill>
                  <a:srgbClr val="70757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promene</a:t>
            </a:r>
            <a:r>
              <a:rPr kumimoji="0" lang="en-US" altLang="en-US" sz="2000" b="1" strike="noStrike" cap="none" normalizeH="0" baseline="0" dirty="0">
                <a:ln>
                  <a:noFill/>
                </a:ln>
                <a:solidFill>
                  <a:srgbClr val="70757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kumimoji="0" lang="en-US" altLang="en-US" sz="2000" b="1" strike="noStrike" cap="none" normalizeH="0" baseline="0" dirty="0" err="1">
                <a:ln>
                  <a:noFill/>
                </a:ln>
                <a:solidFill>
                  <a:srgbClr val="70757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Ovi</a:t>
            </a:r>
            <a:r>
              <a:rPr kumimoji="0" lang="en-US" altLang="en-US" sz="2000" b="1" strike="noStrike" cap="none" normalizeH="0" baseline="0" dirty="0">
                <a:ln>
                  <a:noFill/>
                </a:ln>
                <a:solidFill>
                  <a:srgbClr val="70757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1" strike="noStrike" cap="none" normalizeH="0" baseline="0" dirty="0" err="1">
                <a:ln>
                  <a:noFill/>
                </a:ln>
                <a:solidFill>
                  <a:srgbClr val="70757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zapisi</a:t>
            </a:r>
            <a:r>
              <a:rPr kumimoji="0" lang="en-US" altLang="en-US" sz="2000" b="1" strike="noStrike" cap="none" normalizeH="0" baseline="0" dirty="0">
                <a:ln>
                  <a:noFill/>
                </a:ln>
                <a:solidFill>
                  <a:srgbClr val="70757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1" strike="noStrike" cap="none" normalizeH="0" baseline="0" dirty="0" err="1">
                <a:ln>
                  <a:noFill/>
                </a:ln>
                <a:solidFill>
                  <a:srgbClr val="70757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nam</a:t>
            </a:r>
            <a:r>
              <a:rPr kumimoji="0" lang="en-US" altLang="en-US" sz="2000" b="1" strike="noStrike" cap="none" normalizeH="0" baseline="0" dirty="0">
                <a:ln>
                  <a:noFill/>
                </a:ln>
                <a:solidFill>
                  <a:srgbClr val="70757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1" strike="noStrike" cap="none" normalizeH="0" baseline="0" dirty="0" err="1">
                <a:ln>
                  <a:noFill/>
                </a:ln>
                <a:solidFill>
                  <a:srgbClr val="70757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omogućavaju</a:t>
            </a:r>
            <a:r>
              <a:rPr kumimoji="0" lang="en-US" altLang="en-US" sz="2000" b="1" strike="noStrike" cap="none" normalizeH="0" baseline="0" dirty="0">
                <a:ln>
                  <a:noFill/>
                </a:ln>
                <a:solidFill>
                  <a:srgbClr val="70757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kumimoji="0" lang="en-US" altLang="en-US" sz="2000" b="1" strike="noStrike" cap="none" normalizeH="0" baseline="0" dirty="0" err="1">
                <a:ln>
                  <a:noFill/>
                </a:ln>
                <a:solidFill>
                  <a:srgbClr val="70757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preuzmemo</a:t>
            </a:r>
            <a:r>
              <a:rPr kumimoji="0" lang="en-US" altLang="en-US" sz="2000" b="1" strike="noStrike" cap="none" normalizeH="0" baseline="0" dirty="0">
                <a:ln>
                  <a:noFill/>
                </a:ln>
                <a:solidFill>
                  <a:srgbClr val="70757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1" strike="noStrike" cap="none" normalizeH="0" baseline="0" dirty="0" err="1">
                <a:ln>
                  <a:noFill/>
                </a:ln>
                <a:solidFill>
                  <a:srgbClr val="70757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podatke</a:t>
            </a:r>
            <a:r>
              <a:rPr kumimoji="0" lang="en-US" altLang="en-US" sz="2000" b="1" strike="noStrike" cap="none" normalizeH="0" baseline="0" dirty="0">
                <a:ln>
                  <a:noFill/>
                </a:ln>
                <a:solidFill>
                  <a:srgbClr val="70757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1" strike="noStrike" cap="none" normalizeH="0" baseline="0" dirty="0" err="1">
                <a:ln>
                  <a:noFill/>
                </a:ln>
                <a:solidFill>
                  <a:srgbClr val="70757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kao</a:t>
            </a:r>
            <a:r>
              <a:rPr kumimoji="0" lang="en-US" altLang="en-US" sz="2000" b="1" strike="noStrike" cap="none" normalizeH="0" baseline="0" dirty="0">
                <a:ln>
                  <a:noFill/>
                </a:ln>
                <a:solidFill>
                  <a:srgbClr val="70757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1" strike="noStrike" cap="none" normalizeH="0" baseline="0" dirty="0" err="1">
                <a:ln>
                  <a:noFill/>
                </a:ln>
                <a:solidFill>
                  <a:srgbClr val="70757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što</a:t>
            </a:r>
            <a:r>
              <a:rPr kumimoji="0" lang="en-US" altLang="en-US" sz="2000" b="1" strike="noStrike" cap="none" normalizeH="0" baseline="0" dirty="0">
                <a:ln>
                  <a:noFill/>
                </a:ln>
                <a:solidFill>
                  <a:srgbClr val="70757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1" strike="noStrike" cap="none" normalizeH="0" baseline="0" dirty="0" err="1">
                <a:ln>
                  <a:noFill/>
                </a:ln>
                <a:solidFill>
                  <a:srgbClr val="70757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</a:t>
            </a:r>
            <a:r>
              <a:rPr kumimoji="0" lang="en-US" altLang="en-US" sz="2000" b="1" strike="noStrike" cap="none" normalizeH="0" baseline="0" dirty="0">
                <a:ln>
                  <a:noFill/>
                </a:ln>
                <a:solidFill>
                  <a:srgbClr val="70757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1" strike="noStrike" cap="none" normalizeH="0" baseline="0" dirty="0" err="1">
                <a:ln>
                  <a:noFill/>
                </a:ln>
                <a:solidFill>
                  <a:srgbClr val="70757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urezivanja</a:t>
            </a:r>
            <a:r>
              <a:rPr kumimoji="0" lang="en-US" altLang="en-US" sz="2000" b="1" strike="noStrike" cap="none" normalizeH="0" baseline="0" dirty="0">
                <a:ln>
                  <a:noFill/>
                </a:ln>
                <a:solidFill>
                  <a:srgbClr val="70757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2000" b="1" strike="noStrike" cap="none" normalizeH="0" baseline="0" dirty="0" err="1">
                <a:ln>
                  <a:noFill/>
                </a:ln>
                <a:solidFill>
                  <a:srgbClr val="70757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otkrivanje</a:t>
            </a:r>
            <a:r>
              <a:rPr kumimoji="0" lang="en-US" altLang="en-US" sz="2000" b="1" strike="noStrike" cap="none" normalizeH="0" baseline="0" dirty="0">
                <a:ln>
                  <a:noFill/>
                </a:ln>
                <a:solidFill>
                  <a:srgbClr val="70757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1" strike="noStrike" cap="none" normalizeH="0" baseline="0" dirty="0" err="1">
                <a:ln>
                  <a:noFill/>
                </a:ln>
                <a:solidFill>
                  <a:srgbClr val="70757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grešaka</a:t>
            </a:r>
            <a:r>
              <a:rPr kumimoji="0" lang="en-US" altLang="en-US" sz="2000" b="1" strike="noStrike" cap="none" normalizeH="0" baseline="0" dirty="0">
                <a:ln>
                  <a:noFill/>
                </a:ln>
                <a:solidFill>
                  <a:srgbClr val="70757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2000" b="1" strike="noStrike" cap="none" normalizeH="0" baseline="0" dirty="0" err="1">
                <a:ln>
                  <a:noFill/>
                </a:ln>
                <a:solidFill>
                  <a:srgbClr val="70757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ažuriranja</a:t>
            </a:r>
            <a:r>
              <a:rPr kumimoji="0" lang="en-US" altLang="en-US" sz="2000" b="1" strike="noStrike" cap="none" normalizeH="0" baseline="0" dirty="0">
                <a:ln>
                  <a:noFill/>
                </a:ln>
                <a:solidFill>
                  <a:srgbClr val="70757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Ali, </a:t>
            </a:r>
            <a:r>
              <a:rPr kumimoji="0" lang="en-US" altLang="en-US" sz="2000" b="1" strike="noStrike" cap="none" normalizeH="0" baseline="0" dirty="0" err="1">
                <a:ln>
                  <a:noFill/>
                </a:ln>
                <a:solidFill>
                  <a:srgbClr val="70757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sva</a:t>
            </a:r>
            <a:r>
              <a:rPr kumimoji="0" lang="en-US" altLang="en-US" sz="2000" b="1" strike="noStrike" cap="none" normalizeH="0" baseline="0" dirty="0">
                <a:ln>
                  <a:noFill/>
                </a:ln>
                <a:solidFill>
                  <a:srgbClr val="70757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ova </a:t>
            </a:r>
            <a:r>
              <a:rPr kumimoji="0" lang="en-US" altLang="en-US" sz="2000" b="1" strike="noStrike" cap="none" normalizeH="0" baseline="0" dirty="0" err="1">
                <a:ln>
                  <a:noFill/>
                </a:ln>
                <a:solidFill>
                  <a:srgbClr val="70757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istorija</a:t>
            </a:r>
            <a:r>
              <a:rPr kumimoji="0" lang="en-US" altLang="en-US" sz="2000" b="1" strike="noStrike" cap="none" normalizeH="0" baseline="0" dirty="0">
                <a:ln>
                  <a:noFill/>
                </a:ln>
                <a:solidFill>
                  <a:srgbClr val="70757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1" strike="noStrike" cap="none" normalizeH="0" baseline="0" dirty="0" err="1">
                <a:ln>
                  <a:noFill/>
                </a:ln>
                <a:solidFill>
                  <a:srgbClr val="70757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će</a:t>
            </a:r>
            <a:r>
              <a:rPr kumimoji="0" lang="en-US" altLang="en-US" sz="2000" b="1" strike="noStrike" cap="none" normalizeH="0" baseline="0" dirty="0">
                <a:ln>
                  <a:noFill/>
                </a:ln>
                <a:solidFill>
                  <a:srgbClr val="70757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1" strike="noStrike" cap="none" normalizeH="0" baseline="0" dirty="0" err="1">
                <a:ln>
                  <a:noFill/>
                </a:ln>
                <a:solidFill>
                  <a:srgbClr val="70757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biti</a:t>
            </a:r>
            <a:r>
              <a:rPr kumimoji="0" lang="en-US" altLang="en-US" sz="2000" b="1" strike="noStrike" cap="none" normalizeH="0" baseline="0" dirty="0">
                <a:ln>
                  <a:noFill/>
                </a:ln>
                <a:solidFill>
                  <a:srgbClr val="70757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1" strike="noStrike" cap="none" normalizeH="0" baseline="0" dirty="0" err="1">
                <a:ln>
                  <a:noFill/>
                </a:ln>
                <a:solidFill>
                  <a:srgbClr val="70757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beskorisna</a:t>
            </a:r>
            <a:r>
              <a:rPr kumimoji="0" lang="en-US" altLang="en-US" sz="2000" b="1" strike="noStrike" cap="none" normalizeH="0" baseline="0" dirty="0">
                <a:ln>
                  <a:noFill/>
                </a:ln>
                <a:solidFill>
                  <a:srgbClr val="70757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1" strike="noStrike" cap="none" normalizeH="0" baseline="0" dirty="0" err="1">
                <a:ln>
                  <a:noFill/>
                </a:ln>
                <a:solidFill>
                  <a:srgbClr val="70757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ako</a:t>
            </a:r>
            <a:r>
              <a:rPr kumimoji="0" lang="en-US" altLang="en-US" sz="2000" b="1" strike="noStrike" cap="none" normalizeH="0" baseline="0" dirty="0">
                <a:ln>
                  <a:noFill/>
                </a:ln>
                <a:solidFill>
                  <a:srgbClr val="70757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ne </a:t>
            </a:r>
            <a:r>
              <a:rPr kumimoji="0" lang="en-US" altLang="en-US" sz="2000" b="1" strike="noStrike" cap="none" normalizeH="0" baseline="0" dirty="0" err="1">
                <a:ln>
                  <a:noFill/>
                </a:ln>
                <a:solidFill>
                  <a:srgbClr val="70757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možemo</a:t>
            </a:r>
            <a:r>
              <a:rPr kumimoji="0" lang="en-US" altLang="en-US" sz="2000" b="1" strike="noStrike" cap="none" normalizeH="0" baseline="0" dirty="0">
                <a:ln>
                  <a:noFill/>
                </a:ln>
                <a:solidFill>
                  <a:srgbClr val="70757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 se </a:t>
            </a:r>
            <a:r>
              <a:rPr kumimoji="0" lang="en-US" altLang="en-US" sz="2000" b="1" strike="noStrike" cap="none" normalizeH="0" baseline="0" dirty="0" err="1">
                <a:ln>
                  <a:noFill/>
                </a:ln>
                <a:solidFill>
                  <a:srgbClr val="70757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krećemo</a:t>
            </a:r>
            <a:r>
              <a:rPr kumimoji="0" lang="en-US" altLang="en-US" sz="2000" b="1" strike="noStrike" cap="none" normalizeH="0" baseline="0" dirty="0">
                <a:ln>
                  <a:noFill/>
                </a:ln>
                <a:solidFill>
                  <a:srgbClr val="70757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1" strike="noStrike" cap="none" normalizeH="0" baseline="0" dirty="0" err="1">
                <a:ln>
                  <a:noFill/>
                </a:ln>
                <a:solidFill>
                  <a:srgbClr val="70757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njome</a:t>
            </a:r>
            <a:r>
              <a:rPr kumimoji="0" lang="en-US" altLang="en-US" sz="2000" b="1" strike="noStrike" cap="none" normalizeH="0" baseline="0" dirty="0">
                <a:ln>
                  <a:noFill/>
                </a:ln>
                <a:solidFill>
                  <a:srgbClr val="70757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U </a:t>
            </a:r>
            <a:r>
              <a:rPr kumimoji="0" lang="en-US" altLang="en-US" sz="2000" b="1" strike="noStrike" cap="none" normalizeH="0" baseline="0" dirty="0" err="1">
                <a:ln>
                  <a:noFill/>
                </a:ln>
                <a:solidFill>
                  <a:srgbClr val="70757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ovom</a:t>
            </a:r>
            <a:r>
              <a:rPr kumimoji="0" lang="en-US" altLang="en-US" sz="2000" b="1" strike="noStrike" cap="none" normalizeH="0" baseline="0" dirty="0">
                <a:ln>
                  <a:noFill/>
                </a:ln>
                <a:solidFill>
                  <a:srgbClr val="70757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1" strike="noStrike" cap="none" normalizeH="0" baseline="0" dirty="0" err="1">
                <a:ln>
                  <a:noFill/>
                </a:ln>
                <a:solidFill>
                  <a:srgbClr val="70757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trenutku</a:t>
            </a:r>
            <a:r>
              <a:rPr kumimoji="0" lang="en-US" altLang="en-US" sz="2000" b="1" strike="noStrike" cap="none" normalizeH="0" baseline="0" dirty="0">
                <a:ln>
                  <a:noFill/>
                </a:ln>
                <a:solidFill>
                  <a:srgbClr val="70757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2000" b="1" strike="noStrike" cap="none" normalizeH="0" baseline="0" dirty="0" err="1">
                <a:ln>
                  <a:noFill/>
                </a:ln>
                <a:solidFill>
                  <a:srgbClr val="70757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potrebna</a:t>
            </a:r>
            <a:r>
              <a:rPr kumimoji="0" lang="en-US" altLang="en-US" sz="2000" b="1" strike="noStrike" cap="none" normalizeH="0" baseline="0" dirty="0">
                <a:ln>
                  <a:noFill/>
                </a:ln>
                <a:solidFill>
                  <a:srgbClr val="70757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1" strike="noStrike" cap="none" normalizeH="0" baseline="0" dirty="0" err="1">
                <a:ln>
                  <a:noFill/>
                </a:ln>
                <a:solidFill>
                  <a:srgbClr val="70757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nam</a:t>
            </a:r>
            <a:r>
              <a:rPr kumimoji="0" lang="en-US" altLang="en-US" sz="2000" b="1" strike="noStrike" cap="none" normalizeH="0" baseline="0" dirty="0">
                <a:ln>
                  <a:noFill/>
                </a:ln>
                <a:solidFill>
                  <a:srgbClr val="70757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je </a:t>
            </a:r>
            <a:r>
              <a:rPr kumimoji="0" lang="en-US" altLang="en-US" sz="2000" b="1" strike="noStrike" cap="none" normalizeH="0" baseline="0" dirty="0" err="1">
                <a:ln>
                  <a:noFill/>
                </a:ln>
                <a:solidFill>
                  <a:srgbClr val="70757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komanda</a:t>
            </a:r>
            <a:r>
              <a:rPr kumimoji="0" lang="en-US" altLang="en-US" sz="2000" b="1" strike="noStrike" cap="none" normalizeH="0" baseline="0" dirty="0">
                <a:ln>
                  <a:noFill/>
                </a:ln>
                <a:solidFill>
                  <a:srgbClr val="70757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git log. Git </a:t>
            </a:r>
            <a:r>
              <a:rPr kumimoji="0" lang="en-US" altLang="en-US" sz="2000" b="1" strike="noStrike" cap="none" normalizeH="0" baseline="0" dirty="0" err="1">
                <a:ln>
                  <a:noFill/>
                </a:ln>
                <a:solidFill>
                  <a:srgbClr val="70757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dnevnik</a:t>
            </a:r>
            <a:r>
              <a:rPr kumimoji="0" lang="en-US" altLang="en-US" sz="2000" b="1" strike="noStrike" cap="none" normalizeH="0" baseline="0" dirty="0">
                <a:ln>
                  <a:noFill/>
                </a:ln>
                <a:solidFill>
                  <a:srgbClr val="70757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je </a:t>
            </a:r>
            <a:r>
              <a:rPr kumimoji="0" lang="en-US" altLang="en-US" sz="2000" b="1" strike="noStrike" cap="none" normalizeH="0" baseline="0" dirty="0" err="1">
                <a:ln>
                  <a:noFill/>
                </a:ln>
                <a:solidFill>
                  <a:srgbClr val="70757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uslužni</a:t>
            </a:r>
            <a:r>
              <a:rPr kumimoji="0" lang="en-US" altLang="en-US" sz="2000" b="1" strike="noStrike" cap="none" normalizeH="0" baseline="0" dirty="0">
                <a:ln>
                  <a:noFill/>
                </a:ln>
                <a:solidFill>
                  <a:srgbClr val="70757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1" strike="noStrike" cap="none" normalizeH="0" baseline="0" dirty="0" err="1">
                <a:ln>
                  <a:noFill/>
                </a:ln>
                <a:solidFill>
                  <a:srgbClr val="70757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alat</a:t>
            </a:r>
            <a:r>
              <a:rPr kumimoji="0" lang="en-US" altLang="en-US" sz="2000" b="1" strike="noStrike" cap="none" normalizeH="0" baseline="0" dirty="0">
                <a:ln>
                  <a:noFill/>
                </a:ln>
                <a:solidFill>
                  <a:srgbClr val="70757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za </a:t>
            </a:r>
            <a:r>
              <a:rPr kumimoji="0" lang="en-US" altLang="en-US" sz="2000" b="1" strike="noStrike" cap="none" normalizeH="0" baseline="0" dirty="0" err="1">
                <a:ln>
                  <a:noFill/>
                </a:ln>
                <a:solidFill>
                  <a:srgbClr val="70757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pregled</a:t>
            </a:r>
            <a:r>
              <a:rPr kumimoji="0" lang="en-US" altLang="en-US" sz="2000" b="1" strike="noStrike" cap="none" normalizeH="0" baseline="0" dirty="0">
                <a:ln>
                  <a:noFill/>
                </a:ln>
                <a:solidFill>
                  <a:srgbClr val="70757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1" strike="noStrike" cap="none" normalizeH="0" baseline="0" dirty="0" err="1">
                <a:ln>
                  <a:noFill/>
                </a:ln>
                <a:solidFill>
                  <a:srgbClr val="70757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en-US" sz="2000" b="1" strike="noStrike" cap="none" normalizeH="0" baseline="0" dirty="0">
                <a:ln>
                  <a:noFill/>
                </a:ln>
                <a:solidFill>
                  <a:srgbClr val="70757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1" strike="noStrike" cap="none" normalizeH="0" baseline="0" dirty="0" err="1">
                <a:ln>
                  <a:noFill/>
                </a:ln>
                <a:solidFill>
                  <a:srgbClr val="70757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čitanje</a:t>
            </a:r>
            <a:r>
              <a:rPr kumimoji="0" lang="en-US" altLang="en-US" sz="2000" b="1" strike="noStrike" cap="none" normalizeH="0" baseline="0" dirty="0">
                <a:ln>
                  <a:noFill/>
                </a:ln>
                <a:solidFill>
                  <a:srgbClr val="70757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1" strike="noStrike" cap="none" normalizeH="0" baseline="0" dirty="0" err="1">
                <a:ln>
                  <a:noFill/>
                </a:ln>
                <a:solidFill>
                  <a:srgbClr val="70757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istorije</a:t>
            </a:r>
            <a:r>
              <a:rPr kumimoji="0" lang="en-US" altLang="en-US" sz="2000" b="1" strike="noStrike" cap="none" normalizeH="0" baseline="0" dirty="0">
                <a:ln>
                  <a:noFill/>
                </a:ln>
                <a:solidFill>
                  <a:srgbClr val="70757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1" strike="noStrike" cap="none" normalizeH="0" baseline="0" dirty="0" err="1">
                <a:ln>
                  <a:noFill/>
                </a:ln>
                <a:solidFill>
                  <a:srgbClr val="70757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svega</a:t>
            </a:r>
            <a:r>
              <a:rPr kumimoji="0" lang="en-US" altLang="en-US" sz="2000" b="1" strike="noStrike" cap="none" normalizeH="0" baseline="0" dirty="0">
                <a:ln>
                  <a:noFill/>
                </a:ln>
                <a:solidFill>
                  <a:srgbClr val="70757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1" strike="noStrike" cap="none" normalizeH="0" baseline="0" dirty="0" err="1">
                <a:ln>
                  <a:noFill/>
                </a:ln>
                <a:solidFill>
                  <a:srgbClr val="70757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što</a:t>
            </a:r>
            <a:r>
              <a:rPr kumimoji="0" lang="en-US" altLang="en-US" sz="2000" b="1" strike="noStrike" cap="none" normalizeH="0" baseline="0" dirty="0">
                <a:ln>
                  <a:noFill/>
                </a:ln>
                <a:solidFill>
                  <a:srgbClr val="70757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kumimoji="0" lang="en-US" altLang="en-US" sz="2000" b="1" strike="noStrike" cap="none" normalizeH="0" baseline="0" dirty="0" err="1">
                <a:ln>
                  <a:noFill/>
                </a:ln>
                <a:solidFill>
                  <a:srgbClr val="70757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dešava</a:t>
            </a:r>
            <a:r>
              <a:rPr kumimoji="0" lang="en-US" altLang="en-US" sz="2000" b="1" strike="noStrike" cap="none" normalizeH="0" baseline="0" dirty="0">
                <a:ln>
                  <a:noFill/>
                </a:ln>
                <a:solidFill>
                  <a:srgbClr val="70757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1" strike="noStrike" cap="none" normalizeH="0" baseline="0" dirty="0" err="1">
                <a:ln>
                  <a:noFill/>
                </a:ln>
                <a:solidFill>
                  <a:srgbClr val="70757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kumimoji="0" lang="en-US" altLang="en-US" sz="2000" b="1" strike="noStrike" cap="none" normalizeH="0" baseline="0" dirty="0">
                <a:ln>
                  <a:noFill/>
                </a:ln>
                <a:solidFill>
                  <a:srgbClr val="70757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1" strike="noStrike" cap="none" normalizeH="0" baseline="0" dirty="0" err="1">
                <a:ln>
                  <a:noFill/>
                </a:ln>
                <a:solidFill>
                  <a:srgbClr val="70757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spremištem</a:t>
            </a:r>
            <a:r>
              <a:rPr kumimoji="0" lang="en-US" altLang="en-US" sz="2000" b="1" strike="noStrike" cap="none" normalizeH="0" baseline="0" dirty="0">
                <a:ln>
                  <a:noFill/>
                </a:ln>
                <a:solidFill>
                  <a:srgbClr val="70757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kumimoji="0" lang="en-US" altLang="en-US" sz="2000" b="1" strike="noStrike" cap="none" normalizeH="0" baseline="0" dirty="0" err="1">
                <a:ln>
                  <a:noFill/>
                </a:ln>
                <a:solidFill>
                  <a:srgbClr val="70757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Više</a:t>
            </a:r>
            <a:r>
              <a:rPr kumimoji="0" lang="en-US" altLang="en-US" sz="2000" b="1" strike="noStrike" cap="none" normalizeH="0" baseline="0" dirty="0">
                <a:ln>
                  <a:noFill/>
                </a:ln>
                <a:solidFill>
                  <a:srgbClr val="70757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1" strike="noStrike" cap="none" normalizeH="0" baseline="0" dirty="0" err="1">
                <a:ln>
                  <a:noFill/>
                </a:ln>
                <a:solidFill>
                  <a:srgbClr val="70757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opcija</a:t>
            </a:r>
            <a:r>
              <a:rPr kumimoji="0" lang="en-US" altLang="en-US" sz="2000" b="1" strike="noStrike" cap="none" normalizeH="0" baseline="0" dirty="0">
                <a:ln>
                  <a:noFill/>
                </a:ln>
                <a:solidFill>
                  <a:srgbClr val="70757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kumimoji="0" lang="en-US" altLang="en-US" sz="2000" b="1" strike="noStrike" cap="none" normalizeH="0" baseline="0" dirty="0" err="1">
                <a:ln>
                  <a:noFill/>
                </a:ln>
                <a:solidFill>
                  <a:srgbClr val="70757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može</a:t>
            </a:r>
            <a:r>
              <a:rPr kumimoji="0" lang="en-US" altLang="en-US" sz="2000" b="1" strike="noStrike" cap="none" normalizeH="0" baseline="0" dirty="0">
                <a:ln>
                  <a:noFill/>
                </a:ln>
                <a:solidFill>
                  <a:srgbClr val="70757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1" strike="noStrike" cap="none" normalizeH="0" baseline="0" dirty="0" err="1">
                <a:ln>
                  <a:noFill/>
                </a:ln>
                <a:solidFill>
                  <a:srgbClr val="70757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koristiti</a:t>
            </a:r>
            <a:r>
              <a:rPr kumimoji="0" lang="en-US" altLang="en-US" sz="2000" b="1" strike="noStrike" cap="none" normalizeH="0" baseline="0" dirty="0">
                <a:ln>
                  <a:noFill/>
                </a:ln>
                <a:solidFill>
                  <a:srgbClr val="70757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1" strike="noStrike" cap="none" normalizeH="0" baseline="0" dirty="0" err="1">
                <a:ln>
                  <a:noFill/>
                </a:ln>
                <a:solidFill>
                  <a:srgbClr val="70757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kumimoji="0" lang="en-US" altLang="en-US" sz="2000" b="1" strike="noStrike" cap="none" normalizeH="0" baseline="0" dirty="0">
                <a:ln>
                  <a:noFill/>
                </a:ln>
                <a:solidFill>
                  <a:srgbClr val="70757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git </a:t>
            </a:r>
            <a:r>
              <a:rPr kumimoji="0" lang="en-US" altLang="en-US" sz="2000" b="1" strike="noStrike" cap="none" normalizeH="0" baseline="0" dirty="0" err="1">
                <a:ln>
                  <a:noFill/>
                </a:ln>
                <a:solidFill>
                  <a:srgbClr val="70757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dnevnikom</a:t>
            </a:r>
            <a:r>
              <a:rPr kumimoji="0" lang="en-US" altLang="en-US" sz="2000" b="1" strike="noStrike" cap="none" normalizeH="0" baseline="0" dirty="0">
                <a:ln>
                  <a:noFill/>
                </a:ln>
                <a:solidFill>
                  <a:srgbClr val="70757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 bi </a:t>
            </a:r>
            <a:r>
              <a:rPr kumimoji="0" lang="en-US" altLang="en-US" sz="2000" b="1" strike="noStrike" cap="none" normalizeH="0" baseline="0" dirty="0" err="1">
                <a:ln>
                  <a:noFill/>
                </a:ln>
                <a:solidFill>
                  <a:srgbClr val="70757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istorija</a:t>
            </a:r>
            <a:r>
              <a:rPr kumimoji="0" lang="en-US" altLang="en-US" sz="2000" b="1" strike="noStrike" cap="none" normalizeH="0" baseline="0" dirty="0">
                <a:ln>
                  <a:noFill/>
                </a:ln>
                <a:solidFill>
                  <a:srgbClr val="70757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1" strike="noStrike" cap="none" normalizeH="0" baseline="0" dirty="0" err="1">
                <a:ln>
                  <a:noFill/>
                </a:ln>
                <a:solidFill>
                  <a:srgbClr val="70757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bila</a:t>
            </a:r>
            <a:r>
              <a:rPr kumimoji="0" lang="en-US" altLang="en-US" sz="2000" b="1" strike="noStrike" cap="none" normalizeH="0" baseline="0" dirty="0">
                <a:ln>
                  <a:noFill/>
                </a:ln>
                <a:solidFill>
                  <a:srgbClr val="70757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1" strike="noStrike" cap="none" normalizeH="0" baseline="0" dirty="0" err="1">
                <a:ln>
                  <a:noFill/>
                </a:ln>
                <a:solidFill>
                  <a:srgbClr val="70757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konkretnija</a:t>
            </a:r>
            <a:r>
              <a:rPr kumimoji="0" lang="en-US" altLang="en-US" sz="2000" b="1" strike="noStrike" cap="none" normalizeH="0" baseline="0" dirty="0">
                <a:ln>
                  <a:noFill/>
                </a:ln>
                <a:solidFill>
                  <a:srgbClr val="70757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0" lang="en-US" altLang="en-US" sz="1100" b="1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en-US" altLang="en-US" sz="3200" b="1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6236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278C38B2-C14E-3D1B-8BF7-4C8E2955C0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364" y="86305"/>
            <a:ext cx="5513295" cy="2369880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70757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Pull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70757A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solidFill>
                <a:srgbClr val="70757A"/>
              </a:solidFill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solidFill>
                <a:srgbClr val="70757A"/>
              </a:solidFill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solidFill>
                <a:srgbClr val="70757A"/>
              </a:solidFill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solidFill>
                <a:srgbClr val="70757A"/>
              </a:solidFill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70757A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70757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70757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70757A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0" i="0" dirty="0">
                <a:solidFill>
                  <a:srgbClr val="000000"/>
                </a:solidFill>
                <a:effectLst/>
                <a:latin typeface="inter-regular"/>
              </a:rPr>
              <a:t>$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git pull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&lt;option&gt;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[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&lt;repository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URL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&gt;&lt;</a:t>
            </a:r>
            <a:r>
              <a:rPr lang="en-US" b="1" i="0" dirty="0" err="1">
                <a:solidFill>
                  <a:srgbClr val="006699"/>
                </a:solidFill>
                <a:effectLst/>
                <a:latin typeface="inter-regular"/>
              </a:rPr>
              <a:t>refspec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...]  </a:t>
            </a:r>
            <a:endParaRPr lang="en-US" sz="1600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23FA87-D757-F5EF-9970-A31D6D2A0B7B}"/>
              </a:ext>
            </a:extLst>
          </p:cNvPr>
          <p:cNvSpPr txBox="1"/>
          <p:nvPr/>
        </p:nvSpPr>
        <p:spPr>
          <a:xfrm>
            <a:off x="161364" y="3555430"/>
            <a:ext cx="610048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Push</a:t>
            </a:r>
          </a:p>
          <a:p>
            <a:endParaRPr lang="en-US" dirty="0"/>
          </a:p>
          <a:p>
            <a:r>
              <a:rPr lang="en-US" dirty="0"/>
              <a:t>Push </a:t>
            </a:r>
            <a:r>
              <a:rPr lang="en-US" dirty="0" err="1"/>
              <a:t>termin</a:t>
            </a:r>
            <a:r>
              <a:rPr lang="en-US" dirty="0"/>
              <a:t> se </a:t>
            </a:r>
            <a:r>
              <a:rPr lang="en-US" dirty="0" err="1"/>
              <a:t>odnosi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otpremanje</a:t>
            </a:r>
            <a:r>
              <a:rPr lang="en-US" dirty="0"/>
              <a:t> </a:t>
            </a:r>
            <a:r>
              <a:rPr lang="en-US" dirty="0" err="1"/>
              <a:t>sadržaja</a:t>
            </a:r>
            <a:r>
              <a:rPr lang="en-US" dirty="0"/>
              <a:t> </a:t>
            </a:r>
            <a:r>
              <a:rPr lang="en-US" dirty="0" err="1"/>
              <a:t>lokalnog</a:t>
            </a:r>
            <a:r>
              <a:rPr lang="en-US" dirty="0"/>
              <a:t> </a:t>
            </a:r>
            <a:r>
              <a:rPr lang="en-US" dirty="0" err="1"/>
              <a:t>spremišta</a:t>
            </a:r>
            <a:r>
              <a:rPr lang="en-US" dirty="0"/>
              <a:t> u </a:t>
            </a:r>
            <a:r>
              <a:rPr lang="en-US" dirty="0" err="1"/>
              <a:t>udaljeno</a:t>
            </a:r>
            <a:r>
              <a:rPr lang="en-US" dirty="0"/>
              <a:t> </a:t>
            </a:r>
            <a:r>
              <a:rPr lang="en-US" dirty="0" err="1"/>
              <a:t>spremište</a:t>
            </a:r>
            <a:r>
              <a:rPr lang="en-US" dirty="0"/>
              <a:t>. </a:t>
            </a:r>
            <a:r>
              <a:rPr lang="en-US" dirty="0" err="1"/>
              <a:t>Guranje</a:t>
            </a:r>
            <a:r>
              <a:rPr lang="en-US" dirty="0"/>
              <a:t> je </a:t>
            </a:r>
            <a:r>
              <a:rPr lang="en-US" dirty="0" err="1"/>
              <a:t>čin</a:t>
            </a:r>
            <a:r>
              <a:rPr lang="en-US" dirty="0"/>
              <a:t> </a:t>
            </a:r>
            <a:r>
              <a:rPr lang="en-US" dirty="0" err="1"/>
              <a:t>prenosa</a:t>
            </a:r>
            <a:r>
              <a:rPr lang="en-US" dirty="0"/>
              <a:t> </a:t>
            </a:r>
            <a:r>
              <a:rPr lang="en-US" dirty="0" err="1"/>
              <a:t>urezivanja</a:t>
            </a:r>
            <a:r>
              <a:rPr lang="en-US" dirty="0"/>
              <a:t> </a:t>
            </a:r>
            <a:r>
              <a:rPr lang="en-US" dirty="0" err="1"/>
              <a:t>iz</a:t>
            </a:r>
            <a:r>
              <a:rPr lang="en-US" dirty="0"/>
              <a:t> </a:t>
            </a:r>
            <a:r>
              <a:rPr lang="en-US" dirty="0" err="1"/>
              <a:t>vašeg</a:t>
            </a:r>
            <a:r>
              <a:rPr lang="en-US" dirty="0"/>
              <a:t> </a:t>
            </a:r>
            <a:r>
              <a:rPr lang="en-US" dirty="0" err="1"/>
              <a:t>lokalnog</a:t>
            </a:r>
            <a:r>
              <a:rPr lang="en-US" dirty="0"/>
              <a:t> </a:t>
            </a:r>
            <a:r>
              <a:rPr lang="en-US" dirty="0" err="1"/>
              <a:t>spremišta</a:t>
            </a:r>
            <a:r>
              <a:rPr lang="en-US" dirty="0"/>
              <a:t> u </a:t>
            </a:r>
            <a:r>
              <a:rPr lang="en-US" dirty="0" err="1"/>
              <a:t>udaljeno</a:t>
            </a:r>
            <a:r>
              <a:rPr lang="en-US" dirty="0"/>
              <a:t> </a:t>
            </a:r>
            <a:r>
              <a:rPr lang="en-US" dirty="0" err="1"/>
              <a:t>spremište</a:t>
            </a:r>
            <a:r>
              <a:rPr lang="en-US" dirty="0"/>
              <a:t>. </a:t>
            </a:r>
            <a:r>
              <a:rPr lang="en-US" dirty="0" err="1"/>
              <a:t>Guranje</a:t>
            </a:r>
            <a:r>
              <a:rPr lang="en-US" dirty="0"/>
              <a:t> je </a:t>
            </a:r>
            <a:r>
              <a:rPr lang="en-US" dirty="0" err="1"/>
              <a:t>sposobno</a:t>
            </a:r>
            <a:r>
              <a:rPr lang="en-US" dirty="0"/>
              <a:t> da </a:t>
            </a:r>
            <a:r>
              <a:rPr lang="en-US" dirty="0" err="1"/>
              <a:t>prepiše</a:t>
            </a:r>
            <a:r>
              <a:rPr lang="en-US" dirty="0"/>
              <a:t> </a:t>
            </a:r>
            <a:r>
              <a:rPr lang="en-US" dirty="0" err="1"/>
              <a:t>promene</a:t>
            </a:r>
            <a:r>
              <a:rPr lang="en-US" dirty="0"/>
              <a:t>; </a:t>
            </a:r>
            <a:r>
              <a:rPr lang="en-US" dirty="0" err="1"/>
              <a:t>pri</a:t>
            </a:r>
            <a:r>
              <a:rPr lang="en-US" dirty="0"/>
              <a:t> </a:t>
            </a:r>
            <a:r>
              <a:rPr lang="en-US" dirty="0" err="1"/>
              <a:t>guranju</a:t>
            </a:r>
            <a:r>
              <a:rPr lang="en-US" dirty="0"/>
              <a:t> </a:t>
            </a:r>
            <a:r>
              <a:rPr lang="en-US" dirty="0" err="1"/>
              <a:t>treba</a:t>
            </a:r>
            <a:r>
              <a:rPr lang="en-US" dirty="0"/>
              <a:t> </a:t>
            </a:r>
            <a:r>
              <a:rPr lang="en-US" dirty="0" err="1"/>
              <a:t>biti</a:t>
            </a:r>
            <a:r>
              <a:rPr lang="en-US" dirty="0"/>
              <a:t> </a:t>
            </a:r>
            <a:r>
              <a:rPr lang="en-US" dirty="0" err="1"/>
              <a:t>oprezan</a:t>
            </a:r>
            <a:r>
              <a:rPr lang="en-US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94DBC8-F180-FD43-E815-8DB957224F3C}"/>
              </a:ext>
            </a:extLst>
          </p:cNvPr>
          <p:cNvSpPr txBox="1"/>
          <p:nvPr/>
        </p:nvSpPr>
        <p:spPr>
          <a:xfrm>
            <a:off x="89646" y="607396"/>
            <a:ext cx="610048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Termin</a:t>
            </a:r>
            <a:r>
              <a:rPr lang="en-US" dirty="0"/>
              <a:t> </a:t>
            </a:r>
            <a:r>
              <a:rPr lang="en-US" dirty="0" err="1"/>
              <a:t>povlačenje</a:t>
            </a:r>
            <a:r>
              <a:rPr lang="en-US" dirty="0"/>
              <a:t> se </a:t>
            </a:r>
            <a:r>
              <a:rPr lang="en-US" dirty="0" err="1"/>
              <a:t>koristi</a:t>
            </a:r>
            <a:r>
              <a:rPr lang="en-US" dirty="0"/>
              <a:t> za </a:t>
            </a:r>
            <a:r>
              <a:rPr lang="en-US" dirty="0" err="1"/>
              <a:t>primanje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GitHub-a. On </a:t>
            </a:r>
            <a:r>
              <a:rPr lang="en-US" dirty="0" err="1"/>
              <a:t>preuzima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spaja</a:t>
            </a:r>
            <a:r>
              <a:rPr lang="en-US" dirty="0"/>
              <a:t> </a:t>
            </a:r>
            <a:r>
              <a:rPr lang="en-US" dirty="0" err="1"/>
              <a:t>promene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udaljenog</a:t>
            </a:r>
            <a:r>
              <a:rPr lang="en-US" dirty="0"/>
              <a:t> </a:t>
            </a:r>
            <a:r>
              <a:rPr lang="en-US" dirty="0" err="1"/>
              <a:t>servera</a:t>
            </a:r>
            <a:r>
              <a:rPr lang="en-US" dirty="0"/>
              <a:t> u </a:t>
            </a:r>
            <a:r>
              <a:rPr lang="en-US" dirty="0" err="1"/>
              <a:t>vaš</a:t>
            </a:r>
            <a:r>
              <a:rPr lang="en-US" dirty="0"/>
              <a:t> </a:t>
            </a:r>
            <a:r>
              <a:rPr lang="en-US" dirty="0" err="1"/>
              <a:t>radni</a:t>
            </a:r>
            <a:r>
              <a:rPr lang="en-US" dirty="0"/>
              <a:t> </a:t>
            </a:r>
            <a:r>
              <a:rPr lang="en-US" dirty="0" err="1"/>
              <a:t>direktorijum</a:t>
            </a:r>
            <a:r>
              <a:rPr lang="en-US" dirty="0"/>
              <a:t>. </a:t>
            </a:r>
            <a:r>
              <a:rPr lang="en-US" dirty="0" err="1"/>
              <a:t>Komanda</a:t>
            </a:r>
            <a:r>
              <a:rPr lang="en-US" dirty="0"/>
              <a:t> git pull se </a:t>
            </a:r>
            <a:r>
              <a:rPr lang="en-US" dirty="0" err="1"/>
              <a:t>koristi</a:t>
            </a:r>
            <a:r>
              <a:rPr lang="en-US" dirty="0"/>
              <a:t> za </a:t>
            </a:r>
            <a:r>
              <a:rPr lang="en-US" dirty="0" err="1"/>
              <a:t>izvlačenje</a:t>
            </a:r>
            <a:r>
              <a:rPr lang="en-US" dirty="0"/>
              <a:t> </a:t>
            </a:r>
            <a:r>
              <a:rPr lang="en-US" dirty="0" err="1"/>
              <a:t>spremišta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865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BFE67FC-4B22-5B51-94CF-CAAD0F9F3E9B}"/>
              </a:ext>
            </a:extLst>
          </p:cNvPr>
          <p:cNvSpPr txBox="1"/>
          <p:nvPr/>
        </p:nvSpPr>
        <p:spPr>
          <a:xfrm>
            <a:off x="495010" y="609570"/>
            <a:ext cx="6100482" cy="4124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SSH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SSH je </a:t>
            </a:r>
            <a:r>
              <a:rPr lang="en-US" dirty="0" err="1"/>
              <a:t>mrežni</a:t>
            </a:r>
            <a:r>
              <a:rPr lang="en-US" dirty="0"/>
              <a:t> </a:t>
            </a:r>
            <a:r>
              <a:rPr lang="en-US" dirty="0" err="1"/>
              <a:t>protokol</a:t>
            </a:r>
            <a:r>
              <a:rPr lang="en-US" dirty="0"/>
              <a:t> koji </a:t>
            </a:r>
            <a:r>
              <a:rPr lang="en-US" dirty="0" err="1"/>
              <a:t>korisnicima</a:t>
            </a:r>
            <a:r>
              <a:rPr lang="en-US" dirty="0"/>
              <a:t> </a:t>
            </a:r>
            <a:r>
              <a:rPr lang="en-US" dirty="0" err="1"/>
              <a:t>omogućava</a:t>
            </a:r>
            <a:r>
              <a:rPr lang="en-US" dirty="0"/>
              <a:t> </a:t>
            </a:r>
            <a:r>
              <a:rPr lang="en-US" dirty="0" err="1"/>
              <a:t>uspostavljanje</a:t>
            </a:r>
            <a:r>
              <a:rPr lang="en-US" dirty="0"/>
              <a:t> </a:t>
            </a:r>
            <a:r>
              <a:rPr lang="en-US" dirty="0" err="1"/>
              <a:t>sigurnog</a:t>
            </a:r>
            <a:r>
              <a:rPr lang="en-US" dirty="0"/>
              <a:t> </a:t>
            </a:r>
            <a:r>
              <a:rPr lang="en-US" dirty="0" err="1"/>
              <a:t>komunikacijskog</a:t>
            </a:r>
            <a:r>
              <a:rPr lang="en-US" dirty="0"/>
              <a:t> </a:t>
            </a:r>
            <a:r>
              <a:rPr lang="en-US" dirty="0" err="1"/>
              <a:t>kanala</a:t>
            </a:r>
            <a:r>
              <a:rPr lang="en-US" dirty="0"/>
              <a:t> </a:t>
            </a:r>
            <a:r>
              <a:rPr lang="en-US" dirty="0" err="1"/>
              <a:t>između</a:t>
            </a:r>
            <a:r>
              <a:rPr lang="en-US" dirty="0"/>
              <a:t> </a:t>
            </a:r>
            <a:r>
              <a:rPr lang="en-US" dirty="0" err="1"/>
              <a:t>dva</a:t>
            </a:r>
            <a:r>
              <a:rPr lang="en-US" dirty="0"/>
              <a:t> </a:t>
            </a:r>
            <a:r>
              <a:rPr lang="en-US" dirty="0" err="1"/>
              <a:t>računara</a:t>
            </a:r>
            <a:r>
              <a:rPr lang="en-US" dirty="0"/>
              <a:t> </a:t>
            </a:r>
            <a:r>
              <a:rPr lang="en-US" dirty="0" err="1"/>
              <a:t>putem</a:t>
            </a:r>
            <a:r>
              <a:rPr lang="en-US" dirty="0"/>
              <a:t> </a:t>
            </a:r>
            <a:r>
              <a:rPr lang="en-US" dirty="0" err="1"/>
              <a:t>nesigurne</a:t>
            </a:r>
            <a:r>
              <a:rPr lang="en-US" dirty="0"/>
              <a:t> </a:t>
            </a:r>
            <a:r>
              <a:rPr lang="en-US" dirty="0" err="1"/>
              <a:t>računarske</a:t>
            </a:r>
            <a:r>
              <a:rPr lang="en-US" dirty="0"/>
              <a:t> </a:t>
            </a:r>
            <a:r>
              <a:rPr lang="en-US" dirty="0" err="1"/>
              <a:t>mreže</a:t>
            </a:r>
            <a:r>
              <a:rPr lang="en-US" dirty="0"/>
              <a:t>. </a:t>
            </a:r>
            <a:r>
              <a:rPr lang="en-US" dirty="0" err="1"/>
              <a:t>Tradicionalni</a:t>
            </a:r>
            <a:r>
              <a:rPr lang="en-US" dirty="0"/>
              <a:t> </a:t>
            </a:r>
            <a:r>
              <a:rPr lang="en-US" dirty="0" err="1"/>
              <a:t>mrežni</a:t>
            </a:r>
            <a:r>
              <a:rPr lang="en-US" dirty="0"/>
              <a:t> </a:t>
            </a:r>
            <a:r>
              <a:rPr lang="en-US" dirty="0" err="1"/>
              <a:t>protokoli</a:t>
            </a:r>
            <a:r>
              <a:rPr lang="en-US" dirty="0"/>
              <a:t>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što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TELNET, FTP, RSH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drugi</a:t>
            </a:r>
            <a:r>
              <a:rPr lang="en-US" dirty="0"/>
              <a:t>, </a:t>
            </a:r>
            <a:r>
              <a:rPr lang="en-US" dirty="0" err="1"/>
              <a:t>iako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vrlo</a:t>
            </a:r>
            <a:r>
              <a:rPr lang="en-US" dirty="0"/>
              <a:t> </a:t>
            </a:r>
            <a:r>
              <a:rPr lang="en-US" dirty="0" err="1"/>
              <a:t>praktični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jednostavni</a:t>
            </a:r>
            <a:r>
              <a:rPr lang="en-US" dirty="0"/>
              <a:t> za </a:t>
            </a:r>
            <a:r>
              <a:rPr lang="en-US" dirty="0" err="1"/>
              <a:t>korišćenje</a:t>
            </a:r>
            <a:r>
              <a:rPr lang="en-US" dirty="0"/>
              <a:t>, </a:t>
            </a:r>
            <a:r>
              <a:rPr lang="en-US" dirty="0" err="1"/>
              <a:t>ujedno</a:t>
            </a:r>
            <a:r>
              <a:rPr lang="en-US" dirty="0"/>
              <a:t> </a:t>
            </a:r>
            <a:r>
              <a:rPr lang="en-US" dirty="0" err="1"/>
              <a:t>sadrže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jedan</a:t>
            </a:r>
            <a:r>
              <a:rPr lang="en-US" dirty="0"/>
              <a:t> </a:t>
            </a:r>
            <a:r>
              <a:rPr lang="en-US" dirty="0" err="1"/>
              <a:t>veliki</a:t>
            </a:r>
            <a:r>
              <a:rPr lang="en-US" dirty="0"/>
              <a:t> </a:t>
            </a:r>
            <a:r>
              <a:rPr lang="en-US" dirty="0" err="1"/>
              <a:t>nedostatak</a:t>
            </a:r>
            <a:r>
              <a:rPr lang="en-US" dirty="0"/>
              <a:t> koji </a:t>
            </a:r>
            <a:r>
              <a:rPr lang="en-US" dirty="0" err="1"/>
              <a:t>počinje</a:t>
            </a:r>
            <a:r>
              <a:rPr lang="en-US" dirty="0"/>
              <a:t> </a:t>
            </a:r>
            <a:r>
              <a:rPr lang="en-US" dirty="0" err="1"/>
              <a:t>predstavljati</a:t>
            </a:r>
            <a:r>
              <a:rPr lang="en-US" dirty="0"/>
              <a:t> </a:t>
            </a:r>
            <a:r>
              <a:rPr lang="en-US" dirty="0" err="1"/>
              <a:t>sve</a:t>
            </a:r>
            <a:r>
              <a:rPr lang="en-US" dirty="0"/>
              <a:t> </a:t>
            </a:r>
            <a:r>
              <a:rPr lang="en-US" dirty="0" err="1"/>
              <a:t>veće</a:t>
            </a:r>
            <a:r>
              <a:rPr lang="en-US" dirty="0"/>
              <a:t> </a:t>
            </a:r>
            <a:r>
              <a:rPr lang="en-US" dirty="0" err="1"/>
              <a:t>ograničenje</a:t>
            </a:r>
            <a:r>
              <a:rPr lang="en-US" dirty="0"/>
              <a:t> za </a:t>
            </a:r>
            <a:r>
              <a:rPr lang="en-US" dirty="0" err="1"/>
              <a:t>njihovo</a:t>
            </a:r>
            <a:r>
              <a:rPr lang="en-US" dirty="0"/>
              <a:t> </a:t>
            </a:r>
            <a:r>
              <a:rPr lang="en-US" dirty="0" err="1"/>
              <a:t>korišćenje</a:t>
            </a:r>
            <a:r>
              <a:rPr lang="en-US" dirty="0"/>
              <a:t>.
</a:t>
            </a:r>
          </a:p>
        </p:txBody>
      </p:sp>
    </p:spTree>
    <p:extLst>
      <p:ext uri="{BB962C8B-B14F-4D97-AF65-F5344CB8AC3E}">
        <p14:creationId xmlns:p14="http://schemas.microsoft.com/office/powerpoint/2010/main" val="157625428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37</TotalTime>
  <Words>713</Words>
  <Application>Microsoft Office PowerPoint</Application>
  <PresentationFormat>Widescreen</PresentationFormat>
  <Paragraphs>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9" baseType="lpstr">
      <vt:lpstr>Arial</vt:lpstr>
      <vt:lpstr>Courier New</vt:lpstr>
      <vt:lpstr>inherit</vt:lpstr>
      <vt:lpstr>inter-regular</vt:lpstr>
      <vt:lpstr>Montserrat-Regular</vt:lpstr>
      <vt:lpstr>open sans</vt:lpstr>
      <vt:lpstr>Raleway</vt:lpstr>
      <vt:lpstr>Times New Roman</vt:lpstr>
      <vt:lpstr>Trebuchet MS</vt:lpstr>
      <vt:lpstr>Wingdings 3</vt:lpstr>
      <vt:lpstr>Facet</vt:lpstr>
      <vt:lpstr>GitHub</vt:lpstr>
      <vt:lpstr>PowerPoint Presentation</vt:lpstr>
      <vt:lpstr>Kreirajte repozitorijum $ git init $ git add $ git commit–m  Provera statusa $ git status Povezivanje lokalnog repozitorijuma sa serverom $ git remote add [remote_name] $ git remote add origin $ git remote –v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</dc:title>
  <dc:creator>filip</dc:creator>
  <cp:lastModifiedBy>filip</cp:lastModifiedBy>
  <cp:revision>2</cp:revision>
  <dcterms:created xsi:type="dcterms:W3CDTF">2022-11-27T19:48:27Z</dcterms:created>
  <dcterms:modified xsi:type="dcterms:W3CDTF">2022-11-28T09:21:29Z</dcterms:modified>
</cp:coreProperties>
</file>