
<file path=[Content_Types].xml><?xml version="1.0" encoding="utf-8"?>
<Types xmlns="http://schemas.openxmlformats.org/package/2006/content-types">
  <Default Extension="fntdata" ContentType="application/x-fontdata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61" r:id="rId4"/>
    <p:sldId id="263" r:id="rId5"/>
    <p:sldId id="295" r:id="rId6"/>
    <p:sldId id="264" r:id="rId7"/>
    <p:sldId id="294" r:id="rId8"/>
  </p:sldIdLst>
  <p:sldSz cx="9144000" cy="5143500" type="screen16x9"/>
  <p:notesSz cx="6858000" cy="9144000"/>
  <p:embeddedFontLst>
    <p:embeddedFont>
      <p:font typeface="Frank Ruhl Libre Light" panose="00000400000000000000" pitchFamily="2" charset="-79"/>
      <p:regular r:id="rId10"/>
      <p:bold r:id="rId11"/>
    </p:embeddedFont>
    <p:embeddedFont>
      <p:font typeface="IBM Plex Sans Condensed" panose="020B0506050203000203" pitchFamily="34" charset="-18"/>
      <p:regular r:id="rId12"/>
      <p:bold r:id="rId13"/>
      <p:italic r:id="rId14"/>
      <p:boldItalic r:id="rId15"/>
    </p:embeddedFont>
    <p:embeddedFont>
      <p:font typeface="Montserrat" panose="00000500000000000000" pitchFamily="2" charset="-18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66E5F7E-F312-4DFA-A5A2-B25B56E66BE7}">
  <a:tblStyle styleId="{A66E5F7E-F312-4DFA-A5A2-B25B56E66BE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ADA92BD-C3C7-4A1A-BC61-64B288FEAE3C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660"/>
  </p:normalViewPr>
  <p:slideViewPr>
    <p:cSldViewPr snapToGrid="0">
      <p:cViewPr>
        <p:scale>
          <a:sx n="150" d="100"/>
          <a:sy n="150" d="100"/>
        </p:scale>
        <p:origin x="378" y="-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tableStyles" Target="tableStyle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32060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8" name="Google Shape;1558;g478fe834ae_14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9" name="Google Shape;1559;g478fe834ae_14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/>
        </p:nvSpPr>
        <p:spPr>
          <a:xfrm>
            <a:off x="0" y="604500"/>
            <a:ext cx="6087300" cy="3934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285750" dist="9525" dir="5400000" algn="bl" rotWithShape="0">
              <a:srgbClr val="010E1B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998100" y="604500"/>
            <a:ext cx="3597600" cy="3934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cxnSp>
        <p:nvCxnSpPr>
          <p:cNvPr id="13" name="Google Shape;13;p2"/>
          <p:cNvCxnSpPr/>
          <p:nvPr/>
        </p:nvCxnSpPr>
        <p:spPr>
          <a:xfrm>
            <a:off x="1524459" y="1797900"/>
            <a:ext cx="0" cy="15477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/>
          <p:nvPr/>
        </p:nvSpPr>
        <p:spPr>
          <a:xfrm>
            <a:off x="0" y="604500"/>
            <a:ext cx="7928100" cy="3934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285750" dist="9525" dir="5400000" algn="bl" rotWithShape="0">
              <a:srgbClr val="010E1B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7" name="Google Shape;27;p5"/>
          <p:cNvCxnSpPr/>
          <p:nvPr/>
        </p:nvCxnSpPr>
        <p:spPr>
          <a:xfrm>
            <a:off x="1946716" y="1026000"/>
            <a:ext cx="0" cy="30915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291300" y="1026000"/>
            <a:ext cx="1341900" cy="3091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2191200" y="1026000"/>
            <a:ext cx="5345700" cy="3091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◎"/>
              <a:defRPr/>
            </a:lvl1pPr>
            <a:lvl2pPr marL="914400" lvl="1" indent="-317500">
              <a:spcBef>
                <a:spcPts val="800"/>
              </a:spcBef>
              <a:spcAft>
                <a:spcPts val="0"/>
              </a:spcAft>
              <a:buSzPts val="1400"/>
              <a:buChar char="◎"/>
              <a:defRPr/>
            </a:lvl2pPr>
            <a:lvl3pPr marL="1371600" lvl="2" indent="-355600">
              <a:spcBef>
                <a:spcPts val="80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>
              <a:spcBef>
                <a:spcPts val="80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>
              <a:spcBef>
                <a:spcPts val="80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>
              <a:spcBef>
                <a:spcPts val="80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>
              <a:spcBef>
                <a:spcPts val="80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>
              <a:spcBef>
                <a:spcPts val="80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453425" y="-60"/>
            <a:ext cx="548700" cy="5143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/>
          <p:nvPr/>
        </p:nvSpPr>
        <p:spPr>
          <a:xfrm>
            <a:off x="0" y="604500"/>
            <a:ext cx="7928100" cy="3934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285750" dist="9525" dir="5400000" algn="bl" rotWithShape="0">
              <a:srgbClr val="010E1B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9" name="Google Shape;39;p7"/>
          <p:cNvCxnSpPr/>
          <p:nvPr/>
        </p:nvCxnSpPr>
        <p:spPr>
          <a:xfrm>
            <a:off x="1946716" y="1026000"/>
            <a:ext cx="0" cy="30915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" name="Google Shape;40;p7"/>
          <p:cNvSpPr txBox="1">
            <a:spLocks noGrp="1"/>
          </p:cNvSpPr>
          <p:nvPr>
            <p:ph type="title"/>
          </p:nvPr>
        </p:nvSpPr>
        <p:spPr>
          <a:xfrm>
            <a:off x="291300" y="1026000"/>
            <a:ext cx="1341900" cy="3091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1"/>
          </p:nvPr>
        </p:nvSpPr>
        <p:spPr>
          <a:xfrm>
            <a:off x="2183375" y="1026000"/>
            <a:ext cx="2467200" cy="3091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◎"/>
              <a:defRPr sz="1800"/>
            </a:lvl1pPr>
            <a:lvl2pPr marL="914400" lvl="1" indent="-342900">
              <a:spcBef>
                <a:spcPts val="800"/>
              </a:spcBef>
              <a:spcAft>
                <a:spcPts val="0"/>
              </a:spcAft>
              <a:buSzPts val="1800"/>
              <a:buChar char="◎"/>
              <a:defRPr sz="1800"/>
            </a:lvl2pPr>
            <a:lvl3pPr marL="1371600" lvl="2" indent="-34290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2"/>
          </p:nvPr>
        </p:nvSpPr>
        <p:spPr>
          <a:xfrm>
            <a:off x="5061144" y="1026000"/>
            <a:ext cx="2467200" cy="3091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◎"/>
              <a:defRPr sz="1800"/>
            </a:lvl1pPr>
            <a:lvl2pPr marL="914400" lvl="1" indent="-342900">
              <a:spcBef>
                <a:spcPts val="800"/>
              </a:spcBef>
              <a:spcAft>
                <a:spcPts val="0"/>
              </a:spcAft>
              <a:buSzPts val="1800"/>
              <a:buChar char="◎"/>
              <a:defRPr sz="1800"/>
            </a:lvl2pPr>
            <a:lvl3pPr marL="1371600" lvl="2" indent="-34290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453425" y="-60"/>
            <a:ext cx="548700" cy="5143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/>
          <p:nvPr/>
        </p:nvSpPr>
        <p:spPr>
          <a:xfrm>
            <a:off x="0" y="604500"/>
            <a:ext cx="7928100" cy="3934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285750" dist="9525" dir="5400000" algn="bl" rotWithShape="0">
              <a:srgbClr val="010E1B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6" name="Google Shape;46;p8"/>
          <p:cNvCxnSpPr/>
          <p:nvPr/>
        </p:nvCxnSpPr>
        <p:spPr>
          <a:xfrm>
            <a:off x="1946716" y="1026000"/>
            <a:ext cx="0" cy="30915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7" name="Google Shape;47;p8"/>
          <p:cNvSpPr txBox="1">
            <a:spLocks noGrp="1"/>
          </p:cNvSpPr>
          <p:nvPr>
            <p:ph type="title"/>
          </p:nvPr>
        </p:nvSpPr>
        <p:spPr>
          <a:xfrm>
            <a:off x="291300" y="1026000"/>
            <a:ext cx="1341900" cy="3091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body" idx="1"/>
          </p:nvPr>
        </p:nvSpPr>
        <p:spPr>
          <a:xfrm>
            <a:off x="2183375" y="1026000"/>
            <a:ext cx="1663500" cy="3091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◎"/>
              <a:defRPr sz="1400"/>
            </a:lvl1pPr>
            <a:lvl2pPr marL="914400" lvl="1" indent="-317500" rtl="0">
              <a:spcBef>
                <a:spcPts val="800"/>
              </a:spcBef>
              <a:spcAft>
                <a:spcPts val="0"/>
              </a:spcAft>
              <a:buSzPts val="1400"/>
              <a:buChar char="◎"/>
              <a:defRPr sz="1400"/>
            </a:lvl2pPr>
            <a:lvl3pPr marL="1371600" lvl="2" indent="-317500" rtl="0">
              <a:spcBef>
                <a:spcPts val="80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8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80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80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8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80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800"/>
              </a:spcBef>
              <a:spcAft>
                <a:spcPts val="80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body" idx="2"/>
          </p:nvPr>
        </p:nvSpPr>
        <p:spPr>
          <a:xfrm>
            <a:off x="4028447" y="1026000"/>
            <a:ext cx="1663500" cy="3091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◎"/>
              <a:defRPr sz="1400"/>
            </a:lvl1pPr>
            <a:lvl2pPr marL="914400" lvl="1" indent="-317500" rtl="0">
              <a:spcBef>
                <a:spcPts val="800"/>
              </a:spcBef>
              <a:spcAft>
                <a:spcPts val="0"/>
              </a:spcAft>
              <a:buSzPts val="1400"/>
              <a:buChar char="◎"/>
              <a:defRPr sz="1400"/>
            </a:lvl2pPr>
            <a:lvl3pPr marL="1371600" lvl="2" indent="-317500" rtl="0">
              <a:spcBef>
                <a:spcPts val="80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8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80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80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8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80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800"/>
              </a:spcBef>
              <a:spcAft>
                <a:spcPts val="80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body" idx="3"/>
          </p:nvPr>
        </p:nvSpPr>
        <p:spPr>
          <a:xfrm>
            <a:off x="5873519" y="1026000"/>
            <a:ext cx="1663500" cy="3091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◎"/>
              <a:defRPr sz="1400"/>
            </a:lvl1pPr>
            <a:lvl2pPr marL="914400" lvl="1" indent="-317500" rtl="0">
              <a:spcBef>
                <a:spcPts val="800"/>
              </a:spcBef>
              <a:spcAft>
                <a:spcPts val="0"/>
              </a:spcAft>
              <a:buSzPts val="1400"/>
              <a:buChar char="◎"/>
              <a:defRPr sz="1400"/>
            </a:lvl2pPr>
            <a:lvl3pPr marL="1371600" lvl="2" indent="-317500" rtl="0">
              <a:spcBef>
                <a:spcPts val="80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8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80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80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8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80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800"/>
              </a:spcBef>
              <a:spcAft>
                <a:spcPts val="80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sldNum" idx="12"/>
          </p:nvPr>
        </p:nvSpPr>
        <p:spPr>
          <a:xfrm>
            <a:off x="8453425" y="-60"/>
            <a:ext cx="548700" cy="5143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8453425" y="-60"/>
            <a:ext cx="548700" cy="5143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0" y="1130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291300" y="1026000"/>
            <a:ext cx="1341900" cy="30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IBM Plex Sans Condensed"/>
              <a:buNone/>
              <a:defRPr sz="1600" b="1">
                <a:solidFill>
                  <a:schemeClr val="accent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IBM Plex Sans Condensed"/>
              <a:buNone/>
              <a:defRPr sz="1600" b="1">
                <a:solidFill>
                  <a:schemeClr val="accent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IBM Plex Sans Condensed"/>
              <a:buNone/>
              <a:defRPr sz="1600" b="1">
                <a:solidFill>
                  <a:schemeClr val="accent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IBM Plex Sans Condensed"/>
              <a:buNone/>
              <a:defRPr sz="1600" b="1">
                <a:solidFill>
                  <a:schemeClr val="accent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IBM Plex Sans Condensed"/>
              <a:buNone/>
              <a:defRPr sz="1600" b="1">
                <a:solidFill>
                  <a:schemeClr val="accent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IBM Plex Sans Condensed"/>
              <a:buNone/>
              <a:defRPr sz="1600" b="1">
                <a:solidFill>
                  <a:schemeClr val="accent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IBM Plex Sans Condensed"/>
              <a:buNone/>
              <a:defRPr sz="1600" b="1">
                <a:solidFill>
                  <a:schemeClr val="accent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IBM Plex Sans Condensed"/>
              <a:buNone/>
              <a:defRPr sz="1600" b="1">
                <a:solidFill>
                  <a:schemeClr val="accent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IBM Plex Sans Condensed"/>
              <a:buNone/>
              <a:defRPr sz="1600" b="1">
                <a:solidFill>
                  <a:schemeClr val="accent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2191200" y="1026000"/>
            <a:ext cx="5345700" cy="30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Frank Ruhl Libre Light"/>
              <a:buChar char="◎"/>
              <a:defRPr sz="2000">
                <a:solidFill>
                  <a:schemeClr val="dk2"/>
                </a:solidFill>
                <a:latin typeface="Frank Ruhl Libre Light"/>
                <a:ea typeface="Frank Ruhl Libre Light"/>
                <a:cs typeface="Frank Ruhl Libre Light"/>
                <a:sym typeface="Frank Ruhl Libre Light"/>
              </a:defRPr>
            </a:lvl1pPr>
            <a:lvl2pPr marL="914400" lvl="1" indent="-317500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Frank Ruhl Libre Light"/>
              <a:buChar char="◎"/>
              <a:defRPr sz="2000">
                <a:solidFill>
                  <a:schemeClr val="dk2"/>
                </a:solidFill>
                <a:latin typeface="Frank Ruhl Libre Light"/>
                <a:ea typeface="Frank Ruhl Libre Light"/>
                <a:cs typeface="Frank Ruhl Libre Light"/>
                <a:sym typeface="Frank Ruhl Libre Light"/>
              </a:defRPr>
            </a:lvl2pPr>
            <a:lvl3pPr marL="1371600" lvl="2" indent="-355600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Frank Ruhl Libre Light"/>
              <a:buChar char="■"/>
              <a:defRPr sz="2000">
                <a:solidFill>
                  <a:schemeClr val="dk2"/>
                </a:solidFill>
                <a:latin typeface="Frank Ruhl Libre Light"/>
                <a:ea typeface="Frank Ruhl Libre Light"/>
                <a:cs typeface="Frank Ruhl Libre Light"/>
                <a:sym typeface="Frank Ruhl Libre Light"/>
              </a:defRPr>
            </a:lvl3pPr>
            <a:lvl4pPr marL="1828800" lvl="3" indent="-355600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Frank Ruhl Libre Light"/>
              <a:buChar char="●"/>
              <a:defRPr sz="2000">
                <a:solidFill>
                  <a:schemeClr val="dk2"/>
                </a:solidFill>
                <a:latin typeface="Frank Ruhl Libre Light"/>
                <a:ea typeface="Frank Ruhl Libre Light"/>
                <a:cs typeface="Frank Ruhl Libre Light"/>
                <a:sym typeface="Frank Ruhl Libre Light"/>
              </a:defRPr>
            </a:lvl4pPr>
            <a:lvl5pPr marL="2286000" lvl="4" indent="-355600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Frank Ruhl Libre Light"/>
              <a:buChar char="○"/>
              <a:defRPr sz="2000">
                <a:solidFill>
                  <a:schemeClr val="dk2"/>
                </a:solidFill>
                <a:latin typeface="Frank Ruhl Libre Light"/>
                <a:ea typeface="Frank Ruhl Libre Light"/>
                <a:cs typeface="Frank Ruhl Libre Light"/>
                <a:sym typeface="Frank Ruhl Libre Light"/>
              </a:defRPr>
            </a:lvl5pPr>
            <a:lvl6pPr marL="2743200" lvl="5" indent="-355600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Frank Ruhl Libre Light"/>
              <a:buChar char="■"/>
              <a:defRPr sz="2000">
                <a:solidFill>
                  <a:schemeClr val="dk2"/>
                </a:solidFill>
                <a:latin typeface="Frank Ruhl Libre Light"/>
                <a:ea typeface="Frank Ruhl Libre Light"/>
                <a:cs typeface="Frank Ruhl Libre Light"/>
                <a:sym typeface="Frank Ruhl Libre Light"/>
              </a:defRPr>
            </a:lvl6pPr>
            <a:lvl7pPr marL="3200400" lvl="6" indent="-355600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Frank Ruhl Libre Light"/>
              <a:buChar char="●"/>
              <a:defRPr sz="2000">
                <a:solidFill>
                  <a:schemeClr val="dk2"/>
                </a:solidFill>
                <a:latin typeface="Frank Ruhl Libre Light"/>
                <a:ea typeface="Frank Ruhl Libre Light"/>
                <a:cs typeface="Frank Ruhl Libre Light"/>
                <a:sym typeface="Frank Ruhl Libre Light"/>
              </a:defRPr>
            </a:lvl7pPr>
            <a:lvl8pPr marL="3657600" lvl="7" indent="-355600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Frank Ruhl Libre Light"/>
              <a:buChar char="○"/>
              <a:defRPr sz="2000">
                <a:solidFill>
                  <a:schemeClr val="dk2"/>
                </a:solidFill>
                <a:latin typeface="Frank Ruhl Libre Light"/>
                <a:ea typeface="Frank Ruhl Libre Light"/>
                <a:cs typeface="Frank Ruhl Libre Light"/>
                <a:sym typeface="Frank Ruhl Libre Light"/>
              </a:defRPr>
            </a:lvl8pPr>
            <a:lvl9pPr marL="4114800" lvl="8" indent="-355600">
              <a:lnSpc>
                <a:spcPct val="114000"/>
              </a:lnSpc>
              <a:spcBef>
                <a:spcPts val="800"/>
              </a:spcBef>
              <a:spcAft>
                <a:spcPts val="800"/>
              </a:spcAft>
              <a:buClr>
                <a:schemeClr val="dk2"/>
              </a:buClr>
              <a:buSzPts val="2000"/>
              <a:buFont typeface="Frank Ruhl Libre Light"/>
              <a:buChar char="■"/>
              <a:defRPr sz="2000">
                <a:solidFill>
                  <a:schemeClr val="dk2"/>
                </a:solidFill>
                <a:latin typeface="Frank Ruhl Libre Light"/>
                <a:ea typeface="Frank Ruhl Libre Light"/>
                <a:cs typeface="Frank Ruhl Libre Light"/>
                <a:sym typeface="Frank Ruhl Libre Light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8453425" y="-60"/>
            <a:ext cx="5487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100">
                <a:solidFill>
                  <a:schemeClr val="lt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1pPr>
            <a:lvl2pPr lvl="1" algn="r">
              <a:buNone/>
              <a:defRPr sz="1100">
                <a:solidFill>
                  <a:schemeClr val="lt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2pPr>
            <a:lvl3pPr lvl="2" algn="r">
              <a:buNone/>
              <a:defRPr sz="1100">
                <a:solidFill>
                  <a:schemeClr val="lt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3pPr>
            <a:lvl4pPr lvl="3" algn="r">
              <a:buNone/>
              <a:defRPr sz="1100">
                <a:solidFill>
                  <a:schemeClr val="lt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4pPr>
            <a:lvl5pPr lvl="4" algn="r">
              <a:buNone/>
              <a:defRPr sz="1100">
                <a:solidFill>
                  <a:schemeClr val="lt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5pPr>
            <a:lvl6pPr lvl="5" algn="r">
              <a:buNone/>
              <a:defRPr sz="1100">
                <a:solidFill>
                  <a:schemeClr val="lt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6pPr>
            <a:lvl7pPr lvl="6" algn="r">
              <a:buNone/>
              <a:defRPr sz="1100">
                <a:solidFill>
                  <a:schemeClr val="lt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7pPr>
            <a:lvl8pPr lvl="7" algn="r">
              <a:buNone/>
              <a:defRPr sz="1100">
                <a:solidFill>
                  <a:schemeClr val="lt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8pPr>
            <a:lvl9pPr lvl="8" algn="r">
              <a:buNone/>
              <a:defRPr sz="1100">
                <a:solidFill>
                  <a:schemeClr val="lt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3" r:id="rId3"/>
    <p:sldLayoutId id="2147483654" r:id="rId4"/>
    <p:sldLayoutId id="2147483658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javafx-ellipse-with-examples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carnival.com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>
            <a:spLocks noGrp="1"/>
          </p:cNvSpPr>
          <p:nvPr>
            <p:ph type="ctrTitle"/>
          </p:nvPr>
        </p:nvSpPr>
        <p:spPr>
          <a:xfrm>
            <a:off x="1668106" y="-380981"/>
            <a:ext cx="4369721" cy="5151411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 err="1"/>
              <a:t>Checkers</a:t>
            </a:r>
            <a:r>
              <a:rPr lang="cs-CZ" dirty="0"/>
              <a:t> Game</a:t>
            </a:r>
            <a:endParaRPr dirty="0"/>
          </a:p>
        </p:txBody>
      </p:sp>
      <p:sp>
        <p:nvSpPr>
          <p:cNvPr id="2" name="TextovéPole 1">
            <a:extLst>
              <a:ext uri="{FF2B5EF4-FFF2-40B4-BE49-F238E27FC236}">
                <a16:creationId xmlns:a16="http://schemas.microsoft.com/office/drawing/2014/main" id="{FD10D2EF-AD62-C6A6-3282-F0BBF9064855}"/>
              </a:ext>
            </a:extLst>
          </p:cNvPr>
          <p:cNvSpPr txBox="1"/>
          <p:nvPr/>
        </p:nvSpPr>
        <p:spPr>
          <a:xfrm>
            <a:off x="1668106" y="2671802"/>
            <a:ext cx="32255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>
                <a:solidFill>
                  <a:schemeClr val="bg2"/>
                </a:solidFill>
              </a:rPr>
              <a:t>Ročníková práce</a:t>
            </a:r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014B069B-6C24-598D-70D1-4EC49F8341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5584" y="3346257"/>
            <a:ext cx="783088" cy="921755"/>
          </a:xfrm>
          <a:prstGeom prst="rect">
            <a:avLst/>
          </a:prstGeom>
        </p:spPr>
      </p:pic>
      <p:pic>
        <p:nvPicPr>
          <p:cNvPr id="6" name="Obrázek 5">
            <a:extLst>
              <a:ext uri="{FF2B5EF4-FFF2-40B4-BE49-F238E27FC236}">
                <a16:creationId xmlns:a16="http://schemas.microsoft.com/office/drawing/2014/main" id="{89FE9E03-F46A-DE9D-9894-CEC9E79F86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115090"/>
            <a:ext cx="1446945" cy="91332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 txBox="1">
            <a:spLocks noGrp="1"/>
          </p:cNvSpPr>
          <p:nvPr>
            <p:ph type="title"/>
          </p:nvPr>
        </p:nvSpPr>
        <p:spPr>
          <a:xfrm>
            <a:off x="-73958" y="1026000"/>
            <a:ext cx="1846764" cy="3091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/>
              <a:t>Generování hracího pole</a:t>
            </a:r>
            <a:endParaRPr dirty="0"/>
          </a:p>
        </p:txBody>
      </p:sp>
      <p:sp>
        <p:nvSpPr>
          <p:cNvPr id="86" name="Google Shape;86;p14"/>
          <p:cNvSpPr txBox="1">
            <a:spLocks noGrp="1"/>
          </p:cNvSpPr>
          <p:nvPr>
            <p:ph type="body" idx="2"/>
          </p:nvPr>
        </p:nvSpPr>
        <p:spPr>
          <a:xfrm>
            <a:off x="5061144" y="755763"/>
            <a:ext cx="2467200" cy="336173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1200" b="1" dirty="0">
                <a:solidFill>
                  <a:srgbClr val="6B6E81"/>
                </a:solidFill>
              </a:rPr>
              <a:t>Konečná myšlenka</a:t>
            </a:r>
            <a:endParaRPr sz="1200" dirty="0">
              <a:solidFill>
                <a:srgbClr val="6B6E81"/>
              </a:solidFill>
            </a:endParaRPr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 dirty="0">
              <a:solidFill>
                <a:srgbClr val="6B6E81"/>
              </a:solidFill>
            </a:endParaRPr>
          </a:p>
        </p:txBody>
      </p:sp>
      <p:sp>
        <p:nvSpPr>
          <p:cNvPr id="87" name="Google Shape;87;p14"/>
          <p:cNvSpPr txBox="1">
            <a:spLocks noGrp="1"/>
          </p:cNvSpPr>
          <p:nvPr>
            <p:ph type="body" idx="1"/>
          </p:nvPr>
        </p:nvSpPr>
        <p:spPr>
          <a:xfrm>
            <a:off x="2183375" y="755763"/>
            <a:ext cx="2467200" cy="336173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-CZ" sz="1200" b="1" dirty="0">
                <a:solidFill>
                  <a:srgbClr val="6B6E81"/>
                </a:solidFill>
              </a:rPr>
              <a:t>Počáteční myšlenka</a:t>
            </a:r>
            <a:endParaRPr sz="1200" dirty="0">
              <a:solidFill>
                <a:srgbClr val="6B6E81"/>
              </a:solidFill>
            </a:endParaRPr>
          </a:p>
        </p:txBody>
      </p:sp>
      <p:sp>
        <p:nvSpPr>
          <p:cNvPr id="88" name="Google Shape;88;p14"/>
          <p:cNvSpPr txBox="1">
            <a:spLocks noGrp="1"/>
          </p:cNvSpPr>
          <p:nvPr>
            <p:ph type="body" idx="2"/>
          </p:nvPr>
        </p:nvSpPr>
        <p:spPr>
          <a:xfrm>
            <a:off x="2183375" y="3801097"/>
            <a:ext cx="5345100" cy="5866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sz="900" b="1" dirty="0">
                <a:solidFill>
                  <a:srgbClr val="1D3E7C"/>
                </a:solidFill>
              </a:rPr>
              <a:t>Důvod změny vykreslování je takový, že v prvním kódu nešlo </a:t>
            </a:r>
          </a:p>
          <a:p>
            <a:pPr marL="0" lvl="0" indent="0" algn="l" rtl="0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sz="900" b="1" dirty="0">
                <a:solidFill>
                  <a:srgbClr val="1D3E7C"/>
                </a:solidFill>
              </a:rPr>
              <a:t>navázat na vytvoření figurek, figurky se </a:t>
            </a:r>
            <a:r>
              <a:rPr lang="cs-CZ" sz="900" b="1" dirty="0" err="1">
                <a:solidFill>
                  <a:srgbClr val="1D3E7C"/>
                </a:solidFill>
              </a:rPr>
              <a:t>nevykrelily</a:t>
            </a:r>
            <a:r>
              <a:rPr lang="cs-CZ" sz="900" b="1" dirty="0">
                <a:solidFill>
                  <a:srgbClr val="1D3E7C"/>
                </a:solidFill>
              </a:rPr>
              <a:t> vůbec, nebo </a:t>
            </a:r>
          </a:p>
          <a:p>
            <a:pPr marL="0" lvl="0" indent="0" algn="l" rtl="0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sz="900" b="1" dirty="0">
                <a:solidFill>
                  <a:srgbClr val="1D3E7C"/>
                </a:solidFill>
              </a:rPr>
              <a:t>za hracím polem.</a:t>
            </a:r>
            <a:endParaRPr sz="900" b="1" dirty="0">
              <a:solidFill>
                <a:srgbClr val="1D3E7C"/>
              </a:solidFill>
            </a:endParaRPr>
          </a:p>
          <a:p>
            <a:pPr marL="0" lvl="0" indent="0" algn="l" rtl="0">
              <a:lnSpc>
                <a:spcPct val="113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-CZ" sz="900" dirty="0">
                <a:solidFill>
                  <a:srgbClr val="1D3E7C"/>
                </a:solidFill>
              </a:rPr>
              <a:t>V samotném konečném kódu se dá všimnout podmínek pro vykreslení figurek</a:t>
            </a:r>
            <a:endParaRPr sz="900" dirty="0">
              <a:solidFill>
                <a:srgbClr val="1D3E7C"/>
              </a:solidFill>
            </a:endParaRPr>
          </a:p>
          <a:p>
            <a:pPr marL="0" lvl="0" indent="0" algn="l" rtl="0">
              <a:lnSpc>
                <a:spcPct val="113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 dirty="0">
              <a:solidFill>
                <a:srgbClr val="1D3E7C"/>
              </a:solidFill>
            </a:endParaRPr>
          </a:p>
          <a:p>
            <a:pPr marL="0" lvl="0" indent="0" algn="l" rtl="0">
              <a:lnSpc>
                <a:spcPct val="113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sz="900" dirty="0">
              <a:solidFill>
                <a:srgbClr val="1D3E7C"/>
              </a:solidFill>
            </a:endParaRPr>
          </a:p>
        </p:txBody>
      </p:sp>
      <p:sp>
        <p:nvSpPr>
          <p:cNvPr id="89" name="Google Shape;89;p14"/>
          <p:cNvSpPr txBox="1">
            <a:spLocks noGrp="1"/>
          </p:cNvSpPr>
          <p:nvPr>
            <p:ph type="sldNum" idx="12"/>
          </p:nvPr>
        </p:nvSpPr>
        <p:spPr>
          <a:xfrm>
            <a:off x="8453425" y="-60"/>
            <a:ext cx="548700" cy="5143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5" name="Obrázek 4" descr="Obsah obrázku text&#10;&#10;Popis byl vytvořen automaticky">
            <a:extLst>
              <a:ext uri="{FF2B5EF4-FFF2-40B4-BE49-F238E27FC236}">
                <a16:creationId xmlns:a16="http://schemas.microsoft.com/office/drawing/2014/main" id="{2CA1B656-40EA-088A-C832-33756A79D8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4128" y="961827"/>
            <a:ext cx="2177078" cy="3339415"/>
          </a:xfrm>
          <a:prstGeom prst="rect">
            <a:avLst/>
          </a:prstGeom>
        </p:spPr>
      </p:pic>
      <p:cxnSp>
        <p:nvCxnSpPr>
          <p:cNvPr id="7" name="Přímá spojnice 6">
            <a:extLst>
              <a:ext uri="{FF2B5EF4-FFF2-40B4-BE49-F238E27FC236}">
                <a16:creationId xmlns:a16="http://schemas.microsoft.com/office/drawing/2014/main" id="{B4B8CCBE-6C63-79F1-5F91-AD27B827D379}"/>
              </a:ext>
            </a:extLst>
          </p:cNvPr>
          <p:cNvCxnSpPr>
            <a:cxnSpLocks/>
          </p:cNvCxnSpPr>
          <p:nvPr/>
        </p:nvCxnSpPr>
        <p:spPr>
          <a:xfrm>
            <a:off x="5184949" y="1105319"/>
            <a:ext cx="0" cy="25321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Obrázek 3" descr="Obsah obrázku text&#10;&#10;Popis byl vytvořen automaticky">
            <a:extLst>
              <a:ext uri="{FF2B5EF4-FFF2-40B4-BE49-F238E27FC236}">
                <a16:creationId xmlns:a16="http://schemas.microsoft.com/office/drawing/2014/main" id="{DAD929E0-89EF-52F5-60C2-37090052F8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9216" y="1078470"/>
            <a:ext cx="2660713" cy="271632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>
            <a:spLocks noGrp="1"/>
          </p:cNvSpPr>
          <p:nvPr>
            <p:ph type="title"/>
          </p:nvPr>
        </p:nvSpPr>
        <p:spPr>
          <a:xfrm>
            <a:off x="291300" y="1026000"/>
            <a:ext cx="1341900" cy="3091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/>
              <a:t>Vykreslování figurek</a:t>
            </a:r>
            <a:endParaRPr dirty="0"/>
          </a:p>
        </p:txBody>
      </p:sp>
      <p:sp>
        <p:nvSpPr>
          <p:cNvPr id="116" name="Google Shape;116;p18"/>
          <p:cNvSpPr txBox="1">
            <a:spLocks noGrp="1"/>
          </p:cNvSpPr>
          <p:nvPr>
            <p:ph type="body" idx="1"/>
          </p:nvPr>
        </p:nvSpPr>
        <p:spPr>
          <a:xfrm>
            <a:off x="2191200" y="1026000"/>
            <a:ext cx="5345700" cy="3091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◎"/>
            </a:pPr>
            <a:r>
              <a:rPr lang="cs-CZ" dirty="0"/>
              <a:t>HelloController.java – řešení samotné implementace figurek</a:t>
            </a:r>
            <a:endParaRPr dirty="0"/>
          </a:p>
          <a:p>
            <a:pPr marL="457200" lvl="0" indent="-317500" algn="l" rtl="0">
              <a:spcBef>
                <a:spcPts val="800"/>
              </a:spcBef>
              <a:spcAft>
                <a:spcPts val="0"/>
              </a:spcAft>
              <a:buSzPts val="1400"/>
              <a:buChar char="◎"/>
            </a:pPr>
            <a:r>
              <a:rPr lang="cs-CZ" dirty="0"/>
              <a:t>Piece.java – konstruktor a vytvoření tvaru </a:t>
            </a:r>
            <a:endParaRPr dirty="0"/>
          </a:p>
          <a:p>
            <a:pPr marL="457200" lvl="0" indent="-317500" algn="l" rtl="0">
              <a:spcBef>
                <a:spcPts val="800"/>
              </a:spcBef>
              <a:spcAft>
                <a:spcPts val="0"/>
              </a:spcAft>
              <a:buSzPts val="1400"/>
              <a:buChar char="◎"/>
            </a:pPr>
            <a:r>
              <a:rPr lang="cs-CZ" dirty="0"/>
              <a:t>PieceType.java – </a:t>
            </a:r>
            <a:r>
              <a:rPr lang="cs-CZ" dirty="0" err="1"/>
              <a:t>enum</a:t>
            </a:r>
            <a:r>
              <a:rPr lang="cs-CZ" dirty="0"/>
              <a:t> – rozděluje figurky na PLAYER1 a PLAYER2</a:t>
            </a:r>
            <a:endParaRPr dirty="0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cs-CZ" dirty="0"/>
              <a:t>Při vytvoření grafického modelu figurky jsem využil </a:t>
            </a:r>
            <a:r>
              <a:rPr lang="cs-CZ" dirty="0" err="1"/>
              <a:t>tutorial</a:t>
            </a:r>
            <a:r>
              <a:rPr lang="cs-CZ" dirty="0"/>
              <a:t> na: </a:t>
            </a:r>
            <a:r>
              <a:rPr lang="cs-CZ" dirty="0">
                <a:hlinkClick r:id="rId3"/>
              </a:rPr>
              <a:t>https://www.geeksforgeeks.org/javafx-ellipse-with-examples/</a:t>
            </a:r>
            <a:endParaRPr dirty="0"/>
          </a:p>
        </p:txBody>
      </p:sp>
      <p:sp>
        <p:nvSpPr>
          <p:cNvPr id="117" name="Google Shape;117;p18"/>
          <p:cNvSpPr txBox="1">
            <a:spLocks noGrp="1"/>
          </p:cNvSpPr>
          <p:nvPr>
            <p:ph type="sldNum" idx="12"/>
          </p:nvPr>
        </p:nvSpPr>
        <p:spPr>
          <a:xfrm>
            <a:off x="8453425" y="-60"/>
            <a:ext cx="548700" cy="5143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0"/>
          <p:cNvSpPr txBox="1">
            <a:spLocks noGrp="1"/>
          </p:cNvSpPr>
          <p:nvPr>
            <p:ph type="body" idx="1"/>
          </p:nvPr>
        </p:nvSpPr>
        <p:spPr>
          <a:xfrm>
            <a:off x="2183375" y="900953"/>
            <a:ext cx="2467200" cy="321654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b="1" dirty="0"/>
              <a:t>Piece.java</a:t>
            </a:r>
            <a:endParaRPr b="1" dirty="0"/>
          </a:p>
        </p:txBody>
      </p:sp>
      <p:sp>
        <p:nvSpPr>
          <p:cNvPr id="142" name="Google Shape;142;p20"/>
          <p:cNvSpPr txBox="1">
            <a:spLocks noGrp="1"/>
          </p:cNvSpPr>
          <p:nvPr>
            <p:ph type="title"/>
          </p:nvPr>
        </p:nvSpPr>
        <p:spPr>
          <a:xfrm>
            <a:off x="221064" y="1026000"/>
            <a:ext cx="1163361" cy="3091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/>
              <a:t>Vykreslování figurek</a:t>
            </a:r>
            <a:endParaRPr dirty="0"/>
          </a:p>
        </p:txBody>
      </p:sp>
      <p:sp>
        <p:nvSpPr>
          <p:cNvPr id="143" name="Google Shape;143;p20"/>
          <p:cNvSpPr txBox="1">
            <a:spLocks noGrp="1"/>
          </p:cNvSpPr>
          <p:nvPr>
            <p:ph type="body" idx="2"/>
          </p:nvPr>
        </p:nvSpPr>
        <p:spPr>
          <a:xfrm>
            <a:off x="5061144" y="1026000"/>
            <a:ext cx="2467200" cy="3091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 dirty="0"/>
              <a:t>.</a:t>
            </a:r>
            <a:endParaRPr dirty="0"/>
          </a:p>
        </p:txBody>
      </p:sp>
      <p:sp>
        <p:nvSpPr>
          <p:cNvPr id="144" name="Google Shape;144;p20"/>
          <p:cNvSpPr txBox="1">
            <a:spLocks noGrp="1"/>
          </p:cNvSpPr>
          <p:nvPr>
            <p:ph type="sldNum" idx="12"/>
          </p:nvPr>
        </p:nvSpPr>
        <p:spPr>
          <a:xfrm>
            <a:off x="8453425" y="-60"/>
            <a:ext cx="548700" cy="5143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3" name="Obrázek 2" descr="Obsah obrázku text&#10;&#10;Popis byl vytvořen automaticky">
            <a:extLst>
              <a:ext uri="{FF2B5EF4-FFF2-40B4-BE49-F238E27FC236}">
                <a16:creationId xmlns:a16="http://schemas.microsoft.com/office/drawing/2014/main" id="{3735663A-A544-2B0C-4D31-46E2EEA1CB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0165" y="1275457"/>
            <a:ext cx="2819200" cy="2703025"/>
          </a:xfrm>
          <a:prstGeom prst="rect">
            <a:avLst/>
          </a:prstGeom>
        </p:spPr>
      </p:pic>
      <p:pic>
        <p:nvPicPr>
          <p:cNvPr id="5" name="Obrázek 4" descr="Obsah obrázku text&#10;&#10;Popis byl vytvořen automaticky">
            <a:extLst>
              <a:ext uri="{FF2B5EF4-FFF2-40B4-BE49-F238E27FC236}">
                <a16:creationId xmlns:a16="http://schemas.microsoft.com/office/drawing/2014/main" id="{A2ED66F1-F6A9-9CE7-34EF-3BCDD91ADD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4864" y="1756182"/>
            <a:ext cx="2992821" cy="2222300"/>
          </a:xfrm>
          <a:prstGeom prst="rect">
            <a:avLst/>
          </a:prstGeom>
        </p:spPr>
      </p:pic>
      <p:sp>
        <p:nvSpPr>
          <p:cNvPr id="2" name="TextovéPole 1">
            <a:extLst>
              <a:ext uri="{FF2B5EF4-FFF2-40B4-BE49-F238E27FC236}">
                <a16:creationId xmlns:a16="http://schemas.microsoft.com/office/drawing/2014/main" id="{C2D99F15-990D-71F6-075F-3BE6FCA01AAD}"/>
              </a:ext>
            </a:extLst>
          </p:cNvPr>
          <p:cNvSpPr txBox="1"/>
          <p:nvPr/>
        </p:nvSpPr>
        <p:spPr>
          <a:xfrm>
            <a:off x="1990165" y="4130947"/>
            <a:ext cx="56604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>
                <a:solidFill>
                  <a:schemeClr val="accent1"/>
                </a:solidFill>
              </a:rPr>
              <a:t>V Piece.java se dá najít i jednoduchá animace při kliknutí na figurku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0"/>
          <p:cNvSpPr txBox="1">
            <a:spLocks noGrp="1"/>
          </p:cNvSpPr>
          <p:nvPr>
            <p:ph type="body" idx="1"/>
          </p:nvPr>
        </p:nvSpPr>
        <p:spPr>
          <a:xfrm>
            <a:off x="2183375" y="1026000"/>
            <a:ext cx="2467200" cy="3091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b="1" dirty="0"/>
              <a:t>PieceType.java</a:t>
            </a:r>
            <a:endParaRPr b="1" dirty="0"/>
          </a:p>
        </p:txBody>
      </p:sp>
      <p:sp>
        <p:nvSpPr>
          <p:cNvPr id="142" name="Google Shape;142;p20"/>
          <p:cNvSpPr txBox="1">
            <a:spLocks noGrp="1"/>
          </p:cNvSpPr>
          <p:nvPr>
            <p:ph type="title"/>
          </p:nvPr>
        </p:nvSpPr>
        <p:spPr>
          <a:xfrm>
            <a:off x="221064" y="1026000"/>
            <a:ext cx="1467059" cy="3091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/>
              <a:t>Vykreslování figurek</a:t>
            </a:r>
            <a:endParaRPr dirty="0"/>
          </a:p>
        </p:txBody>
      </p:sp>
      <p:sp>
        <p:nvSpPr>
          <p:cNvPr id="143" name="Google Shape;143;p20"/>
          <p:cNvSpPr txBox="1">
            <a:spLocks noGrp="1"/>
          </p:cNvSpPr>
          <p:nvPr>
            <p:ph type="body" idx="2"/>
          </p:nvPr>
        </p:nvSpPr>
        <p:spPr>
          <a:xfrm>
            <a:off x="5061144" y="1026000"/>
            <a:ext cx="2467200" cy="3091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 dirty="0"/>
              <a:t>.</a:t>
            </a:r>
            <a:endParaRPr dirty="0"/>
          </a:p>
        </p:txBody>
      </p:sp>
      <p:sp>
        <p:nvSpPr>
          <p:cNvPr id="144" name="Google Shape;144;p20"/>
          <p:cNvSpPr txBox="1">
            <a:spLocks noGrp="1"/>
          </p:cNvSpPr>
          <p:nvPr>
            <p:ph type="sldNum" idx="12"/>
          </p:nvPr>
        </p:nvSpPr>
        <p:spPr>
          <a:xfrm>
            <a:off x="8453425" y="-60"/>
            <a:ext cx="548700" cy="5143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4" name="Obrázek 3" descr="Obsah obrázku text&#10;&#10;Popis byl vytvořen automaticky">
            <a:extLst>
              <a:ext uri="{FF2B5EF4-FFF2-40B4-BE49-F238E27FC236}">
                <a16:creationId xmlns:a16="http://schemas.microsoft.com/office/drawing/2014/main" id="{541818DA-5A31-D872-21E9-C08E015931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8798" y="1562408"/>
            <a:ext cx="3352175" cy="1678858"/>
          </a:xfrm>
          <a:prstGeom prst="rect">
            <a:avLst/>
          </a:prstGeom>
        </p:spPr>
      </p:pic>
      <p:sp>
        <p:nvSpPr>
          <p:cNvPr id="6" name="TextovéPole 5">
            <a:extLst>
              <a:ext uri="{FF2B5EF4-FFF2-40B4-BE49-F238E27FC236}">
                <a16:creationId xmlns:a16="http://schemas.microsoft.com/office/drawing/2014/main" id="{933858AB-3B25-BDB1-C142-36223232A6C9}"/>
              </a:ext>
            </a:extLst>
          </p:cNvPr>
          <p:cNvSpPr txBox="1"/>
          <p:nvPr/>
        </p:nvSpPr>
        <p:spPr>
          <a:xfrm>
            <a:off x="2138798" y="3333750"/>
            <a:ext cx="5532002" cy="1193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 rtl="0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sz="1200" b="1" dirty="0">
                <a:solidFill>
                  <a:srgbClr val="1D3E7C"/>
                </a:solidFill>
              </a:rPr>
              <a:t>V HelloController.java nakonec zavoláme metodu </a:t>
            </a:r>
            <a:r>
              <a:rPr lang="cs-CZ" sz="1200" b="1" dirty="0" err="1">
                <a:solidFill>
                  <a:srgbClr val="1D3E7C"/>
                </a:solidFill>
              </a:rPr>
              <a:t>makePiece</a:t>
            </a:r>
            <a:r>
              <a:rPr lang="cs-CZ" sz="1200" b="1" dirty="0">
                <a:solidFill>
                  <a:srgbClr val="1D3E7C"/>
                </a:solidFill>
              </a:rPr>
              <a:t> v jednotlivých podmínkách.</a:t>
            </a:r>
          </a:p>
          <a:p>
            <a:pPr marL="0" lvl="0" indent="0" algn="l" rtl="0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sz="1200" b="1" dirty="0">
                <a:solidFill>
                  <a:srgbClr val="1D3E7C"/>
                </a:solidFill>
              </a:rPr>
              <a:t>V metodě </a:t>
            </a:r>
            <a:r>
              <a:rPr lang="cs-CZ" sz="1200" b="1" dirty="0" err="1">
                <a:solidFill>
                  <a:srgbClr val="1D3E7C"/>
                </a:solidFill>
              </a:rPr>
              <a:t>makePiece</a:t>
            </a:r>
            <a:r>
              <a:rPr lang="cs-CZ" sz="1200" b="1" dirty="0">
                <a:solidFill>
                  <a:srgbClr val="1D3E7C"/>
                </a:solidFill>
              </a:rPr>
              <a:t> se pouze určí nová figurka o souřadnicích </a:t>
            </a:r>
            <a:r>
              <a:rPr lang="cs-CZ" sz="1200" b="1" dirty="0" err="1">
                <a:solidFill>
                  <a:srgbClr val="1D3E7C"/>
                </a:solidFill>
              </a:rPr>
              <a:t>x,y</a:t>
            </a:r>
            <a:r>
              <a:rPr lang="cs-CZ" sz="1200" b="1" dirty="0">
                <a:solidFill>
                  <a:srgbClr val="1D3E7C"/>
                </a:solidFill>
              </a:rPr>
              <a:t> které dědí od metody </a:t>
            </a:r>
            <a:r>
              <a:rPr lang="cs-CZ" sz="1200" b="1" dirty="0" err="1">
                <a:solidFill>
                  <a:srgbClr val="1D3E7C"/>
                </a:solidFill>
              </a:rPr>
              <a:t>createContent</a:t>
            </a:r>
            <a:r>
              <a:rPr lang="cs-CZ" sz="1200" b="1" dirty="0">
                <a:solidFill>
                  <a:srgbClr val="1D3E7C"/>
                </a:solidFill>
              </a:rPr>
              <a:t> (proto to je </a:t>
            </a:r>
            <a:r>
              <a:rPr lang="cs-CZ" sz="1200" b="1" dirty="0" err="1">
                <a:solidFill>
                  <a:srgbClr val="1D3E7C"/>
                </a:solidFill>
              </a:rPr>
              <a:t>parent</a:t>
            </a:r>
            <a:r>
              <a:rPr lang="cs-CZ" sz="1200" b="1" dirty="0">
                <a:solidFill>
                  <a:srgbClr val="1D3E7C"/>
                </a:solidFill>
              </a:rPr>
              <a:t>)</a:t>
            </a:r>
          </a:p>
          <a:p>
            <a:pPr marL="0" lvl="0" indent="0" algn="l" rtl="0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cs-CZ" sz="800" b="1" dirty="0">
              <a:solidFill>
                <a:srgbClr val="1D3E7C"/>
              </a:solidFill>
            </a:endParaRPr>
          </a:p>
          <a:p>
            <a:pPr marL="0" lvl="0" indent="0" algn="l" rtl="0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cs-CZ" sz="800" b="1" dirty="0">
              <a:solidFill>
                <a:srgbClr val="1D3E7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6591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1"/>
          <p:cNvSpPr txBox="1">
            <a:spLocks noGrp="1"/>
          </p:cNvSpPr>
          <p:nvPr>
            <p:ph type="title"/>
          </p:nvPr>
        </p:nvSpPr>
        <p:spPr>
          <a:xfrm>
            <a:off x="291300" y="1026000"/>
            <a:ext cx="1341900" cy="3091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/>
              <a:t>ŘEŠENÍ POHYBU FIGUREK</a:t>
            </a:r>
            <a:endParaRPr dirty="0"/>
          </a:p>
        </p:txBody>
      </p:sp>
      <p:sp>
        <p:nvSpPr>
          <p:cNvPr id="150" name="Google Shape;150;p21"/>
          <p:cNvSpPr txBox="1">
            <a:spLocks noGrp="1"/>
          </p:cNvSpPr>
          <p:nvPr>
            <p:ph type="body" idx="1"/>
          </p:nvPr>
        </p:nvSpPr>
        <p:spPr>
          <a:xfrm>
            <a:off x="2183375" y="1026000"/>
            <a:ext cx="1663500" cy="3091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b="1" dirty="0"/>
              <a:t>NONE </a:t>
            </a:r>
            <a:endParaRPr b="1" dirty="0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cs-CZ" dirty="0"/>
              <a:t>Žádný pohyb – každý pohyb uživatele v poli musí splňovat několik podmínek, jestliže jsou podmínky nesplněny – vrátí se pohyb s názvem NONE který vrátí figurku na </a:t>
            </a:r>
            <a:r>
              <a:rPr lang="cs-CZ" dirty="0">
                <a:solidFill>
                  <a:srgbClr val="C00000"/>
                </a:solidFill>
              </a:rPr>
              <a:t>bývalé </a:t>
            </a:r>
            <a:r>
              <a:rPr lang="cs-CZ" dirty="0" err="1">
                <a:solidFill>
                  <a:srgbClr val="C00000"/>
                </a:solidFill>
              </a:rPr>
              <a:t>x,y</a:t>
            </a:r>
            <a:r>
              <a:rPr lang="cs-CZ" dirty="0">
                <a:solidFill>
                  <a:srgbClr val="C00000"/>
                </a:solidFill>
              </a:rPr>
              <a:t> </a:t>
            </a:r>
            <a:endParaRPr dirty="0">
              <a:solidFill>
                <a:srgbClr val="C00000"/>
              </a:solidFill>
            </a:endParaRPr>
          </a:p>
        </p:txBody>
      </p:sp>
      <p:sp>
        <p:nvSpPr>
          <p:cNvPr id="151" name="Google Shape;151;p21"/>
          <p:cNvSpPr txBox="1">
            <a:spLocks noGrp="1"/>
          </p:cNvSpPr>
          <p:nvPr>
            <p:ph type="body" idx="2"/>
          </p:nvPr>
        </p:nvSpPr>
        <p:spPr>
          <a:xfrm>
            <a:off x="4028447" y="1026000"/>
            <a:ext cx="1663500" cy="3091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b="1" dirty="0"/>
              <a:t>NORMAL</a:t>
            </a:r>
            <a:endParaRPr b="1" dirty="0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cs-CZ" dirty="0" err="1"/>
              <a:t>Normal</a:t>
            </a:r>
            <a:r>
              <a:rPr lang="cs-CZ" dirty="0"/>
              <a:t> pohyb musí splňovat podmínky k jednoduchému tahu hráče, jednoduše rozdíl starého x a nového musí být </a:t>
            </a:r>
            <a:r>
              <a:rPr lang="cs-CZ" dirty="0">
                <a:solidFill>
                  <a:srgbClr val="C00000"/>
                </a:solidFill>
              </a:rPr>
              <a:t>jedna</a:t>
            </a:r>
            <a:endParaRPr dirty="0">
              <a:solidFill>
                <a:srgbClr val="C00000"/>
              </a:solidFill>
            </a:endParaRPr>
          </a:p>
        </p:txBody>
      </p:sp>
      <p:sp>
        <p:nvSpPr>
          <p:cNvPr id="152" name="Google Shape;152;p21"/>
          <p:cNvSpPr txBox="1">
            <a:spLocks noGrp="1"/>
          </p:cNvSpPr>
          <p:nvPr>
            <p:ph type="body" idx="3"/>
          </p:nvPr>
        </p:nvSpPr>
        <p:spPr>
          <a:xfrm>
            <a:off x="5873519" y="1026000"/>
            <a:ext cx="1663500" cy="3091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b="1" dirty="0"/>
              <a:t>KILL</a:t>
            </a:r>
            <a:endParaRPr b="1" dirty="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cs-CZ" dirty="0"/>
              <a:t>Vyřazování figurek funguje na dvou podmínkách</a:t>
            </a:r>
            <a:r>
              <a:rPr lang="en-US" dirty="0"/>
              <a:t>:</a:t>
            </a:r>
            <a:r>
              <a:rPr lang="cs-CZ" dirty="0"/>
              <a:t> rozdíl starého x a nového musí být </a:t>
            </a:r>
            <a:r>
              <a:rPr lang="cs-CZ" b="1" dirty="0">
                <a:solidFill>
                  <a:srgbClr val="C00000"/>
                </a:solidFill>
              </a:rPr>
              <a:t>dva</a:t>
            </a:r>
            <a:endParaRPr b="1" dirty="0">
              <a:solidFill>
                <a:srgbClr val="C00000"/>
              </a:solidFill>
            </a:endParaRPr>
          </a:p>
        </p:txBody>
      </p:sp>
      <p:sp>
        <p:nvSpPr>
          <p:cNvPr id="153" name="Google Shape;153;p21"/>
          <p:cNvSpPr txBox="1">
            <a:spLocks noGrp="1"/>
          </p:cNvSpPr>
          <p:nvPr>
            <p:ph type="sldNum" idx="12"/>
          </p:nvPr>
        </p:nvSpPr>
        <p:spPr>
          <a:xfrm>
            <a:off x="8453425" y="-60"/>
            <a:ext cx="548700" cy="5143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2" name="Google Shape;1562;p51"/>
          <p:cNvSpPr txBox="1"/>
          <p:nvPr/>
        </p:nvSpPr>
        <p:spPr>
          <a:xfrm>
            <a:off x="1106100" y="2250920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1800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Děkuji za pozornost</a:t>
            </a:r>
            <a:endParaRPr sz="1800" b="1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573" name="Google Shape;1573;p51"/>
          <p:cNvGrpSpPr/>
          <p:nvPr/>
        </p:nvGrpSpPr>
        <p:grpSpPr>
          <a:xfrm>
            <a:off x="8209430" y="4424081"/>
            <a:ext cx="824448" cy="495220"/>
            <a:chOff x="8062079" y="4416936"/>
            <a:chExt cx="1695900" cy="666066"/>
          </a:xfrm>
        </p:grpSpPr>
        <p:sp>
          <p:nvSpPr>
            <p:cNvPr id="1574" name="Google Shape;1574;p51"/>
            <p:cNvSpPr txBox="1"/>
            <p:nvPr/>
          </p:nvSpPr>
          <p:spPr>
            <a:xfrm>
              <a:off x="8062079" y="4624693"/>
              <a:ext cx="1695900" cy="45830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cs-CZ" sz="1200" dirty="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rPr>
                <a:t>Filip Novák</a:t>
              </a:r>
              <a:endParaRPr sz="12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575" name="Google Shape;1575;p51"/>
            <p:cNvSpPr/>
            <p:nvPr/>
          </p:nvSpPr>
          <p:spPr>
            <a:xfrm>
              <a:off x="8689556" y="4416936"/>
              <a:ext cx="440943" cy="144453"/>
            </a:xfrm>
            <a:custGeom>
              <a:avLst/>
              <a:gdLst/>
              <a:ahLst/>
              <a:cxnLst/>
              <a:rect l="l" t="t" r="r" b="b"/>
              <a:pathLst>
                <a:path w="7439" h="5929" extrusionOk="0">
                  <a:moveTo>
                    <a:pt x="5947" y="728"/>
                  </a:moveTo>
                  <a:lnTo>
                    <a:pt x="5947" y="3710"/>
                  </a:lnTo>
                  <a:lnTo>
                    <a:pt x="1492" y="3710"/>
                  </a:lnTo>
                  <a:lnTo>
                    <a:pt x="1492" y="728"/>
                  </a:lnTo>
                  <a:close/>
                  <a:moveTo>
                    <a:pt x="1194" y="1"/>
                  </a:moveTo>
                  <a:lnTo>
                    <a:pt x="1101" y="38"/>
                  </a:lnTo>
                  <a:lnTo>
                    <a:pt x="989" y="94"/>
                  </a:lnTo>
                  <a:lnTo>
                    <a:pt x="914" y="150"/>
                  </a:lnTo>
                  <a:lnTo>
                    <a:pt x="840" y="243"/>
                  </a:lnTo>
                  <a:lnTo>
                    <a:pt x="802" y="336"/>
                  </a:lnTo>
                  <a:lnTo>
                    <a:pt x="765" y="430"/>
                  </a:lnTo>
                  <a:lnTo>
                    <a:pt x="746" y="542"/>
                  </a:lnTo>
                  <a:lnTo>
                    <a:pt x="746" y="4437"/>
                  </a:lnTo>
                  <a:lnTo>
                    <a:pt x="6693" y="4437"/>
                  </a:lnTo>
                  <a:lnTo>
                    <a:pt x="6693" y="542"/>
                  </a:lnTo>
                  <a:lnTo>
                    <a:pt x="6674" y="430"/>
                  </a:lnTo>
                  <a:lnTo>
                    <a:pt x="6655" y="336"/>
                  </a:lnTo>
                  <a:lnTo>
                    <a:pt x="6599" y="243"/>
                  </a:lnTo>
                  <a:lnTo>
                    <a:pt x="6525" y="150"/>
                  </a:lnTo>
                  <a:lnTo>
                    <a:pt x="6450" y="94"/>
                  </a:lnTo>
                  <a:lnTo>
                    <a:pt x="6357" y="38"/>
                  </a:lnTo>
                  <a:lnTo>
                    <a:pt x="6245" y="1"/>
                  </a:lnTo>
                  <a:close/>
                  <a:moveTo>
                    <a:pt x="187" y="4810"/>
                  </a:moveTo>
                  <a:lnTo>
                    <a:pt x="131" y="4829"/>
                  </a:lnTo>
                  <a:lnTo>
                    <a:pt x="57" y="4866"/>
                  </a:lnTo>
                  <a:lnTo>
                    <a:pt x="20" y="4941"/>
                  </a:lnTo>
                  <a:lnTo>
                    <a:pt x="1" y="4996"/>
                  </a:lnTo>
                  <a:lnTo>
                    <a:pt x="1" y="5183"/>
                  </a:lnTo>
                  <a:lnTo>
                    <a:pt x="20" y="5332"/>
                  </a:lnTo>
                  <a:lnTo>
                    <a:pt x="75" y="5481"/>
                  </a:lnTo>
                  <a:lnTo>
                    <a:pt x="131" y="5612"/>
                  </a:lnTo>
                  <a:lnTo>
                    <a:pt x="225" y="5705"/>
                  </a:lnTo>
                  <a:lnTo>
                    <a:pt x="336" y="5798"/>
                  </a:lnTo>
                  <a:lnTo>
                    <a:pt x="467" y="5873"/>
                  </a:lnTo>
                  <a:lnTo>
                    <a:pt x="597" y="5910"/>
                  </a:lnTo>
                  <a:lnTo>
                    <a:pt x="746" y="5928"/>
                  </a:lnTo>
                  <a:lnTo>
                    <a:pt x="6693" y="5928"/>
                  </a:lnTo>
                  <a:lnTo>
                    <a:pt x="6842" y="5910"/>
                  </a:lnTo>
                  <a:lnTo>
                    <a:pt x="6972" y="5873"/>
                  </a:lnTo>
                  <a:lnTo>
                    <a:pt x="7103" y="5798"/>
                  </a:lnTo>
                  <a:lnTo>
                    <a:pt x="7214" y="5705"/>
                  </a:lnTo>
                  <a:lnTo>
                    <a:pt x="7308" y="5612"/>
                  </a:lnTo>
                  <a:lnTo>
                    <a:pt x="7382" y="5481"/>
                  </a:lnTo>
                  <a:lnTo>
                    <a:pt x="7420" y="5332"/>
                  </a:lnTo>
                  <a:lnTo>
                    <a:pt x="7438" y="5183"/>
                  </a:lnTo>
                  <a:lnTo>
                    <a:pt x="7438" y="4996"/>
                  </a:lnTo>
                  <a:lnTo>
                    <a:pt x="7420" y="4941"/>
                  </a:lnTo>
                  <a:lnTo>
                    <a:pt x="7382" y="4866"/>
                  </a:lnTo>
                  <a:lnTo>
                    <a:pt x="7326" y="4829"/>
                  </a:lnTo>
                  <a:lnTo>
                    <a:pt x="7252" y="4810"/>
                  </a:lnTo>
                  <a:lnTo>
                    <a:pt x="4437" y="4810"/>
                  </a:lnTo>
                  <a:lnTo>
                    <a:pt x="4419" y="4903"/>
                  </a:lnTo>
                  <a:lnTo>
                    <a:pt x="4400" y="4978"/>
                  </a:lnTo>
                  <a:lnTo>
                    <a:pt x="4363" y="5034"/>
                  </a:lnTo>
                  <a:lnTo>
                    <a:pt x="4325" y="5090"/>
                  </a:lnTo>
                  <a:lnTo>
                    <a:pt x="4269" y="5127"/>
                  </a:lnTo>
                  <a:lnTo>
                    <a:pt x="4195" y="5164"/>
                  </a:lnTo>
                  <a:lnTo>
                    <a:pt x="4139" y="5183"/>
                  </a:lnTo>
                  <a:lnTo>
                    <a:pt x="3263" y="5183"/>
                  </a:lnTo>
                  <a:lnTo>
                    <a:pt x="3207" y="5146"/>
                  </a:lnTo>
                  <a:lnTo>
                    <a:pt x="3132" y="5108"/>
                  </a:lnTo>
                  <a:lnTo>
                    <a:pt x="3076" y="5071"/>
                  </a:lnTo>
                  <a:lnTo>
                    <a:pt x="3039" y="5015"/>
                  </a:lnTo>
                  <a:lnTo>
                    <a:pt x="3002" y="4941"/>
                  </a:lnTo>
                  <a:lnTo>
                    <a:pt x="2983" y="4885"/>
                  </a:lnTo>
                  <a:lnTo>
                    <a:pt x="2965" y="48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</p:grpSp>
      <p:sp>
        <p:nvSpPr>
          <p:cNvPr id="2" name="TextovéPole 1">
            <a:hlinkClick r:id="rId3"/>
            <a:extLst>
              <a:ext uri="{FF2B5EF4-FFF2-40B4-BE49-F238E27FC236}">
                <a16:creationId xmlns:a16="http://schemas.microsoft.com/office/drawing/2014/main" id="{B44094B1-7281-DC87-5595-A5736815177A}"/>
              </a:ext>
            </a:extLst>
          </p:cNvPr>
          <p:cNvSpPr txBox="1"/>
          <p:nvPr/>
        </p:nvSpPr>
        <p:spPr>
          <a:xfrm>
            <a:off x="174813" y="4882106"/>
            <a:ext cx="57015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00" dirty="0"/>
              <a:t>Prezentace byla vytvořena pomocí https://www.slidescarnival.com/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ctavia template">
  <a:themeElements>
    <a:clrScheme name="Custom 347">
      <a:dk1>
        <a:srgbClr val="000000"/>
      </a:dk1>
      <a:lt1>
        <a:srgbClr val="FFFFFF"/>
      </a:lt1>
      <a:dk2>
        <a:srgbClr val="6B6E81"/>
      </a:dk2>
      <a:lt2>
        <a:srgbClr val="D9DCE6"/>
      </a:lt2>
      <a:accent1>
        <a:srgbClr val="1D3E7C"/>
      </a:accent1>
      <a:accent2>
        <a:srgbClr val="5A7EC2"/>
      </a:accent2>
      <a:accent3>
        <a:srgbClr val="A3D4F3"/>
      </a:accent3>
      <a:accent4>
        <a:srgbClr val="FDF6DA"/>
      </a:accent4>
      <a:accent5>
        <a:srgbClr val="FAE388"/>
      </a:accent5>
      <a:accent6>
        <a:srgbClr val="F8C03E"/>
      </a:accent6>
      <a:hlink>
        <a:srgbClr val="00000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254</Words>
  <Application>Microsoft Office PowerPoint</Application>
  <PresentationFormat>Předvádění na obrazovce (16:9)</PresentationFormat>
  <Paragraphs>38</Paragraphs>
  <Slides>7</Slides>
  <Notes>7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7</vt:i4>
      </vt:variant>
    </vt:vector>
  </HeadingPairs>
  <TitlesOfParts>
    <vt:vector size="12" baseType="lpstr">
      <vt:lpstr>Frank Ruhl Libre Light</vt:lpstr>
      <vt:lpstr>Montserrat</vt:lpstr>
      <vt:lpstr>Arial</vt:lpstr>
      <vt:lpstr>IBM Plex Sans Condensed</vt:lpstr>
      <vt:lpstr>Octavia template</vt:lpstr>
      <vt:lpstr>Checkers Game</vt:lpstr>
      <vt:lpstr>Generování hracího pole</vt:lpstr>
      <vt:lpstr>Vykreslování figurek</vt:lpstr>
      <vt:lpstr>Vykreslování figurek</vt:lpstr>
      <vt:lpstr>Vykreslování figurek</vt:lpstr>
      <vt:lpstr>ŘEŠENÍ POHYBU FIGUREK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Checkers Game</dc:title>
  <cp:lastModifiedBy>Filip Novák</cp:lastModifiedBy>
  <cp:revision>3</cp:revision>
  <dcterms:modified xsi:type="dcterms:W3CDTF">2022-05-30T12:54:44Z</dcterms:modified>
</cp:coreProperties>
</file>