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4" r:id="rId4"/>
    <p:sldId id="265" r:id="rId5"/>
    <p:sldId id="261" r:id="rId6"/>
    <p:sldId id="262" r:id="rId7"/>
    <p:sldId id="260" r:id="rId8"/>
    <p:sldId id="273" r:id="rId9"/>
    <p:sldId id="270" r:id="rId10"/>
    <p:sldId id="274" r:id="rId11"/>
    <p:sldId id="266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B52D-9E12-4A81-AA14-18A262CF0752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3D914-BD22-4B5B-867C-D61506A169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43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22CC-F082-4F4B-8EAA-17B121F97CD0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48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51000"/>
            <a:lum/>
          </a:blip>
          <a:srcRect/>
          <a:stretch>
            <a:fillRect l="-6000" t="49000" r="64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3190-085D-4613-9874-D89BBDD5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ED815-97FC-49CE-88A3-E9B16B2A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726" y="3602037"/>
            <a:ext cx="6927273" cy="2387599"/>
          </a:xfrm>
        </p:spPr>
        <p:txBody>
          <a:bodyPr/>
          <a:lstStyle>
            <a:lvl1pPr marL="0" indent="0" algn="ctr">
              <a:buNone/>
              <a:defRPr sz="2400">
                <a:latin typeface="Abadi Extra Light" panose="020B02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CCF5-5727-400B-9B40-1DB84E5C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E67271B3-DB2E-498B-9CA0-A035F1E7679C}" type="datetimeFigureOut">
              <a:rPr lang="en-ID" smtClean="0"/>
              <a:pPr/>
              <a:t>07/09/2019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3D0A-F5C6-4B78-A9C4-ECDB836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990E-3C9F-4746-9579-914FCFBB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BBD68488-FF7A-4BFE-9F71-BA6FF5F74B2B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2B54C-8446-4B75-9F8B-59F9DFFE0DAD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2F7BB-8388-4EE0-9DD7-64E3920BC184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FEE6-7CE0-43E4-9616-B0CF8776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8CFA-DE0E-4C9A-94B7-443370A00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49A-DCFD-4710-A2F1-E7C6A899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3-DB2E-498B-9CA0-A035F1E7679C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1259-5343-4C25-A2A5-07096CD3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E348-E141-4D1B-8018-E6DD923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488-FF7A-4BFE-9F71-BA6FF5F7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05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8AEAD-B852-43C9-B9F9-198C09154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9BEF-0B94-48FD-A69F-5A432BEA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6FD1-FC5C-4A6E-8980-F53AFEB0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3-DB2E-498B-9CA0-A035F1E7679C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A6CC-0277-4DF3-912D-3AC48180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F0794-B08E-4891-AECB-204B5703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488-FF7A-4BFE-9F71-BA6FF5F7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75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97BA-2748-4D54-9A8F-D8323CD7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7F82-C6A3-4C4D-B7A3-56E8AB45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D3A7-6765-49CC-BB50-AADE72D0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E67271B3-DB2E-498B-9CA0-A035F1E7679C}" type="datetimeFigureOut">
              <a:rPr lang="en-ID" smtClean="0"/>
              <a:pPr/>
              <a:t>07/09/2019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A8CE-CDA5-4551-8B30-8D36D61A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CB89-FACE-4F4C-99F2-14D4AAEE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BBD68488-FF7A-4BFE-9F71-BA6FF5F74B2B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95ADC-BD52-4958-9EC6-EC3FD6C3DCA4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CC6084-D022-40D2-B34B-FF4CAF42061D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4E88-7A9E-4398-ACCD-6F25947E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B257-E686-4E1E-8DAD-4FAB589D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A744-1308-497E-AD01-97BF625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E67271B3-DB2E-498B-9CA0-A035F1E7679C}" type="datetimeFigureOut">
              <a:rPr lang="en-ID" smtClean="0"/>
              <a:pPr/>
              <a:t>07/09/2019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2262-8F80-4AAF-B0A7-E35EFC37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6A40-E17D-45B3-864F-A483E7A1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BBD68488-FF7A-4BFE-9F71-BA6FF5F74B2B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EE582-2ABE-4576-829F-EF7ED4D7C173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9438A-348E-4007-806F-E13EEF80288D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4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636-A43D-46C3-8EEF-64803E97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6AD2-B843-4723-9705-3BB24BF3F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B7F5-557F-4029-8901-8F714604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CBACA-7D57-4AAE-AA8B-16A2E0B4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E67271B3-DB2E-498B-9CA0-A035F1E7679C}" type="datetimeFigureOut">
              <a:rPr lang="en-ID" smtClean="0"/>
              <a:pPr/>
              <a:t>07/09/2019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8527E-9630-4EBB-A64F-BC0F565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924B-A1D3-4850-B3DC-91FD1C54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BBD68488-FF7A-4BFE-9F71-BA6FF5F74B2B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BAFB1-47A0-4998-B7FA-DD646E419158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F6828-38E0-47B3-BC3B-E064E95C1790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7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B192-25A8-45E5-9A50-5F89F40F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721E6-218B-48C4-9DF6-A8576E4D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badi Extra Light" panose="020B02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DABC-B73A-40FA-AB5B-DA469E69F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14FE4-5AA3-4B30-B134-75814DA8E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badi Extra Light" panose="020B02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8729C-3E93-498B-AA43-638CF830D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66762-289B-4A18-ACAF-DC4C93EC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E67271B3-DB2E-498B-9CA0-A035F1E7679C}" type="datetimeFigureOut">
              <a:rPr lang="en-ID" smtClean="0"/>
              <a:pPr/>
              <a:t>07/09/2019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2DE93-BBA3-4CF6-9D0E-227AEDF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0D5ED-F2BE-44D3-8DD3-E026C7FE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</a:lstStyle>
          <a:p>
            <a:fld id="{BBD68488-FF7A-4BFE-9F71-BA6FF5F74B2B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477E25-5A2B-44D9-AD4E-E1BA6D6018DF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2A17D-B51D-46CA-AB46-31379A8DDD96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4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9EA-2DA1-42CD-87A8-1CFF66B2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3A153-5711-4BA0-B2FE-AB319DD4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3-DB2E-498B-9CA0-A035F1E7679C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835D1-20E3-4FFA-914B-59CB288C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3E71D-3034-4061-9753-F73C2D9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488-FF7A-4BFE-9F71-BA6FF5F74B2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F1C27-496A-4F59-BCE6-BCCE36BE6729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6E3BD-1E5E-4D69-AEC8-FB401D32B6D6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8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30F3D-01E0-4F26-8CFA-39BAF97C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3-DB2E-498B-9CA0-A035F1E7679C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B10EF-6474-4A94-8019-C05C52D6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1615-7B15-484F-AC93-A68D015E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488-FF7A-4BFE-9F71-BA6FF5F74B2B}" type="slidenum">
              <a:rPr lang="en-ID" smtClean="0"/>
              <a:t>‹#›</a:t>
            </a:fld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2AE28-E00F-44C7-9A82-C9705E2D66A0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9B1A6-E897-4385-86FC-CC7EE18831B2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1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DDD-B9F1-425B-BC7B-9C5E703C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2936-AB4B-4B0E-97DD-193AF7E1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F142E-7F39-4C84-9526-35A56D5E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EA8F-136F-443C-B5A7-975AFEA6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3-DB2E-498B-9CA0-A035F1E7679C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F81E-101C-4BAA-837A-EEB2515B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F145-D9EC-41E7-9097-D5DA7E4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488-FF7A-4BFE-9F71-BA6FF5F74B2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6A8A8-73EF-45F7-8619-551EECE71F1A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574D2-514D-4060-8AC6-91771AB7250C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64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3B85-06E6-4BA6-9B0F-403325BC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8267-69F7-48C2-950C-F8638606D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D849-5CDA-4C27-9253-F67D6A2B9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CCE5-F341-4B2C-B437-4816BEC9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1B3-DB2E-498B-9CA0-A035F1E7679C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EF62-3DD2-4090-82C0-7F998E96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527B8-C7D0-46F9-BB76-6F16C4C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488-FF7A-4BFE-9F71-BA6FF5F74B2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C1925-D59E-4152-8B9D-76B0D1BD8ADB}"/>
              </a:ext>
            </a:extLst>
          </p:cNvPr>
          <p:cNvSpPr/>
          <p:nvPr userDrawn="1"/>
        </p:nvSpPr>
        <p:spPr>
          <a:xfrm>
            <a:off x="0" y="662474"/>
            <a:ext cx="74644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FA780-E7C7-4DB2-9A86-9D9F766B7EC7}"/>
              </a:ext>
            </a:extLst>
          </p:cNvPr>
          <p:cNvSpPr/>
          <p:nvPr userDrawn="1"/>
        </p:nvSpPr>
        <p:spPr>
          <a:xfrm>
            <a:off x="11445551" y="659347"/>
            <a:ext cx="746449" cy="737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0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BA168-8A13-4139-AC58-660F13EB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13B6B-AD59-4F13-AB1F-E668C032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AF54-BAF2-4BA0-9F73-F03B9970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71B3-DB2E-498B-9CA0-A035F1E7679C}" type="datetimeFigureOut">
              <a:rPr lang="en-ID" smtClean="0"/>
              <a:t>07/09/2019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9157-AB1A-4A75-90D3-AA25A0807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7AE2-3A35-4703-8B55-E2CC257FD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8488-FF7A-4BFE-9F71-BA6FF5F7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49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4034-17A7-437E-9E9D-1A52810AC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Administration (CE542)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4BB5-3C80-4A6F-9085-EC3327EE4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id-ID" dirty="0"/>
              <a:t>Managing Process &amp; Services</a:t>
            </a:r>
            <a:endParaRPr lang="en-US" dirty="0"/>
          </a:p>
          <a:p>
            <a:endParaRPr lang="en-US" dirty="0"/>
          </a:p>
          <a:p>
            <a:pPr algn="r"/>
            <a:r>
              <a:rPr lang="en-ID" i="1" dirty="0"/>
              <a:t>Adapted from slides by </a:t>
            </a:r>
            <a:r>
              <a:rPr lang="en-ID" i="1" dirty="0" err="1"/>
              <a:t>Hargyo</a:t>
            </a:r>
            <a:r>
              <a:rPr lang="en-ID" i="1" dirty="0"/>
              <a:t> Tri Nugroho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754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Getting Process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ps</a:t>
            </a:r>
            <a:r>
              <a:rPr lang="id-ID" dirty="0"/>
              <a:t> to show the processes that have been started by the current user</a:t>
            </a:r>
          </a:p>
          <a:p>
            <a:r>
              <a:rPr lang="id-ID" b="1" dirty="0"/>
              <a:t>ps aux </a:t>
            </a:r>
            <a:r>
              <a:rPr lang="id-ID" dirty="0"/>
              <a:t>to show short summary of the active processes</a:t>
            </a:r>
          </a:p>
          <a:p>
            <a:r>
              <a:rPr lang="id-ID" b="1" dirty="0"/>
              <a:t>ps –ef </a:t>
            </a:r>
            <a:r>
              <a:rPr lang="id-ID" dirty="0"/>
              <a:t>to see the exact command used to start the process</a:t>
            </a:r>
            <a:endParaRPr lang="id-ID" b="1" dirty="0"/>
          </a:p>
          <a:p>
            <a:r>
              <a:rPr lang="id-ID" b="1" dirty="0"/>
              <a:t>ps fax </a:t>
            </a:r>
            <a:r>
              <a:rPr lang="id-ID" dirty="0"/>
              <a:t>to show parent-child relationship between processes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Don’t forget, you have </a:t>
            </a:r>
            <a:r>
              <a:rPr lang="en-US" b="1" dirty="0"/>
              <a:t>MANUAL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325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Adjusting Process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d-ID" b="1" dirty="0"/>
              <a:t>nice </a:t>
            </a:r>
            <a:r>
              <a:rPr lang="id-ID" dirty="0"/>
              <a:t>to start a process with adjusted priority </a:t>
            </a:r>
          </a:p>
          <a:p>
            <a:r>
              <a:rPr lang="id-ID" b="1" dirty="0"/>
              <a:t>renice </a:t>
            </a:r>
            <a:r>
              <a:rPr lang="id-ID" dirty="0"/>
              <a:t>to change the priority of currently active process</a:t>
            </a:r>
          </a:p>
          <a:p>
            <a:r>
              <a:rPr lang="id-ID" b="1" dirty="0"/>
              <a:t>r </a:t>
            </a:r>
            <a:r>
              <a:rPr lang="id-ID" dirty="0"/>
              <a:t>command from </a:t>
            </a:r>
            <a:r>
              <a:rPr lang="id-ID" b="1" dirty="0"/>
              <a:t>top </a:t>
            </a:r>
            <a:r>
              <a:rPr lang="id-ID" dirty="0"/>
              <a:t>utillity</a:t>
            </a:r>
            <a:endParaRPr lang="id-ID" b="1" dirty="0"/>
          </a:p>
          <a:p>
            <a:r>
              <a:rPr lang="id-ID" b="1" dirty="0"/>
              <a:t>Default priority =  20</a:t>
            </a:r>
          </a:p>
          <a:p>
            <a:r>
              <a:rPr lang="id-ID" b="1" dirty="0"/>
              <a:t>Default nice value = 0</a:t>
            </a:r>
          </a:p>
          <a:p>
            <a:r>
              <a:rPr lang="en-US" dirty="0"/>
              <a:t>The lower the number the more priority that task gets</a:t>
            </a:r>
            <a:endParaRPr lang="id-ID" b="1" dirty="0"/>
          </a:p>
          <a:p>
            <a:r>
              <a:rPr lang="id-ID" b="1" dirty="0"/>
              <a:t>Niceness / nice value range = -20 to 19</a:t>
            </a:r>
          </a:p>
          <a:p>
            <a:r>
              <a:rPr lang="id-ID" b="1" dirty="0"/>
              <a:t>Applying negative niceness means increasing priority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64537-E189-4EE8-A456-77C6B1CD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54" y="3204594"/>
            <a:ext cx="676515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7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Sending Signals to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Signals in Linux, use </a:t>
            </a:r>
            <a:r>
              <a:rPr lang="id-ID" b="1" dirty="0"/>
              <a:t>man 7 signals</a:t>
            </a:r>
            <a:r>
              <a:rPr lang="id-ID" dirty="0"/>
              <a:t> for a complete review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We use signals with </a:t>
            </a:r>
            <a:r>
              <a:rPr lang="id-ID" b="1" dirty="0"/>
              <a:t>kill </a:t>
            </a:r>
            <a:r>
              <a:rPr lang="id-ID" dirty="0"/>
              <a:t> command to kill a process. Basically, using </a:t>
            </a:r>
            <a:r>
              <a:rPr lang="id-ID" b="1" dirty="0"/>
              <a:t>kill -9 </a:t>
            </a:r>
            <a:r>
              <a:rPr lang="id-ID" dirty="0"/>
              <a:t> is bad idea but it is unavoidable.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172C0-AE76-45D2-8049-32F42B7A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480872"/>
            <a:ext cx="8591550" cy="2286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68D56F-8DE6-4F1B-9522-3F93AAAD170E}"/>
              </a:ext>
            </a:extLst>
          </p:cNvPr>
          <p:cNvSpPr txBox="1">
            <a:spLocks/>
          </p:cNvSpPr>
          <p:nvPr/>
        </p:nvSpPr>
        <p:spPr>
          <a:xfrm>
            <a:off x="8410731" y="2938072"/>
            <a:ext cx="1726211" cy="49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Bad practice</a:t>
            </a:r>
            <a:endParaRPr lang="id-ID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1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Kill </a:t>
            </a:r>
            <a:r>
              <a:rPr lang="id-ID" dirty="0"/>
              <a:t> related commands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pkill </a:t>
            </a:r>
            <a:r>
              <a:rPr lang="id-ID" dirty="0"/>
              <a:t>command </a:t>
            </a:r>
            <a:r>
              <a:rPr lang="en-US" dirty="0"/>
              <a:t>is a bit easier to use because it takes the name rather than the PID</a:t>
            </a:r>
            <a:endParaRPr lang="id-ID" b="1" dirty="0"/>
          </a:p>
          <a:p>
            <a:r>
              <a:rPr lang="id-ID" b="1" dirty="0"/>
              <a:t>killall</a:t>
            </a:r>
            <a:r>
              <a:rPr lang="id-ID" dirty="0"/>
              <a:t> to kill multiple</a:t>
            </a:r>
            <a:r>
              <a:rPr lang="en-US" dirty="0"/>
              <a:t> processes using </a:t>
            </a:r>
            <a:r>
              <a:rPr lang="en-US" dirty="0" err="1"/>
              <a:t>th</a:t>
            </a:r>
            <a:r>
              <a:rPr lang="id-ID" dirty="0"/>
              <a:t>e </a:t>
            </a:r>
            <a:r>
              <a:rPr lang="en-US" dirty="0"/>
              <a:t>same name</a:t>
            </a:r>
            <a:r>
              <a:rPr lang="id-ID" dirty="0"/>
              <a:t> simulatenously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484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Controlling Services &amp; Daemons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961" t="26834" r="5737" b="10012"/>
          <a:stretch/>
        </p:blipFill>
        <p:spPr>
          <a:xfrm>
            <a:off x="838199" y="1690688"/>
            <a:ext cx="107780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5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Controlling Services &amp; Daemons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Controlling </a:t>
            </a:r>
            <a:r>
              <a:rPr lang="id-ID" b="1" dirty="0"/>
              <a:t>sshd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140" t="41404" r="4808" b="24106"/>
          <a:stretch/>
        </p:blipFill>
        <p:spPr>
          <a:xfrm>
            <a:off x="484414" y="2426062"/>
            <a:ext cx="11707586" cy="36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Two process types:</a:t>
            </a:r>
          </a:p>
          <a:p>
            <a:pPr lvl="1"/>
            <a:r>
              <a:rPr lang="id-ID" b="1" dirty="0"/>
              <a:t>Shell job </a:t>
            </a:r>
            <a:r>
              <a:rPr lang="id-ID" dirty="0"/>
              <a:t>: commands (process) started from command line</a:t>
            </a:r>
          </a:p>
          <a:p>
            <a:pPr lvl="2"/>
            <a:r>
              <a:rPr lang="id-ID" dirty="0"/>
              <a:t>Associated with the shell</a:t>
            </a:r>
          </a:p>
          <a:p>
            <a:pPr lvl="2"/>
            <a:r>
              <a:rPr lang="id-ID" dirty="0"/>
              <a:t>Interactive process </a:t>
            </a:r>
          </a:p>
          <a:p>
            <a:pPr lvl="1"/>
            <a:r>
              <a:rPr lang="id-ID" b="1" dirty="0"/>
              <a:t>Daemons </a:t>
            </a:r>
            <a:r>
              <a:rPr lang="id-ID" dirty="0"/>
              <a:t>: process that provides services</a:t>
            </a:r>
          </a:p>
          <a:p>
            <a:pPr lvl="2"/>
            <a:r>
              <a:rPr lang="id-ID" dirty="0"/>
              <a:t>Usually started when the computer is booted</a:t>
            </a:r>
          </a:p>
          <a:p>
            <a:pPr lvl="2"/>
            <a:r>
              <a:rPr lang="id-ID" dirty="0"/>
              <a:t>Often (but certainly not in all cases) running with root privileges</a:t>
            </a:r>
          </a:p>
        </p:txBody>
      </p:sp>
    </p:spTree>
    <p:extLst>
      <p:ext uri="{BB962C8B-B14F-4D97-AF65-F5344CB8AC3E}">
        <p14:creationId xmlns:p14="http://schemas.microsoft.com/office/powerpoint/2010/main" val="3943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Parent-Child relationship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21" y="2432276"/>
            <a:ext cx="4705350" cy="41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Managing Shell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When user types command, a shell job is started</a:t>
            </a:r>
          </a:p>
          <a:p>
            <a:r>
              <a:rPr lang="id-ID" dirty="0"/>
              <a:t>Oftenly, shell jobs runs in </a:t>
            </a:r>
            <a:r>
              <a:rPr lang="id-ID" b="1" dirty="0"/>
              <a:t>foreground</a:t>
            </a:r>
            <a:r>
              <a:rPr lang="id-ID" dirty="0"/>
              <a:t>, but it can run in </a:t>
            </a:r>
            <a:r>
              <a:rPr lang="id-ID" b="1" dirty="0"/>
              <a:t>background </a:t>
            </a:r>
            <a:r>
              <a:rPr lang="id-ID" dirty="0"/>
              <a:t>too</a:t>
            </a:r>
          </a:p>
          <a:p>
            <a:r>
              <a:rPr lang="id-ID" dirty="0"/>
              <a:t>If a shell job runs in </a:t>
            </a:r>
            <a:r>
              <a:rPr lang="id-ID" b="1" dirty="0"/>
              <a:t>foreground</a:t>
            </a:r>
            <a:r>
              <a:rPr lang="id-ID" dirty="0"/>
              <a:t>, it will occupies the terminal it has started from until it has finished its work.</a:t>
            </a:r>
          </a:p>
        </p:txBody>
      </p:sp>
    </p:spTree>
    <p:extLst>
      <p:ext uri="{BB962C8B-B14F-4D97-AF65-F5344CB8AC3E}">
        <p14:creationId xmlns:p14="http://schemas.microsoft.com/office/powerpoint/2010/main" val="94083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Managing Shell Job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090F1-9650-4CF9-B702-F9455D1D3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2852"/>
            <a:ext cx="10515600" cy="36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Managing Shell Job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AE190-84EA-4634-B1FB-0792C376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965"/>
            <a:ext cx="10515600" cy="38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9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B12-2297-42A4-8FBD-01DCADAC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Managing Shell Job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77BBB-B645-4188-944A-9272060A8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10" y="1825625"/>
            <a:ext cx="7434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14D7-7DD8-4F44-87A2-1DE55120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Managing Shell Job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3BFB4-E474-4390-B1BD-D2EE1BE64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172494"/>
            <a:ext cx="10077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1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Using </a:t>
            </a:r>
            <a:r>
              <a:rPr lang="id-ID" b="1" dirty="0"/>
              <a:t>top </a:t>
            </a:r>
            <a:r>
              <a:rPr lang="id-ID" dirty="0"/>
              <a:t>to manage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</a:t>
            </a:r>
            <a:r>
              <a:rPr lang="en-US" dirty="0"/>
              <a:t> is so great because it gives</a:t>
            </a:r>
            <a:r>
              <a:rPr lang="id-ID" dirty="0"/>
              <a:t> </a:t>
            </a:r>
            <a:r>
              <a:rPr lang="en-US" dirty="0"/>
              <a:t>an overview of the most active processes currently running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98D4D-6A48-4638-AA66-94E80A3A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57" y="2747037"/>
            <a:ext cx="8663686" cy="374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350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</vt:lpstr>
      <vt:lpstr>Abadi Extra Light</vt:lpstr>
      <vt:lpstr>Arial</vt:lpstr>
      <vt:lpstr>Calibri</vt:lpstr>
      <vt:lpstr>Calibri Light</vt:lpstr>
      <vt:lpstr>Office Theme</vt:lpstr>
      <vt:lpstr>System Administration (CE542)</vt:lpstr>
      <vt:lpstr>Intro</vt:lpstr>
      <vt:lpstr>Intro</vt:lpstr>
      <vt:lpstr>Managing Shell Job</vt:lpstr>
      <vt:lpstr>Managing Shell Job</vt:lpstr>
      <vt:lpstr>Managing Shell Job</vt:lpstr>
      <vt:lpstr>Managing Shell Job</vt:lpstr>
      <vt:lpstr>Managing Shell Job</vt:lpstr>
      <vt:lpstr>Using top to manage process</vt:lpstr>
      <vt:lpstr>Getting Process Information</vt:lpstr>
      <vt:lpstr>Adjusting Process Priority</vt:lpstr>
      <vt:lpstr>Sending Signals to Processes</vt:lpstr>
      <vt:lpstr>Kill  related commands</vt:lpstr>
      <vt:lpstr>Controlling Services &amp; Daemons</vt:lpstr>
      <vt:lpstr>Controlling Services &amp; Daemons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Dareen Halim</dc:creator>
  <cp:lastModifiedBy>Dareen Halim</cp:lastModifiedBy>
  <cp:revision>152</cp:revision>
  <dcterms:created xsi:type="dcterms:W3CDTF">2019-08-06T06:25:27Z</dcterms:created>
  <dcterms:modified xsi:type="dcterms:W3CDTF">2019-09-07T14:05:49Z</dcterms:modified>
</cp:coreProperties>
</file>