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78" r:id="rId6"/>
    <p:sldId id="282" r:id="rId7"/>
    <p:sldId id="281" r:id="rId8"/>
    <p:sldId id="279" r:id="rId9"/>
    <p:sldId id="286" r:id="rId10"/>
    <p:sldId id="283" r:id="rId11"/>
    <p:sldId id="287" r:id="rId12"/>
    <p:sldId id="297" r:id="rId13"/>
    <p:sldId id="298" r:id="rId14"/>
    <p:sldId id="284" r:id="rId15"/>
    <p:sldId id="288" r:id="rId16"/>
    <p:sldId id="285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75" r:id="rId26"/>
    <p:sldId id="277" r:id="rId2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dek Vala" initials="RV" lastIdx="1" clrIdx="0">
    <p:extLst>
      <p:ext uri="{19B8F6BF-5375-455C-9EA6-DF929625EA0E}">
        <p15:presenceInfo xmlns:p15="http://schemas.microsoft.com/office/powerpoint/2012/main" userId="S::vala@utb.cz::bb903c5a-e130-4e4a-8840-3b3abc620dd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6"/>
    <p:restoredTop sz="94800"/>
  </p:normalViewPr>
  <p:slideViewPr>
    <p:cSldViewPr snapToGrid="0">
      <p:cViewPr varScale="1">
        <p:scale>
          <a:sx n="92" d="100"/>
          <a:sy n="92" d="100"/>
        </p:scale>
        <p:origin x="176" y="2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93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94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 názvu"/>
          <p:cNvSpPr txBox="1">
            <a:spLocks noGrp="1"/>
          </p:cNvSpPr>
          <p:nvPr>
            <p:ph type="title"/>
          </p:nvPr>
        </p:nvSpPr>
        <p:spPr>
          <a:xfrm>
            <a:off x="8839200" y="274639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102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274639"/>
            <a:ext cx="8026400" cy="5851526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03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 názvu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 lIns="45718" tIns="45718" rIns="45718" bIns="45718"/>
          <a:lstStyle/>
          <a:p>
            <a:r>
              <a:t>Text názvu</a:t>
            </a:r>
          </a:p>
        </p:txBody>
      </p:sp>
      <p:sp>
        <p:nvSpPr>
          <p:cNvPr id="111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12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308750" y="6404296"/>
            <a:ext cx="273652" cy="269237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21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2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názvu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sz="4000" cap="all"/>
            </a:lvl1pPr>
          </a:lstStyle>
          <a:p>
            <a:r>
              <a:t>Text názvu</a:t>
            </a:r>
          </a:p>
        </p:txBody>
      </p:sp>
      <p:sp>
        <p:nvSpPr>
          <p:cNvPr id="30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31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39" name="Text úrovně 1…"/>
          <p:cNvSpPr txBox="1"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48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 názvu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73" name="Text úrovně 1…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názvu"/>
          <p:cNvSpPr txBox="1">
            <a:spLocks noGrp="1"/>
          </p:cNvSpPr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r>
              <a:t>Text názvu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8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 Bold"/>
          <a:ea typeface="Source Sans Pro Bold"/>
          <a:cs typeface="Source Sans Pro Bold"/>
          <a:sym typeface="Source Sans Pro 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Source sans Pro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thurrott.com/apple/207908/ios-13-and-ipados-13-introduce-mouse-support-on-ipads-iphones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s://techterms.com/definition/io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eveloper.apple.com/support/compare-memberships/" TargetMode="External"/><Relationship Id="rId5" Type="http://schemas.openxmlformats.org/officeDocument/2006/relationships/hyperlink" Target="https://developer.apple.com/library/archive/documentation/MacOSX/Conceptual/OSX_Technology_Overview/MediaLayer/MediaLayer.html#//apple_ref/doc/uid/TP40001067-CH273-SW1" TargetMode="External"/><Relationship Id="rId4" Type="http://schemas.openxmlformats.org/officeDocument/2006/relationships/hyperlink" Target="https://www.lifewire.com/mac-os-x-is-not-linux-distribution-2204744" TargetMode="External"/><Relationship Id="rId9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pic>
        <p:nvPicPr>
          <p:cNvPr id="122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123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cs-CZ" dirty="0"/>
              <a:t>Pokročilé mobilní technologie</a:t>
            </a:r>
            <a:endParaRPr dirty="0"/>
          </a:p>
        </p:txBody>
      </p:sp>
      <p:sp>
        <p:nvSpPr>
          <p:cNvPr id="12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894587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architektury</a:t>
            </a:r>
            <a:r>
              <a:rPr lang="en-US" dirty="0"/>
              <a:t> iOS</a:t>
            </a:r>
            <a:endParaRPr dirty="0"/>
          </a:p>
        </p:txBody>
      </p:sp>
      <p:pic>
        <p:nvPicPr>
          <p:cNvPr id="125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. </a:t>
            </a:r>
            <a:r>
              <a:rPr lang="cs-CZ" dirty="0"/>
              <a:t>Media 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Poskytuje systému a aplikacím služby pro práci s audiem, videem, grafikou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Nabízí také </a:t>
            </a:r>
            <a:r>
              <a:rPr lang="cs-CZ" sz="1800" dirty="0" err="1"/>
              <a:t>AirPlay</a:t>
            </a:r>
            <a:r>
              <a:rPr lang="cs-CZ" sz="1800" dirty="0"/>
              <a:t> – možnost bezdrátového přenosu/</a:t>
            </a:r>
            <a:r>
              <a:rPr lang="cs-CZ" sz="1800" dirty="0" err="1"/>
              <a:t>streamu</a:t>
            </a:r>
            <a:r>
              <a:rPr lang="cs-CZ" sz="1800" dirty="0"/>
              <a:t> medií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nástroje pro práci s 2D či 3D grafikou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Poskytuje aplikacím nástroje pro animace či zpracování obrázků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Podporuje více než 100 multimediálních typů souborů [5]: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08AF7CEF-B543-3842-A7B4-7349B2ACA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686" y="3961681"/>
            <a:ext cx="6995961" cy="150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52624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</a:t>
            </a:r>
            <a:r>
              <a:rPr lang="en-US" dirty="0"/>
              <a:t>2</a:t>
            </a:r>
            <a:r>
              <a:rPr dirty="0"/>
              <a:t>. </a:t>
            </a:r>
            <a:r>
              <a:rPr lang="cs-CZ" dirty="0"/>
              <a:t>Media II.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59040"/>
            <a:ext cx="8549031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následující důležité frameworky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Audio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Media </a:t>
            </a:r>
            <a:r>
              <a:rPr lang="cs-CZ" sz="1800" dirty="0" err="1"/>
              <a:t>Player</a:t>
            </a:r>
            <a:r>
              <a:rPr lang="cs-CZ" sz="1800" dirty="0"/>
              <a:t> Framework – </a:t>
            </a:r>
            <a:r>
              <a:rPr lang="cs-CZ" sz="1800" dirty="0" err="1"/>
              <a:t>high</a:t>
            </a:r>
            <a:r>
              <a:rPr lang="cs-CZ" sz="1800" dirty="0"/>
              <a:t> level FW – podpora mediální knihovny uživatele a přehrávání </a:t>
            </a:r>
            <a:r>
              <a:rPr lang="cs-CZ" sz="1800" dirty="0" err="1"/>
              <a:t>playlistů</a:t>
            </a:r>
            <a:r>
              <a:rPr lang="cs-CZ" sz="1800" dirty="0"/>
              <a:t> 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AV </a:t>
            </a:r>
            <a:r>
              <a:rPr lang="cs-CZ" sz="1800" dirty="0" err="1"/>
              <a:t>Foundation</a:t>
            </a:r>
            <a:r>
              <a:rPr lang="cs-CZ" sz="1800" dirty="0"/>
              <a:t> – </a:t>
            </a:r>
            <a:r>
              <a:rPr lang="cs-CZ" sz="1800" dirty="0" err="1"/>
              <a:t>Objective</a:t>
            </a:r>
            <a:r>
              <a:rPr lang="cs-CZ" sz="1800" dirty="0"/>
              <a:t> C interface pro obsluhu přehrávání audia a videa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OpenAL</a:t>
            </a:r>
            <a:r>
              <a:rPr lang="cs-CZ" sz="1800" dirty="0"/>
              <a:t> – průmyslový standard pro 3D audio</a:t>
            </a:r>
          </a:p>
          <a:p>
            <a:pPr marL="139700" lvl="1" indent="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lvl="1" indent="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146691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</a:t>
            </a:r>
            <a:r>
              <a:rPr lang="en-US" dirty="0"/>
              <a:t>2</a:t>
            </a:r>
            <a:r>
              <a:rPr dirty="0"/>
              <a:t>. </a:t>
            </a:r>
            <a:r>
              <a:rPr lang="cs-CZ" dirty="0"/>
              <a:t>Media III.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59040"/>
            <a:ext cx="7994849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následující důležité frameworky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Video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AV </a:t>
            </a:r>
            <a:r>
              <a:rPr lang="cs-CZ" sz="1800" dirty="0" err="1"/>
              <a:t>Kit</a:t>
            </a:r>
            <a:r>
              <a:rPr lang="cs-CZ" sz="1800" dirty="0"/>
              <a:t> – kolekce UI pro jednoduché zobrazování videa v aplikacích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AV </a:t>
            </a:r>
            <a:r>
              <a:rPr lang="cs-CZ" sz="1800" dirty="0" err="1"/>
              <a:t>Foundation</a:t>
            </a:r>
            <a:r>
              <a:rPr lang="cs-CZ" sz="1800" dirty="0"/>
              <a:t> – pokročilý framework pro řešení přehrávání video souborů a jejich nahrávání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Core</a:t>
            </a:r>
            <a:r>
              <a:rPr lang="cs-CZ" sz="1800" dirty="0"/>
              <a:t> Media – </a:t>
            </a:r>
            <a:r>
              <a:rPr lang="cs-CZ" sz="1800" dirty="0" err="1"/>
              <a:t>low</a:t>
            </a:r>
            <a:r>
              <a:rPr lang="cs-CZ" sz="1800" dirty="0"/>
              <a:t> level FW definující datové typy pro práci s médii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02383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</a:t>
            </a:r>
            <a:r>
              <a:rPr lang="en-US" dirty="0"/>
              <a:t>2</a:t>
            </a:r>
            <a:r>
              <a:rPr dirty="0"/>
              <a:t>. </a:t>
            </a:r>
            <a:r>
              <a:rPr lang="cs-CZ" dirty="0"/>
              <a:t>Media IV.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0" y="2359040"/>
            <a:ext cx="7994849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následující důležité frameworky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Grafika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UIKit</a:t>
            </a:r>
            <a:r>
              <a:rPr lang="cs-CZ" sz="1800" dirty="0"/>
              <a:t> </a:t>
            </a:r>
            <a:r>
              <a:rPr lang="cs-CZ" sz="1800" dirty="0" err="1"/>
              <a:t>Graphics</a:t>
            </a:r>
            <a:r>
              <a:rPr lang="cs-CZ" sz="1800" dirty="0"/>
              <a:t> – obrázkové filtry a animace pro použití v aplikacích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Core</a:t>
            </a:r>
            <a:r>
              <a:rPr lang="cs-CZ" sz="1800" dirty="0"/>
              <a:t> </a:t>
            </a:r>
            <a:r>
              <a:rPr lang="cs-CZ" sz="1800" dirty="0" err="1"/>
              <a:t>Graphics</a:t>
            </a:r>
            <a:r>
              <a:rPr lang="cs-CZ" sz="1800" dirty="0"/>
              <a:t> FW – nativní vykreslovací </a:t>
            </a:r>
            <a:r>
              <a:rPr lang="cs-CZ" sz="1800" dirty="0" err="1"/>
              <a:t>engine</a:t>
            </a:r>
            <a:r>
              <a:rPr lang="cs-CZ" sz="1800" dirty="0"/>
              <a:t> pro iOS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Core</a:t>
            </a:r>
            <a:r>
              <a:rPr lang="cs-CZ" sz="1800" dirty="0"/>
              <a:t> </a:t>
            </a:r>
            <a:r>
              <a:rPr lang="cs-CZ" sz="1800" dirty="0" err="1"/>
              <a:t>Animation</a:t>
            </a:r>
            <a:r>
              <a:rPr lang="cs-CZ" sz="1800" dirty="0"/>
              <a:t> – animace pro iOS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Core</a:t>
            </a:r>
            <a:r>
              <a:rPr lang="cs-CZ" sz="1800" dirty="0"/>
              <a:t> </a:t>
            </a:r>
            <a:r>
              <a:rPr lang="cs-CZ" sz="1800" dirty="0" err="1"/>
              <a:t>Images</a:t>
            </a:r>
            <a:r>
              <a:rPr lang="cs-CZ" sz="1800" dirty="0"/>
              <a:t> – vysoko rychlostní zpracování obrázků a videí a možnost aplikací různých filtrů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OpenGl</a:t>
            </a:r>
            <a:r>
              <a:rPr lang="cs-CZ" sz="1800" dirty="0"/>
              <a:t> ES and </a:t>
            </a:r>
            <a:r>
              <a:rPr lang="cs-CZ" sz="1800" dirty="0" err="1"/>
              <a:t>GLKit</a:t>
            </a:r>
            <a:r>
              <a:rPr lang="cs-CZ" sz="1800" dirty="0"/>
              <a:t> – 2D a 3D HW akcelerované renderování </a:t>
            </a:r>
          </a:p>
          <a:p>
            <a:pPr marL="676275" lvl="1" indent="-317500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Metal – HW akcelerované renderování pro náročné grafické aplikace/hry s vysokým rozlišením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76163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</a:t>
            </a:r>
            <a:r>
              <a:rPr lang="cs-CZ" dirty="0"/>
              <a:t>3</a:t>
            </a:r>
            <a:r>
              <a:rPr dirty="0"/>
              <a:t>.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Services</a:t>
            </a:r>
            <a:r>
              <a:rPr lang="cs-CZ" dirty="0"/>
              <a:t> 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Poskytuje základní služby využitelné aplikacemi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Jde například o práci s uživatelskými účty, adresářem/kontakty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Patří sem i služby poskytující aplikacím přístup k datovému úložišti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Také veškeré knihovny zajišťující komunikaci aplikací až na úroveň hardware, například akcelerometr, GPS senzor apod.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4953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</a:t>
            </a:r>
            <a:r>
              <a:rPr lang="en-US" dirty="0"/>
              <a:t>3</a:t>
            </a:r>
            <a:r>
              <a:rPr dirty="0"/>
              <a:t>. </a:t>
            </a:r>
            <a:r>
              <a:rPr lang="cs-CZ" dirty="0" err="1"/>
              <a:t>Core</a:t>
            </a:r>
            <a:r>
              <a:rPr lang="cs-CZ" dirty="0"/>
              <a:t> </a:t>
            </a:r>
            <a:r>
              <a:rPr lang="cs-CZ" dirty="0" err="1"/>
              <a:t>Services</a:t>
            </a:r>
            <a:r>
              <a:rPr lang="cs-CZ" dirty="0"/>
              <a:t> II.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5314402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následující důležité </a:t>
            </a:r>
            <a:r>
              <a:rPr lang="cs-CZ" sz="1800" dirty="0" err="1"/>
              <a:t>frameworky</a:t>
            </a:r>
            <a:r>
              <a:rPr lang="cs-CZ" sz="1800" dirty="0"/>
              <a:t> [4]: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Accounts</a:t>
            </a:r>
            <a:r>
              <a:rPr lang="cs-CZ" sz="1800" dirty="0"/>
              <a:t>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Address</a:t>
            </a:r>
            <a:r>
              <a:rPr lang="cs-CZ" sz="1800" dirty="0"/>
              <a:t> </a:t>
            </a:r>
            <a:r>
              <a:rPr lang="cs-CZ" sz="1800" dirty="0" err="1"/>
              <a:t>Book</a:t>
            </a:r>
            <a:r>
              <a:rPr lang="cs-CZ" sz="1800" dirty="0"/>
              <a:t>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Ad Support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CFNetwork</a:t>
            </a:r>
            <a:r>
              <a:rPr lang="cs-CZ" sz="1800" dirty="0"/>
              <a:t>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Core</a:t>
            </a:r>
            <a:r>
              <a:rPr lang="cs-CZ" sz="1800" dirty="0"/>
              <a:t> Data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Core</a:t>
            </a:r>
            <a:r>
              <a:rPr lang="cs-CZ" sz="1800" dirty="0"/>
              <a:t> </a:t>
            </a:r>
            <a:r>
              <a:rPr lang="cs-CZ" sz="1800" dirty="0" err="1"/>
              <a:t>Foundation</a:t>
            </a:r>
            <a:r>
              <a:rPr lang="cs-CZ" sz="1800" dirty="0"/>
              <a:t>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Core</a:t>
            </a:r>
            <a:r>
              <a:rPr lang="cs-CZ" sz="1800" dirty="0"/>
              <a:t> </a:t>
            </a:r>
            <a:r>
              <a:rPr lang="cs-CZ" sz="1800" dirty="0" err="1"/>
              <a:t>Location</a:t>
            </a:r>
            <a:r>
              <a:rPr lang="cs-CZ" sz="1800" dirty="0"/>
              <a:t>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Core</a:t>
            </a:r>
            <a:r>
              <a:rPr lang="cs-CZ" sz="1800" dirty="0"/>
              <a:t> Media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Core</a:t>
            </a:r>
            <a:r>
              <a:rPr lang="cs-CZ" sz="1800" dirty="0"/>
              <a:t> </a:t>
            </a:r>
            <a:r>
              <a:rPr lang="cs-CZ" sz="1800" dirty="0" err="1"/>
              <a:t>Telephony</a:t>
            </a:r>
            <a:r>
              <a:rPr lang="cs-CZ" sz="1800" dirty="0"/>
              <a:t>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lvl="1" indent="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139700" lvl="1" indent="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15</a:t>
            </a:fld>
            <a:endParaRPr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4A6CD9C-5D5A-6442-BC59-1648991DA5FB}"/>
              </a:ext>
            </a:extLst>
          </p:cNvPr>
          <p:cNvSpPr/>
          <p:nvPr/>
        </p:nvSpPr>
        <p:spPr>
          <a:xfrm>
            <a:off x="5683624" y="2683979"/>
            <a:ext cx="5092897" cy="290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Event</a:t>
            </a:r>
            <a:r>
              <a:rPr lang="cs-CZ" sz="1600" dirty="0"/>
              <a:t> </a:t>
            </a:r>
            <a:r>
              <a:rPr lang="cs-CZ" sz="1600" dirty="0" err="1"/>
              <a:t>Kit</a:t>
            </a:r>
            <a:r>
              <a:rPr lang="cs-CZ" sz="1600" dirty="0"/>
              <a:t> FW</a:t>
            </a:r>
          </a:p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Foundation</a:t>
            </a:r>
            <a:r>
              <a:rPr lang="cs-CZ" sz="1600" dirty="0"/>
              <a:t> FW</a:t>
            </a:r>
          </a:p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600" dirty="0" err="1"/>
              <a:t>The</a:t>
            </a:r>
            <a:r>
              <a:rPr lang="cs-CZ" sz="1600" dirty="0"/>
              <a:t> Mobile </a:t>
            </a:r>
            <a:r>
              <a:rPr lang="cs-CZ" sz="1600" dirty="0" err="1"/>
              <a:t>Core</a:t>
            </a:r>
            <a:r>
              <a:rPr lang="cs-CZ" sz="1600" dirty="0"/>
              <a:t> </a:t>
            </a:r>
            <a:r>
              <a:rPr lang="cs-CZ" sz="1600" dirty="0" err="1"/>
              <a:t>Services</a:t>
            </a:r>
            <a:r>
              <a:rPr lang="cs-CZ" sz="1600" dirty="0"/>
              <a:t> FW</a:t>
            </a:r>
          </a:p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Newsstand</a:t>
            </a:r>
            <a:r>
              <a:rPr lang="cs-CZ" sz="1600" dirty="0"/>
              <a:t> </a:t>
            </a:r>
            <a:r>
              <a:rPr lang="cs-CZ" sz="1600" dirty="0" err="1"/>
              <a:t>Kit</a:t>
            </a:r>
            <a:r>
              <a:rPr lang="cs-CZ" sz="1600" dirty="0"/>
              <a:t> FW</a:t>
            </a:r>
          </a:p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Pass</a:t>
            </a:r>
            <a:r>
              <a:rPr lang="cs-CZ" sz="1600" dirty="0"/>
              <a:t> </a:t>
            </a:r>
            <a:r>
              <a:rPr lang="cs-CZ" sz="1600" dirty="0" err="1"/>
              <a:t>Kit</a:t>
            </a:r>
            <a:r>
              <a:rPr lang="cs-CZ" sz="1600" dirty="0"/>
              <a:t> FW</a:t>
            </a:r>
          </a:p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Quick</a:t>
            </a:r>
            <a:r>
              <a:rPr lang="cs-CZ" sz="1600" dirty="0"/>
              <a:t> </a:t>
            </a:r>
            <a:r>
              <a:rPr lang="cs-CZ" sz="1600" dirty="0" err="1"/>
              <a:t>Look</a:t>
            </a:r>
            <a:r>
              <a:rPr lang="cs-CZ" sz="1600" dirty="0"/>
              <a:t> FW</a:t>
            </a:r>
          </a:p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Social</a:t>
            </a:r>
            <a:r>
              <a:rPr lang="cs-CZ" sz="1600" dirty="0"/>
              <a:t> FW</a:t>
            </a:r>
          </a:p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Store</a:t>
            </a:r>
            <a:r>
              <a:rPr lang="cs-CZ" sz="1600" dirty="0"/>
              <a:t> </a:t>
            </a:r>
            <a:r>
              <a:rPr lang="cs-CZ" sz="1600" dirty="0" err="1"/>
              <a:t>Kit</a:t>
            </a:r>
            <a:r>
              <a:rPr lang="cs-CZ" sz="1600" dirty="0"/>
              <a:t> FW</a:t>
            </a:r>
          </a:p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600" dirty="0" err="1"/>
              <a:t>The</a:t>
            </a:r>
            <a:r>
              <a:rPr lang="cs-CZ" sz="1600" dirty="0"/>
              <a:t> </a:t>
            </a:r>
            <a:r>
              <a:rPr lang="cs-CZ" sz="1600" dirty="0" err="1"/>
              <a:t>System</a:t>
            </a:r>
            <a:r>
              <a:rPr lang="cs-CZ" sz="1600" dirty="0"/>
              <a:t> </a:t>
            </a:r>
            <a:r>
              <a:rPr lang="cs-CZ" sz="1600" dirty="0" err="1"/>
              <a:t>Configuration</a:t>
            </a:r>
            <a:r>
              <a:rPr lang="cs-CZ" sz="1600" dirty="0"/>
              <a:t> FW</a:t>
            </a:r>
          </a:p>
          <a:p>
            <a:pPr marL="417512" lvl="1" indent="-277812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54766358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</a:t>
            </a:r>
            <a:r>
              <a:rPr lang="cs-CZ" dirty="0"/>
              <a:t>4</a:t>
            </a:r>
            <a:r>
              <a:rPr dirty="0"/>
              <a:t>. </a:t>
            </a:r>
            <a:r>
              <a:rPr lang="cs-CZ" dirty="0" err="1"/>
              <a:t>Core</a:t>
            </a:r>
            <a:r>
              <a:rPr lang="cs-CZ" dirty="0"/>
              <a:t> OS 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</a:t>
            </a:r>
            <a:r>
              <a:rPr lang="cs-CZ" sz="1800" dirty="0" err="1"/>
              <a:t>nízkoúrovňové</a:t>
            </a:r>
            <a:r>
              <a:rPr lang="cs-CZ" sz="1800" dirty="0"/>
              <a:t> základní služby 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Tato vrstva je umístěna nad hardware zařízení a </a:t>
            </a:r>
            <a:r>
              <a:rPr lang="cs-CZ" sz="1800" dirty="0" err="1"/>
              <a:t>nízkoúrovňovými</a:t>
            </a:r>
            <a:r>
              <a:rPr lang="cs-CZ" sz="1800" dirty="0"/>
              <a:t> ovladači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Poskytuje například přístup k externím zařízením, souborovém systému nebo poskytuje základní služby jako správu paměti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Poskytuje také služby z oblasti zabezpečení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95220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</a:t>
            </a:r>
            <a:r>
              <a:rPr lang="cs-CZ" dirty="0"/>
              <a:t>4</a:t>
            </a:r>
            <a:r>
              <a:rPr dirty="0"/>
              <a:t>. </a:t>
            </a:r>
            <a:r>
              <a:rPr lang="cs-CZ" dirty="0" err="1"/>
              <a:t>Core</a:t>
            </a:r>
            <a:r>
              <a:rPr lang="cs-CZ" dirty="0"/>
              <a:t> OS II.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následující důležité </a:t>
            </a:r>
            <a:r>
              <a:rPr lang="cs-CZ" sz="1800" dirty="0" err="1"/>
              <a:t>frameworky</a:t>
            </a:r>
            <a:r>
              <a:rPr lang="cs-CZ" sz="1800" dirty="0"/>
              <a:t> [4]: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Accelerate</a:t>
            </a:r>
            <a:r>
              <a:rPr lang="cs-CZ" sz="1800" dirty="0"/>
              <a:t> FW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Core</a:t>
            </a:r>
            <a:r>
              <a:rPr lang="cs-CZ" sz="1800" dirty="0"/>
              <a:t> </a:t>
            </a:r>
            <a:r>
              <a:rPr lang="cs-CZ" sz="1800" dirty="0" err="1"/>
              <a:t>Bluetooth</a:t>
            </a:r>
            <a:r>
              <a:rPr lang="cs-CZ" sz="1800" dirty="0"/>
              <a:t> FW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External</a:t>
            </a:r>
            <a:r>
              <a:rPr lang="cs-CZ" sz="1800" dirty="0"/>
              <a:t> </a:t>
            </a:r>
            <a:r>
              <a:rPr lang="cs-CZ" sz="1800" dirty="0" err="1"/>
              <a:t>Accessory</a:t>
            </a:r>
            <a:r>
              <a:rPr lang="cs-CZ" sz="1800" dirty="0"/>
              <a:t> FW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Generic</a:t>
            </a:r>
            <a:r>
              <a:rPr lang="cs-CZ" sz="1800" dirty="0"/>
              <a:t> </a:t>
            </a:r>
            <a:r>
              <a:rPr lang="cs-CZ" sz="1800" dirty="0" err="1"/>
              <a:t>Security</a:t>
            </a:r>
            <a:r>
              <a:rPr lang="cs-CZ" sz="1800" dirty="0"/>
              <a:t> </a:t>
            </a:r>
            <a:r>
              <a:rPr lang="cs-CZ" sz="1800" dirty="0" err="1"/>
              <a:t>Services</a:t>
            </a:r>
            <a:r>
              <a:rPr lang="cs-CZ" sz="1800" dirty="0"/>
              <a:t> FW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Security</a:t>
            </a:r>
            <a:r>
              <a:rPr lang="cs-CZ" sz="1800" dirty="0"/>
              <a:t> FW   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2125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2204728" y="2276873"/>
            <a:ext cx="7702624" cy="14700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4</a:t>
            </a:r>
            <a:r>
              <a:rPr dirty="0"/>
              <a:t>. </a:t>
            </a:r>
            <a:r>
              <a:rPr lang="cs-CZ" dirty="0"/>
              <a:t>Vývojářské nástroje</a:t>
            </a:r>
            <a:endParaRPr dirty="0"/>
          </a:p>
        </p:txBody>
      </p:sp>
      <p:sp>
        <p:nvSpPr>
          <p:cNvPr id="13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55640" y="3356991"/>
            <a:ext cx="6400801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 err="1"/>
              <a:t>iOS</a:t>
            </a:r>
            <a:endParaRPr dirty="0"/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18</a:t>
            </a:fld>
            <a:endParaRPr/>
          </a:p>
        </p:txBody>
      </p:sp>
      <p:pic>
        <p:nvPicPr>
          <p:cNvPr id="8" name="Obrázek" descr="Obrázek">
            <a:extLst>
              <a:ext uri="{FF2B5EF4-FFF2-40B4-BE49-F238E27FC236}">
                <a16:creationId xmlns:a16="http://schemas.microsoft.com/office/drawing/2014/main" id="{0AB2FE1F-73F7-DA42-BCDC-88F3B6C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6" y="4082566"/>
            <a:ext cx="1170028" cy="11624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2786899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4</a:t>
            </a:r>
            <a:r>
              <a:rPr dirty="0"/>
              <a:t>.</a:t>
            </a:r>
            <a:r>
              <a:rPr lang="cs-CZ" dirty="0"/>
              <a:t>1.</a:t>
            </a:r>
            <a:r>
              <a:rPr dirty="0"/>
              <a:t> </a:t>
            </a:r>
            <a:r>
              <a:rPr lang="cs-CZ" dirty="0" err="1"/>
              <a:t>iOS</a:t>
            </a:r>
            <a:r>
              <a:rPr lang="cs-CZ" dirty="0"/>
              <a:t> SDK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SDK (Software </a:t>
            </a:r>
            <a:r>
              <a:rPr lang="cs-CZ" sz="1800" dirty="0" err="1"/>
              <a:t>Development</a:t>
            </a:r>
            <a:r>
              <a:rPr lang="cs-CZ" sz="1800" dirty="0"/>
              <a:t> </a:t>
            </a:r>
            <a:r>
              <a:rPr lang="cs-CZ" sz="1800" dirty="0" err="1"/>
              <a:t>Kit</a:t>
            </a:r>
            <a:r>
              <a:rPr lang="cs-CZ" sz="1800" dirty="0"/>
              <a:t>) 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Poskytuje zdroje, technologie a nástroje pro vývojáře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Jsou vyvíjeny přímo spol. Apple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První verze SDK byla vydána v únoru 2008, aby mohly začít vznikat aplikace třetích stran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iOS</a:t>
            </a:r>
            <a:r>
              <a:rPr lang="cs-CZ" sz="1800" dirty="0"/>
              <a:t> SDK je možné volně stahovat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Beta-verze SDK jsou však zpoplatněny tak, že jsou dostupné pouze registrovaným (platícím) vývojářům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Pro publikaci aplikací na </a:t>
            </a:r>
            <a:r>
              <a:rPr lang="cs-CZ" sz="1800" dirty="0" err="1"/>
              <a:t>App</a:t>
            </a:r>
            <a:r>
              <a:rPr lang="cs-CZ" sz="1800" dirty="0"/>
              <a:t> </a:t>
            </a:r>
            <a:r>
              <a:rPr lang="cs-CZ" sz="1800" dirty="0" err="1"/>
              <a:t>Store</a:t>
            </a:r>
            <a:r>
              <a:rPr lang="cs-CZ" sz="1800" dirty="0"/>
              <a:t>, stejně jako pro přístup k beta verzím musí být provedena registrace do Apple Developer </a:t>
            </a:r>
            <a:r>
              <a:rPr lang="cs-CZ" sz="1800" dirty="0" err="1"/>
              <a:t>progamu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992360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2204728" y="2276873"/>
            <a:ext cx="7702624" cy="1470026"/>
          </a:xfrm>
          <a:prstGeom prst="rect">
            <a:avLst/>
          </a:prstGeom>
        </p:spPr>
        <p:txBody>
          <a:bodyPr/>
          <a:lstStyle/>
          <a:p>
            <a:r>
              <a:rPr dirty="0"/>
              <a:t>1. </a:t>
            </a:r>
            <a:r>
              <a:rPr lang="cs-CZ" dirty="0"/>
              <a:t>Definice</a:t>
            </a:r>
            <a:endParaRPr dirty="0"/>
          </a:p>
        </p:txBody>
      </p:sp>
      <p:sp>
        <p:nvSpPr>
          <p:cNvPr id="13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55640" y="3356991"/>
            <a:ext cx="6400801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 err="1"/>
              <a:t>iOS</a:t>
            </a:r>
            <a:endParaRPr dirty="0"/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8" name="Obrázek" descr="Obrázek">
            <a:extLst>
              <a:ext uri="{FF2B5EF4-FFF2-40B4-BE49-F238E27FC236}">
                <a16:creationId xmlns:a16="http://schemas.microsoft.com/office/drawing/2014/main" id="{0AB2FE1F-73F7-DA42-BCDC-88F3B6C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6" y="4082566"/>
            <a:ext cx="1170028" cy="116248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4</a:t>
            </a:r>
            <a:r>
              <a:rPr dirty="0"/>
              <a:t>.</a:t>
            </a:r>
            <a:r>
              <a:rPr lang="cs-CZ" dirty="0"/>
              <a:t>2</a:t>
            </a:r>
            <a:r>
              <a:rPr dirty="0"/>
              <a:t> </a:t>
            </a:r>
            <a:r>
              <a:rPr lang="cs-CZ" dirty="0" err="1"/>
              <a:t>Xcode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Jedná se o IDE (</a:t>
            </a:r>
            <a:r>
              <a:rPr lang="cs-CZ" sz="1800" dirty="0" err="1"/>
              <a:t>Integrated</a:t>
            </a:r>
            <a:r>
              <a:rPr lang="cs-CZ" sz="1800" dirty="0"/>
              <a:t> </a:t>
            </a:r>
            <a:r>
              <a:rPr lang="cs-CZ" sz="1800" dirty="0" err="1"/>
              <a:t>Development</a:t>
            </a:r>
            <a:r>
              <a:rPr lang="cs-CZ" sz="1800" dirty="0"/>
              <a:t> </a:t>
            </a:r>
            <a:r>
              <a:rPr lang="cs-CZ" sz="1800" dirty="0" err="1"/>
              <a:t>Environment</a:t>
            </a:r>
            <a:r>
              <a:rPr lang="cs-CZ" sz="1800" dirty="0"/>
              <a:t>) pro vývoj </a:t>
            </a:r>
            <a:r>
              <a:rPr lang="cs-CZ" sz="1800" dirty="0" err="1"/>
              <a:t>iOS</a:t>
            </a:r>
            <a:r>
              <a:rPr lang="cs-CZ" sz="1800" dirty="0"/>
              <a:t> aplikací od společnosti Apple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šablony základních projektů mobilních aplikací: Single </a:t>
            </a:r>
            <a:r>
              <a:rPr lang="cs-CZ" sz="1800" dirty="0" err="1"/>
              <a:t>View</a:t>
            </a:r>
            <a:r>
              <a:rPr lang="cs-CZ" sz="1800" dirty="0"/>
              <a:t> </a:t>
            </a:r>
            <a:r>
              <a:rPr lang="cs-CZ" sz="1800" dirty="0" err="1"/>
              <a:t>App</a:t>
            </a:r>
            <a:r>
              <a:rPr lang="cs-CZ" sz="1800" dirty="0"/>
              <a:t>, Game, </a:t>
            </a:r>
            <a:r>
              <a:rPr lang="cs-CZ" sz="1800" dirty="0" err="1"/>
              <a:t>Augmented</a:t>
            </a:r>
            <a:r>
              <a:rPr lang="cs-CZ" sz="1800" dirty="0"/>
              <a:t> Reality </a:t>
            </a:r>
            <a:r>
              <a:rPr lang="cs-CZ" sz="1800" dirty="0" err="1"/>
              <a:t>App</a:t>
            </a:r>
            <a:r>
              <a:rPr lang="cs-CZ" sz="1800" dirty="0"/>
              <a:t>, </a:t>
            </a:r>
            <a:r>
              <a:rPr lang="cs-CZ" sz="1800" dirty="0" err="1"/>
              <a:t>Document</a:t>
            </a:r>
            <a:r>
              <a:rPr lang="cs-CZ" sz="1800" dirty="0"/>
              <a:t> </a:t>
            </a:r>
            <a:r>
              <a:rPr lang="cs-CZ" sz="1800" dirty="0" err="1"/>
              <a:t>Based</a:t>
            </a:r>
            <a:r>
              <a:rPr lang="cs-CZ" sz="1800" dirty="0"/>
              <a:t> </a:t>
            </a:r>
            <a:r>
              <a:rPr lang="cs-CZ" sz="1800" dirty="0" err="1"/>
              <a:t>App</a:t>
            </a:r>
            <a:r>
              <a:rPr lang="cs-CZ" sz="1800" dirty="0"/>
              <a:t>, Master-Detail </a:t>
            </a:r>
            <a:r>
              <a:rPr lang="cs-CZ" sz="1800" dirty="0" err="1"/>
              <a:t>App</a:t>
            </a:r>
            <a:r>
              <a:rPr lang="cs-CZ" sz="1800" dirty="0"/>
              <a:t>…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také tzv. </a:t>
            </a:r>
            <a:r>
              <a:rPr lang="cs-CZ" sz="1800" dirty="0" err="1"/>
              <a:t>playground</a:t>
            </a:r>
            <a:r>
              <a:rPr lang="cs-CZ" sz="1800" dirty="0"/>
              <a:t> – možnost testovat výstupy kódu v reálném čase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Lze instalovat pouze na Mac OS 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Apple nenabízí licence pro počítače, které nepoužívají Mac OS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415106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4</a:t>
            </a:r>
            <a:r>
              <a:rPr dirty="0"/>
              <a:t>.</a:t>
            </a:r>
            <a:r>
              <a:rPr lang="cs-CZ" dirty="0"/>
              <a:t>3</a:t>
            </a:r>
            <a:r>
              <a:rPr dirty="0"/>
              <a:t> </a:t>
            </a:r>
            <a:r>
              <a:rPr lang="cs-CZ" dirty="0" err="1"/>
              <a:t>iOS</a:t>
            </a:r>
            <a:r>
              <a:rPr lang="cs-CZ" dirty="0"/>
              <a:t> Simulátory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4749625" cy="35283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Vhodné pro simulaci </a:t>
            </a:r>
            <a:r>
              <a:rPr lang="cs-CZ" sz="1800" dirty="0" err="1"/>
              <a:t>iOS</a:t>
            </a:r>
            <a:r>
              <a:rPr lang="cs-CZ" sz="1800" dirty="0"/>
              <a:t> zařízení přímo na platformě Mac OS (dostupné pouze pro Mac OS)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Není nutné aplikaci nasazovat přímo na fyzické zařízení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Umožňuje rychlý debugging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Umožňují simulovat i např. GPS senzor, akcelerometr, a další systémové notifikace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Umožňují spustit simulované zařízení (iPhone, </a:t>
            </a:r>
            <a:r>
              <a:rPr lang="cs-CZ" sz="1800" dirty="0" err="1"/>
              <a:t>iPad</a:t>
            </a:r>
            <a:r>
              <a:rPr lang="cs-CZ" sz="1800" dirty="0"/>
              <a:t>…) a konkrétní verzi OS (</a:t>
            </a:r>
            <a:r>
              <a:rPr lang="cs-CZ" sz="1800" dirty="0" err="1"/>
              <a:t>iOS</a:t>
            </a:r>
            <a:r>
              <a:rPr lang="cs-CZ" sz="1800" dirty="0"/>
              <a:t> 12.1, 12.2…)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21</a:t>
            </a:fld>
            <a:endParaRPr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45748A0C-A191-5943-A019-CF911927A2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123" r="623"/>
          <a:stretch/>
        </p:blipFill>
        <p:spPr>
          <a:xfrm>
            <a:off x="8005673" y="1388829"/>
            <a:ext cx="2428860" cy="495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6213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2204728" y="2276873"/>
            <a:ext cx="7702624" cy="14700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5.</a:t>
            </a:r>
            <a:r>
              <a:rPr dirty="0"/>
              <a:t> </a:t>
            </a:r>
            <a:r>
              <a:rPr lang="cs-CZ" dirty="0"/>
              <a:t>Druhy vývojářských účtů</a:t>
            </a:r>
            <a:endParaRPr dirty="0"/>
          </a:p>
        </p:txBody>
      </p:sp>
      <p:sp>
        <p:nvSpPr>
          <p:cNvPr id="13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55640" y="3356991"/>
            <a:ext cx="6400801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 err="1"/>
              <a:t>iOS</a:t>
            </a:r>
            <a:endParaRPr dirty="0"/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22</a:t>
            </a:fld>
            <a:endParaRPr/>
          </a:p>
        </p:txBody>
      </p:sp>
      <p:pic>
        <p:nvPicPr>
          <p:cNvPr id="8" name="Obrázek" descr="Obrázek">
            <a:extLst>
              <a:ext uri="{FF2B5EF4-FFF2-40B4-BE49-F238E27FC236}">
                <a16:creationId xmlns:a16="http://schemas.microsoft.com/office/drawing/2014/main" id="{0AB2FE1F-73F7-DA42-BCDC-88F3B6C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6" y="4082566"/>
            <a:ext cx="1170028" cy="11624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21099436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5.1. Apple Developer Program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Vhodný pro standardní distribuci aplikací na </a:t>
            </a:r>
            <a:r>
              <a:rPr lang="cs-CZ" sz="1800" dirty="0" err="1"/>
              <a:t>App</a:t>
            </a:r>
            <a:r>
              <a:rPr lang="cs-CZ" sz="1800" dirty="0"/>
              <a:t> </a:t>
            </a:r>
            <a:r>
              <a:rPr lang="cs-CZ" sz="1800" dirty="0" err="1"/>
              <a:t>Store</a:t>
            </a:r>
            <a:endParaRPr lang="cs-CZ" sz="1800" dirty="0"/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Členové mají přístup k beta verzím OS</a:t>
            </a:r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Mohou využívat pokročilé možnosti aplikací</a:t>
            </a:r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Člen musí být starší 18 let</a:t>
            </a:r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Vhodné pro jednotlivce – aplikace jsou prodávány jejich jménem</a:t>
            </a:r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Vhodné pro organizace – aplikace jsou prodávány pod jménem společnosti (firmy a vzdělávací organizace musí poskytnout D-U-N-S číslo)</a:t>
            </a:r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Poplatek 99 USD za členství ročně (vzdělávací organizace zdarma) [6]</a:t>
            </a:r>
          </a:p>
          <a:p>
            <a:pPr marL="417512" lvl="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23</a:t>
            </a:fld>
            <a:endParaRPr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29937454-6626-1844-A272-460C9B0699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1920" y="2359040"/>
            <a:ext cx="10033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1090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cs-CZ" dirty="0"/>
              <a:t>5.2. Apple Developer </a:t>
            </a:r>
            <a:r>
              <a:rPr lang="cs-CZ" dirty="0" err="1"/>
              <a:t>Enterprise</a:t>
            </a:r>
            <a:r>
              <a:rPr lang="cs-CZ" dirty="0"/>
              <a:t> Program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Vhodné pro velké organizace  ( &gt; 100 zaměstnanců)</a:t>
            </a:r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Pokud firma chce distribuovat aplikace pouze pro své zaměstnance – tzv. In House </a:t>
            </a:r>
            <a:r>
              <a:rPr lang="cs-CZ" sz="1800" dirty="0" err="1"/>
              <a:t>Apps</a:t>
            </a:r>
            <a:endParaRPr lang="cs-CZ" sz="1800" dirty="0"/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Bezpečná privátní distribuce skrze MDM</a:t>
            </a:r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Poplatek je 299 USD za členství ročně [6]</a:t>
            </a:r>
          </a:p>
          <a:p>
            <a:pPr marL="425450" indent="-285750" algn="l">
              <a:spcBef>
                <a:spcPts val="3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Poplatek platí i pro vzdělávací organizace</a:t>
            </a:r>
          </a:p>
          <a:p>
            <a:pPr marL="417512" lvl="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24</a:t>
            </a:fld>
            <a:endParaRPr/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8A4AA6EA-F097-9342-BB36-08C027413F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85" y="3429000"/>
            <a:ext cx="14478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78911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Footer Placeholder 3"/>
          <p:cNvSpPr txBox="1"/>
          <p:nvPr/>
        </p:nvSpPr>
        <p:spPr>
          <a:xfrm>
            <a:off x="2408309" y="6134503"/>
            <a:ext cx="2319541" cy="4216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285" name="Title 1"/>
          <p:cNvSpPr txBox="1">
            <a:spLocks noGrp="1"/>
          </p:cNvSpPr>
          <p:nvPr>
            <p:ph type="title"/>
          </p:nvPr>
        </p:nvSpPr>
        <p:spPr>
          <a:xfrm>
            <a:off x="2035999" y="1277619"/>
            <a:ext cx="8182511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t>Seznam literatury</a:t>
            </a:r>
          </a:p>
        </p:txBody>
      </p:sp>
      <p:sp>
        <p:nvSpPr>
          <p:cNvPr id="286" name="Subtitle 2"/>
          <p:cNvSpPr txBox="1">
            <a:spLocks noGrp="1"/>
          </p:cNvSpPr>
          <p:nvPr>
            <p:ph type="body" sz="half" idx="1"/>
          </p:nvPr>
        </p:nvSpPr>
        <p:spPr>
          <a:xfrm>
            <a:off x="2045441" y="2226960"/>
            <a:ext cx="7981079" cy="3528396"/>
          </a:xfrm>
          <a:prstGeom prst="rect">
            <a:avLst/>
          </a:prstGeom>
        </p:spPr>
        <p:txBody>
          <a:bodyPr/>
          <a:lstStyle/>
          <a:p>
            <a:pPr marL="281634" indent="-281634" algn="l" defTabSz="804672">
              <a:spcBef>
                <a:spcPts val="200"/>
              </a:spcBef>
              <a:buSzPct val="100000"/>
              <a:buAutoNum type="arabicPeriod"/>
              <a:defRPr sz="1232">
                <a:solidFill>
                  <a:srgbClr val="000000"/>
                </a:solidFill>
              </a:defRPr>
            </a:pPr>
            <a:endParaRPr dirty="0"/>
          </a:p>
          <a:p>
            <a:pPr marL="281634" indent="-281634" algn="l" defTabSz="804672">
              <a:spcBef>
                <a:spcPts val="200"/>
              </a:spcBef>
              <a:buSzPct val="100000"/>
              <a:buAutoNum type="arabicPeriod"/>
              <a:defRPr sz="1232">
                <a:solidFill>
                  <a:srgbClr val="000000"/>
                </a:solidFill>
              </a:defRPr>
            </a:pPr>
            <a:r>
              <a:rPr lang="cs-CZ" sz="1232" dirty="0" err="1"/>
              <a:t>iOS</a:t>
            </a:r>
            <a:r>
              <a:rPr lang="cs-CZ" sz="1232" dirty="0"/>
              <a:t> </a:t>
            </a:r>
            <a:r>
              <a:rPr lang="cs-CZ" sz="1232" dirty="0" err="1"/>
              <a:t>Definition</a:t>
            </a:r>
            <a:r>
              <a:rPr lang="cs-CZ" sz="1232" dirty="0"/>
              <a:t>. </a:t>
            </a:r>
            <a:r>
              <a:rPr lang="cs-CZ" sz="1232" i="1" dirty="0" err="1"/>
              <a:t>The</a:t>
            </a:r>
            <a:r>
              <a:rPr lang="cs-CZ" sz="1232" i="1" dirty="0"/>
              <a:t> </a:t>
            </a:r>
            <a:r>
              <a:rPr lang="cs-CZ" sz="1232" i="1" dirty="0" err="1"/>
              <a:t>Tech</a:t>
            </a:r>
            <a:r>
              <a:rPr lang="cs-CZ" sz="1232" i="1" dirty="0"/>
              <a:t> </a:t>
            </a:r>
            <a:r>
              <a:rPr lang="cs-CZ" sz="1232" i="1" dirty="0" err="1"/>
              <a:t>Terms</a:t>
            </a:r>
            <a:r>
              <a:rPr lang="cs-CZ" sz="1232" i="1" dirty="0"/>
              <a:t> </a:t>
            </a:r>
            <a:r>
              <a:rPr lang="cs-CZ" sz="1232" i="1" dirty="0" err="1"/>
              <a:t>Computer</a:t>
            </a:r>
            <a:r>
              <a:rPr lang="cs-CZ" sz="1232" i="1" dirty="0"/>
              <a:t> </a:t>
            </a:r>
            <a:r>
              <a:rPr lang="cs-CZ" sz="1232" i="1" dirty="0" err="1"/>
              <a:t>Dictionary</a:t>
            </a:r>
            <a:r>
              <a:rPr lang="cs-CZ" sz="1232" dirty="0"/>
              <a:t> [online]. Copyright © 2019 </a:t>
            </a:r>
            <a:r>
              <a:rPr lang="cs-CZ" sz="1232" dirty="0" err="1"/>
              <a:t>Sharpened</a:t>
            </a:r>
            <a:r>
              <a:rPr lang="cs-CZ" sz="1232" dirty="0"/>
              <a:t> </a:t>
            </a:r>
            <a:r>
              <a:rPr lang="cs-CZ" sz="1232" dirty="0" err="1"/>
              <a:t>Productions</a:t>
            </a:r>
            <a:r>
              <a:rPr lang="cs-CZ" sz="1232" dirty="0"/>
              <a:t>. Dostupné z: </a:t>
            </a:r>
            <a:r>
              <a:rPr lang="cs-CZ" sz="1232" dirty="0">
                <a:hlinkClick r:id="rId2"/>
              </a:rPr>
              <a:t>https://techterms.com/definition/ios</a:t>
            </a:r>
            <a:endParaRPr lang="cs-CZ" sz="1232" dirty="0"/>
          </a:p>
          <a:p>
            <a:pPr marL="281634" indent="-281634" algn="l" defTabSz="804672">
              <a:spcBef>
                <a:spcPts val="200"/>
              </a:spcBef>
              <a:buSzPct val="100000"/>
              <a:buAutoNum type="arabicPeriod"/>
              <a:defRPr sz="1232">
                <a:solidFill>
                  <a:srgbClr val="000000"/>
                </a:solidFill>
              </a:defRPr>
            </a:pPr>
            <a:r>
              <a:rPr lang="cs-CZ" sz="1232" dirty="0" err="1"/>
              <a:t>iOS</a:t>
            </a:r>
            <a:r>
              <a:rPr lang="cs-CZ" sz="1232" dirty="0"/>
              <a:t> 13 and </a:t>
            </a:r>
            <a:r>
              <a:rPr lang="cs-CZ" sz="1232" dirty="0" err="1"/>
              <a:t>iPadOS</a:t>
            </a:r>
            <a:r>
              <a:rPr lang="cs-CZ" sz="1232" dirty="0"/>
              <a:t> 13 </a:t>
            </a:r>
            <a:r>
              <a:rPr lang="cs-CZ" sz="1232" dirty="0" err="1"/>
              <a:t>Introduce</a:t>
            </a:r>
            <a:r>
              <a:rPr lang="cs-CZ" sz="1232" dirty="0"/>
              <a:t> Mouse Support on </a:t>
            </a:r>
            <a:r>
              <a:rPr lang="cs-CZ" sz="1232" dirty="0" err="1"/>
              <a:t>iPads</a:t>
            </a:r>
            <a:r>
              <a:rPr lang="cs-CZ" sz="1232" dirty="0"/>
              <a:t>, </a:t>
            </a:r>
            <a:r>
              <a:rPr lang="cs-CZ" sz="1232" dirty="0" err="1"/>
              <a:t>iPhones</a:t>
            </a:r>
            <a:r>
              <a:rPr lang="cs-CZ" sz="1232" dirty="0"/>
              <a:t> - </a:t>
            </a:r>
            <a:r>
              <a:rPr lang="cs-CZ" sz="1232" dirty="0" err="1"/>
              <a:t>Thurrott.com</a:t>
            </a:r>
            <a:r>
              <a:rPr lang="cs-CZ" sz="1232" dirty="0"/>
              <a:t>. </a:t>
            </a:r>
            <a:r>
              <a:rPr lang="cs-CZ" sz="1232" i="1" dirty="0" err="1"/>
              <a:t>Personal</a:t>
            </a:r>
            <a:r>
              <a:rPr lang="cs-CZ" sz="1232" i="1" dirty="0"/>
              <a:t> Technology | </a:t>
            </a:r>
            <a:r>
              <a:rPr lang="cs-CZ" sz="1232" i="1" dirty="0" err="1"/>
              <a:t>News</a:t>
            </a:r>
            <a:r>
              <a:rPr lang="cs-CZ" sz="1232" i="1" dirty="0"/>
              <a:t>, </a:t>
            </a:r>
            <a:r>
              <a:rPr lang="cs-CZ" sz="1232" i="1" dirty="0" err="1"/>
              <a:t>Reviews</a:t>
            </a:r>
            <a:r>
              <a:rPr lang="cs-CZ" sz="1232" i="1" dirty="0"/>
              <a:t> + </a:t>
            </a:r>
            <a:r>
              <a:rPr lang="cs-CZ" sz="1232" i="1" dirty="0" err="1"/>
              <a:t>Analysis</a:t>
            </a:r>
            <a:r>
              <a:rPr lang="cs-CZ" sz="1232" dirty="0"/>
              <a:t> [online]. Copyright © 2019 BWW Media Group. Dostupné z: </a:t>
            </a:r>
            <a:r>
              <a:rPr lang="cs-CZ" sz="1232" dirty="0">
                <a:hlinkClick r:id="rId3"/>
              </a:rPr>
              <a:t>https://www.thurrott.com/apple/207908/ios-13-and-ipados-13-introduce-mouse-support-on-ipads-iphones</a:t>
            </a:r>
            <a:endParaRPr lang="cs-CZ" sz="1232" dirty="0"/>
          </a:p>
          <a:p>
            <a:pPr marL="281634" indent="-281634" algn="l" defTabSz="804672">
              <a:spcBef>
                <a:spcPts val="200"/>
              </a:spcBef>
              <a:buSzPct val="100000"/>
              <a:buAutoNum type="arabicPeriod"/>
              <a:defRPr sz="1232">
                <a:solidFill>
                  <a:srgbClr val="000000"/>
                </a:solidFill>
              </a:defRPr>
            </a:pPr>
            <a:r>
              <a:rPr lang="cs-CZ" sz="1232" dirty="0"/>
              <a:t>Mac OS X </a:t>
            </a:r>
            <a:r>
              <a:rPr lang="cs-CZ" sz="1232" dirty="0" err="1"/>
              <a:t>Is</a:t>
            </a:r>
            <a:r>
              <a:rPr lang="cs-CZ" sz="1232" dirty="0"/>
              <a:t> Not a Linux </a:t>
            </a:r>
            <a:r>
              <a:rPr lang="cs-CZ" sz="1232" dirty="0" err="1"/>
              <a:t>Distribution</a:t>
            </a:r>
            <a:r>
              <a:rPr lang="cs-CZ" sz="1232" dirty="0"/>
              <a:t>, But .... </a:t>
            </a:r>
            <a:r>
              <a:rPr lang="cs-CZ" sz="1232" dirty="0" err="1"/>
              <a:t>Lifewire</a:t>
            </a:r>
            <a:r>
              <a:rPr lang="cs-CZ" sz="1232" dirty="0"/>
              <a:t> - </a:t>
            </a:r>
            <a:r>
              <a:rPr lang="cs-CZ" sz="1232" dirty="0" err="1"/>
              <a:t>Tech</a:t>
            </a:r>
            <a:r>
              <a:rPr lang="cs-CZ" sz="1232" dirty="0"/>
              <a:t> </a:t>
            </a:r>
            <a:r>
              <a:rPr lang="cs-CZ" sz="1232" dirty="0" err="1"/>
              <a:t>Untangled</a:t>
            </a:r>
            <a:r>
              <a:rPr lang="cs-CZ" sz="1232" dirty="0"/>
              <a:t> [online]. Dostupné z: </a:t>
            </a:r>
            <a:r>
              <a:rPr lang="cs-CZ" sz="1232" dirty="0">
                <a:hlinkClick r:id="rId4"/>
              </a:rPr>
              <a:t>https://www.lifewire.com/mac-os-x-is-not-linux-distribution-2204744</a:t>
            </a:r>
            <a:endParaRPr lang="cs-CZ" sz="1232" dirty="0"/>
          </a:p>
          <a:p>
            <a:pPr marL="281634" indent="-281634" algn="l" defTabSz="804672">
              <a:spcBef>
                <a:spcPts val="200"/>
              </a:spcBef>
              <a:buSzPct val="100000"/>
              <a:buAutoNum type="arabicPeriod"/>
              <a:defRPr sz="1232">
                <a:solidFill>
                  <a:srgbClr val="000000"/>
                </a:solidFill>
              </a:defRPr>
            </a:pPr>
            <a:r>
              <a:rPr lang="cs-CZ" sz="1232" dirty="0"/>
              <a:t>VELU, </a:t>
            </a:r>
            <a:r>
              <a:rPr lang="cs-CZ" sz="1232" dirty="0" err="1"/>
              <a:t>Vijay</a:t>
            </a:r>
            <a:r>
              <a:rPr lang="cs-CZ" sz="1232" dirty="0"/>
              <a:t> </a:t>
            </a:r>
            <a:r>
              <a:rPr lang="cs-CZ" sz="1232" dirty="0" err="1"/>
              <a:t>Kumar</a:t>
            </a:r>
            <a:r>
              <a:rPr lang="cs-CZ" sz="1232" dirty="0"/>
              <a:t>. </a:t>
            </a:r>
            <a:r>
              <a:rPr lang="cs-CZ" sz="1232" i="1" dirty="0"/>
              <a:t>Mobile </a:t>
            </a:r>
            <a:r>
              <a:rPr lang="cs-CZ" sz="1232" i="1" dirty="0" err="1"/>
              <a:t>Application</a:t>
            </a:r>
            <a:r>
              <a:rPr lang="cs-CZ" sz="1232" i="1" dirty="0"/>
              <a:t> </a:t>
            </a:r>
            <a:r>
              <a:rPr lang="cs-CZ" sz="1232" i="1" dirty="0" err="1"/>
              <a:t>Penetration</a:t>
            </a:r>
            <a:r>
              <a:rPr lang="cs-CZ" sz="1232" i="1" dirty="0"/>
              <a:t> </a:t>
            </a:r>
            <a:r>
              <a:rPr lang="cs-CZ" sz="1232" i="1" dirty="0" err="1"/>
              <a:t>Testing</a:t>
            </a:r>
            <a:r>
              <a:rPr lang="cs-CZ" sz="1232" dirty="0"/>
              <a:t>. Birmingham: </a:t>
            </a:r>
            <a:r>
              <a:rPr lang="cs-CZ" sz="1232" dirty="0" err="1"/>
              <a:t>Packt</a:t>
            </a:r>
            <a:r>
              <a:rPr lang="cs-CZ" sz="1232" dirty="0"/>
              <a:t> </a:t>
            </a:r>
            <a:r>
              <a:rPr lang="cs-CZ" sz="1232" dirty="0" err="1"/>
              <a:t>Publishing</a:t>
            </a:r>
            <a:r>
              <a:rPr lang="cs-CZ" sz="1232" dirty="0"/>
              <a:t>, 2016. ISBN 9781785883378.</a:t>
            </a:r>
          </a:p>
          <a:p>
            <a:pPr marL="281634" indent="-281634" algn="l" defTabSz="804672">
              <a:spcBef>
                <a:spcPts val="200"/>
              </a:spcBef>
              <a:buSzPct val="100000"/>
              <a:buAutoNum type="arabicPeriod"/>
              <a:defRPr sz="1232">
                <a:solidFill>
                  <a:srgbClr val="000000"/>
                </a:solidFill>
              </a:defRPr>
            </a:pPr>
            <a:r>
              <a:rPr lang="cs-CZ" sz="1232" dirty="0"/>
              <a:t>Media </a:t>
            </a:r>
            <a:r>
              <a:rPr lang="cs-CZ" sz="1232" dirty="0" err="1"/>
              <a:t>Layer</a:t>
            </a:r>
            <a:r>
              <a:rPr lang="cs-CZ" sz="1232" dirty="0"/>
              <a:t>. </a:t>
            </a:r>
            <a:r>
              <a:rPr lang="cs-CZ" sz="1232" i="1" dirty="0"/>
              <a:t>Mac Technology </a:t>
            </a:r>
            <a:r>
              <a:rPr lang="cs-CZ" sz="1232" i="1" dirty="0" err="1"/>
              <a:t>Overview</a:t>
            </a:r>
            <a:r>
              <a:rPr lang="cs-CZ" sz="1232" dirty="0"/>
              <a:t> [online]. Dostupné z: </a:t>
            </a:r>
            <a:r>
              <a:rPr lang="cs-CZ" sz="1232" dirty="0">
                <a:hlinkClick r:id="rId5"/>
              </a:rPr>
              <a:t>https://developer.apple.com/library/archive/documentation/MacOSX/Conceptual/OSX_Technology_Overview/MediaLayer/MediaLayer.html#//apple_ref/doc/uid/TP40001067-CH273-SW1</a:t>
            </a:r>
            <a:endParaRPr lang="cs-CZ" sz="1232" dirty="0"/>
          </a:p>
          <a:p>
            <a:pPr marL="281634" indent="-281634" algn="l" defTabSz="804672">
              <a:spcBef>
                <a:spcPts val="200"/>
              </a:spcBef>
              <a:buSzPct val="100000"/>
              <a:buAutoNum type="arabicPeriod"/>
              <a:defRPr sz="1232">
                <a:solidFill>
                  <a:srgbClr val="000000"/>
                </a:solidFill>
              </a:defRPr>
            </a:pPr>
            <a:r>
              <a:rPr lang="cs-CZ" sz="1232" dirty="0" err="1"/>
              <a:t>Choosing</a:t>
            </a:r>
            <a:r>
              <a:rPr lang="cs-CZ" sz="1232" dirty="0"/>
              <a:t> a </a:t>
            </a:r>
            <a:r>
              <a:rPr lang="cs-CZ" sz="1232" dirty="0" err="1"/>
              <a:t>Membership</a:t>
            </a:r>
            <a:r>
              <a:rPr lang="cs-CZ" sz="1232" dirty="0"/>
              <a:t> - Support. </a:t>
            </a:r>
            <a:r>
              <a:rPr lang="cs-CZ" sz="1232" i="1" dirty="0"/>
              <a:t>Apple Developer </a:t>
            </a:r>
            <a:r>
              <a:rPr lang="cs-CZ" sz="1232" dirty="0"/>
              <a:t> [online]. Dostupné z: </a:t>
            </a:r>
            <a:r>
              <a:rPr lang="cs-CZ" sz="1232" dirty="0">
                <a:hlinkClick r:id="rId6"/>
              </a:rPr>
              <a:t>https://developer.apple.com/support/compare-memberships/</a:t>
            </a:r>
            <a:endParaRPr lang="cs-CZ" sz="1232" dirty="0"/>
          </a:p>
          <a:p>
            <a:pPr marL="281634" indent="-281634" algn="l" defTabSz="804672">
              <a:spcBef>
                <a:spcPts val="200"/>
              </a:spcBef>
              <a:buSzPct val="100000"/>
              <a:buAutoNum type="arabicPeriod"/>
              <a:defRPr sz="1232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287" name="Picture 6" descr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5763" y="6231656"/>
            <a:ext cx="205825" cy="235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88" name="Picture 7" descr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44273" y="6231656"/>
            <a:ext cx="235227" cy="235227"/>
          </a:xfrm>
          <a:prstGeom prst="rect">
            <a:avLst/>
          </a:prstGeom>
          <a:ln w="12700">
            <a:miter lim="400000"/>
          </a:ln>
        </p:spPr>
      </p:pic>
      <p:sp>
        <p:nvSpPr>
          <p:cNvPr id="289" name="Footer Placeholder 3"/>
          <p:cNvSpPr txBox="1"/>
          <p:nvPr/>
        </p:nvSpPr>
        <p:spPr>
          <a:xfrm>
            <a:off x="8760296" y="6221634"/>
            <a:ext cx="2016227" cy="256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290" name="Picture 9" descr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59895" y="6191849"/>
            <a:ext cx="1934722" cy="285667"/>
          </a:xfrm>
          <a:prstGeom prst="rect">
            <a:avLst/>
          </a:prstGeom>
          <a:ln w="12700">
            <a:miter lim="400000"/>
          </a:ln>
        </p:spPr>
      </p:pic>
      <p:sp>
        <p:nvSpPr>
          <p:cNvPr id="291" name="Zástupný symbol pro číslo snímku 5"/>
          <p:cNvSpPr txBox="1">
            <a:spLocks noGrp="1"/>
          </p:cNvSpPr>
          <p:nvPr>
            <p:ph type="sldNum" sz="quarter" idx="4294967295"/>
          </p:nvPr>
        </p:nvSpPr>
        <p:spPr>
          <a:xfrm>
            <a:off x="11308743" y="6404292"/>
            <a:ext cx="273652" cy="26923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/>
          <a:lstStyle/>
          <a:p>
            <a:fld id="{86CB4B4D-7CA3-9044-876B-883B54F8677D}" type="slidenum">
              <a:t>25</a:t>
            </a:fld>
            <a:endParaRPr/>
          </a:p>
        </p:txBody>
      </p:sp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pic>
        <p:nvPicPr>
          <p:cNvPr id="305" name="Picture 5" descr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787" y="1463668"/>
            <a:ext cx="3456385" cy="3456385"/>
          </a:xfrm>
          <a:prstGeom prst="rect">
            <a:avLst/>
          </a:prstGeom>
          <a:ln w="12700">
            <a:miter lim="400000"/>
          </a:ln>
        </p:spPr>
      </p:pic>
      <p:sp>
        <p:nvSpPr>
          <p:cNvPr id="306" name="Title 1"/>
          <p:cNvSpPr txBox="1">
            <a:spLocks noGrp="1"/>
          </p:cNvSpPr>
          <p:nvPr>
            <p:ph type="ctrTitle"/>
          </p:nvPr>
        </p:nvSpPr>
        <p:spPr>
          <a:xfrm>
            <a:off x="2209800" y="2276873"/>
            <a:ext cx="7772400" cy="1470026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Přehled</a:t>
            </a:r>
            <a:r>
              <a:rPr lang="en-US" dirty="0"/>
              <a:t> </a:t>
            </a:r>
            <a:r>
              <a:rPr lang="en-US" dirty="0" err="1"/>
              <a:t>architektury</a:t>
            </a:r>
            <a:r>
              <a:rPr lang="en-US" dirty="0"/>
              <a:t> iOS</a:t>
            </a:r>
            <a:endParaRPr dirty="0"/>
          </a:p>
        </p:txBody>
      </p:sp>
      <p:sp>
        <p:nvSpPr>
          <p:cNvPr id="307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35579" y="3439575"/>
            <a:ext cx="6400801" cy="532974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t>Q&amp;A</a:t>
            </a:r>
          </a:p>
        </p:txBody>
      </p:sp>
      <p:pic>
        <p:nvPicPr>
          <p:cNvPr id="308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310" name="Zástupný symbol pro číslo snímku 4"/>
          <p:cNvSpPr txBox="1">
            <a:spLocks noGrp="1"/>
          </p:cNvSpPr>
          <p:nvPr>
            <p:ph type="sldNum" sz="quarter" idx="2"/>
          </p:nvPr>
        </p:nvSpPr>
        <p:spPr>
          <a:xfrm>
            <a:off x="11308744" y="6404294"/>
            <a:ext cx="273656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1.1. </a:t>
            </a:r>
            <a:r>
              <a:rPr lang="cs-CZ" dirty="0" err="1"/>
              <a:t>iOS</a:t>
            </a:r>
            <a:r>
              <a:rPr lang="cs-CZ" dirty="0"/>
              <a:t> 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Mobilní operační systém společnosti Apple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Původně pojmenován iPhone OS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Používaný na mobilních zařízeních spol. Apple: iPhone, </a:t>
            </a:r>
            <a:r>
              <a:rPr lang="cs-CZ" sz="1800" dirty="0" err="1"/>
              <a:t>iPad</a:t>
            </a:r>
            <a:r>
              <a:rPr lang="cs-CZ" sz="1800" dirty="0"/>
              <a:t>, </a:t>
            </a:r>
            <a:r>
              <a:rPr lang="cs-CZ" sz="1800" dirty="0" err="1"/>
              <a:t>iPad</a:t>
            </a:r>
            <a:r>
              <a:rPr lang="cs-CZ" sz="1800" dirty="0"/>
              <a:t> </a:t>
            </a:r>
            <a:r>
              <a:rPr lang="cs-CZ" sz="1800" dirty="0" err="1"/>
              <a:t>Touch</a:t>
            </a:r>
            <a:r>
              <a:rPr lang="cs-CZ" sz="1800" dirty="0"/>
              <a:t>, Apple TV…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Poprvé představen </a:t>
            </a:r>
            <a:r>
              <a:rPr lang="cs-CZ" sz="1800" dirty="0" err="1"/>
              <a:t>Stevem</a:t>
            </a:r>
            <a:r>
              <a:rPr lang="cs-CZ" sz="1800" dirty="0"/>
              <a:t> </a:t>
            </a:r>
            <a:r>
              <a:rPr lang="cs-CZ" sz="1800" dirty="0" err="1"/>
              <a:t>Jobsem</a:t>
            </a:r>
            <a:r>
              <a:rPr lang="cs-CZ" sz="1800" dirty="0"/>
              <a:t> v roce 2007 [1]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Navržen výlučně pro pro dotykové displeje, neobsahoval ani ovladače pro polohovací zařízení (až verze iOS 13 je obsahuje [2])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Podobně jako Linux, tak i </a:t>
            </a:r>
            <a:r>
              <a:rPr lang="cs-CZ" sz="1800" dirty="0" err="1"/>
              <a:t>iOS</a:t>
            </a:r>
            <a:r>
              <a:rPr lang="cs-CZ" sz="1800" dirty="0"/>
              <a:t> je založen na operačním systému UNIX vyvinutém v Bell </a:t>
            </a:r>
            <a:r>
              <a:rPr lang="cs-CZ" sz="1800" dirty="0" err="1"/>
              <a:t>Labs</a:t>
            </a:r>
            <a:r>
              <a:rPr lang="cs-CZ" sz="1800" dirty="0"/>
              <a:t> Dennisem </a:t>
            </a:r>
            <a:r>
              <a:rPr lang="cs-CZ" sz="1800" dirty="0" err="1"/>
              <a:t>Ritchiem</a:t>
            </a:r>
            <a:r>
              <a:rPr lang="cs-CZ" sz="1800" dirty="0"/>
              <a:t> a </a:t>
            </a:r>
            <a:r>
              <a:rPr lang="cs-CZ" sz="1800" dirty="0" err="1"/>
              <a:t>Kenem</a:t>
            </a:r>
            <a:r>
              <a:rPr lang="cs-CZ" sz="1800" dirty="0"/>
              <a:t> Thompsonem v roce 1969 [3]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dirty="0"/>
              <a:t>1.1. </a:t>
            </a:r>
            <a:r>
              <a:rPr lang="cs-CZ" dirty="0" err="1"/>
              <a:t>iOS</a:t>
            </a:r>
            <a:r>
              <a:rPr lang="cs-CZ" dirty="0"/>
              <a:t> II.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Řídí komunikaci s hardware zařízení (pomocí frameworků)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Poskytuje technologie pro tvorbu aplikací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několik vestavěných aplikací: Mail, Kalendář, Kalkulačka, Telefon atd.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iOS, stejně jako Mac OS není možné spouštět na jiném hardware než od společnosti Apple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9FB11C9-321B-7346-8289-61EA5ED8E6FC}"/>
              </a:ext>
            </a:extLst>
          </p:cNvPr>
          <p:cNvSpPr txBox="1"/>
          <p:nvPr/>
        </p:nvSpPr>
        <p:spPr>
          <a:xfrm>
            <a:off x="3524435" y="1855433"/>
            <a:ext cx="9239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cs-CZ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5453084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2204728" y="2276873"/>
            <a:ext cx="7702624" cy="14700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  <a:r>
              <a:rPr dirty="0"/>
              <a:t>. </a:t>
            </a:r>
            <a:r>
              <a:rPr lang="cs-CZ" dirty="0"/>
              <a:t>Architektura</a:t>
            </a:r>
            <a:endParaRPr dirty="0"/>
          </a:p>
        </p:txBody>
      </p:sp>
      <p:sp>
        <p:nvSpPr>
          <p:cNvPr id="13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55640" y="3356991"/>
            <a:ext cx="6400801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 err="1"/>
              <a:t>iOS</a:t>
            </a:r>
            <a:endParaRPr dirty="0"/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pic>
        <p:nvPicPr>
          <p:cNvPr id="8" name="Obrázek" descr="Obrázek">
            <a:extLst>
              <a:ext uri="{FF2B5EF4-FFF2-40B4-BE49-F238E27FC236}">
                <a16:creationId xmlns:a16="http://schemas.microsoft.com/office/drawing/2014/main" id="{0AB2FE1F-73F7-DA42-BCDC-88F3B6C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6" y="4082566"/>
            <a:ext cx="1170028" cy="11624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2680810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2</a:t>
            </a:r>
            <a:r>
              <a:rPr dirty="0"/>
              <a:t>.1. </a:t>
            </a:r>
            <a:r>
              <a:rPr lang="cs-CZ" dirty="0"/>
              <a:t>Architektura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iOS</a:t>
            </a:r>
            <a:r>
              <a:rPr lang="cs-CZ" sz="1800" dirty="0"/>
              <a:t> je rozdělen do vrstev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Jednotlivé technologie jsou součástí tzv. </a:t>
            </a:r>
            <a:r>
              <a:rPr lang="cs-CZ" sz="1800" dirty="0" err="1"/>
              <a:t>Frameworků</a:t>
            </a:r>
            <a:endParaRPr lang="cs-CZ" sz="1800" dirty="0"/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Frameworky</a:t>
            </a:r>
            <a:r>
              <a:rPr lang="cs-CZ" sz="1800" dirty="0"/>
              <a:t> pak obsahují potřebné knihovny, které jsou dynamicky sdílené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Dělí se do 4 abstrahujících vrstev [4]:</a:t>
            </a:r>
          </a:p>
          <a:p>
            <a:pPr marL="1440000" lvl="6" indent="0">
              <a:spcBef>
                <a:spcPts val="300"/>
              </a:spcBef>
              <a:buClr>
                <a:srgbClr val="000000"/>
              </a:buClr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 </a:t>
            </a:r>
            <a:r>
              <a:rPr lang="cs-CZ" sz="1800" dirty="0" err="1"/>
              <a:t>Cocoa</a:t>
            </a:r>
            <a:r>
              <a:rPr lang="cs-CZ" sz="1800" dirty="0"/>
              <a:t> </a:t>
            </a:r>
            <a:r>
              <a:rPr lang="cs-CZ" sz="1800" dirty="0" err="1"/>
              <a:t>Touch</a:t>
            </a:r>
            <a:endParaRPr lang="cs-CZ" sz="1800" dirty="0"/>
          </a:p>
          <a:p>
            <a:pPr marL="1440000" lvl="6" indent="0" defTabSz="1130400">
              <a:spcBef>
                <a:spcPts val="300"/>
              </a:spcBef>
              <a:buClr>
                <a:srgbClr val="000000"/>
              </a:buClr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 Media</a:t>
            </a:r>
          </a:p>
          <a:p>
            <a:pPr marL="1440000" lvl="6" indent="0" defTabSz="1130400">
              <a:spcBef>
                <a:spcPts val="300"/>
              </a:spcBef>
              <a:buClr>
                <a:srgbClr val="000000"/>
              </a:buClr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 </a:t>
            </a:r>
            <a:r>
              <a:rPr lang="cs-CZ" sz="1800" dirty="0" err="1"/>
              <a:t>Core</a:t>
            </a:r>
            <a:r>
              <a:rPr lang="cs-CZ" sz="1800" dirty="0"/>
              <a:t> </a:t>
            </a:r>
            <a:r>
              <a:rPr lang="cs-CZ" sz="1800" dirty="0" err="1"/>
              <a:t>Services</a:t>
            </a:r>
            <a:endParaRPr lang="cs-CZ" sz="1800" dirty="0"/>
          </a:p>
          <a:p>
            <a:pPr marL="1440000" lvl="6" indent="0" defTabSz="1130400">
              <a:spcBef>
                <a:spcPts val="300"/>
              </a:spcBef>
              <a:buClr>
                <a:srgbClr val="000000"/>
              </a:buClr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 </a:t>
            </a:r>
            <a:r>
              <a:rPr lang="cs-CZ" sz="1800" dirty="0" err="1"/>
              <a:t>Core</a:t>
            </a:r>
            <a:r>
              <a:rPr lang="cs-CZ" sz="1800" dirty="0"/>
              <a:t> OS</a:t>
            </a:r>
            <a:endParaRPr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48447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1" name="Title 1"/>
          <p:cNvSpPr txBox="1">
            <a:spLocks noGrp="1"/>
          </p:cNvSpPr>
          <p:nvPr>
            <p:ph type="ctrTitle"/>
          </p:nvPr>
        </p:nvSpPr>
        <p:spPr>
          <a:xfrm>
            <a:off x="2204728" y="2276873"/>
            <a:ext cx="7702624" cy="1470026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3</a:t>
            </a:r>
            <a:r>
              <a:rPr dirty="0"/>
              <a:t>. </a:t>
            </a:r>
            <a:r>
              <a:rPr lang="cs-CZ" dirty="0" err="1"/>
              <a:t>Frameworky</a:t>
            </a:r>
            <a:endParaRPr dirty="0"/>
          </a:p>
        </p:txBody>
      </p:sp>
      <p:sp>
        <p:nvSpPr>
          <p:cNvPr id="132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2855640" y="3356991"/>
            <a:ext cx="6400801" cy="1752601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 i="1">
                <a:solidFill>
                  <a:srgbClr val="000000"/>
                </a:solidFill>
              </a:defRPr>
            </a:lvl1pPr>
          </a:lstStyle>
          <a:p>
            <a:r>
              <a:rPr lang="cs-CZ" dirty="0" err="1"/>
              <a:t>iOS</a:t>
            </a:r>
            <a:endParaRPr dirty="0"/>
          </a:p>
        </p:txBody>
      </p:sp>
      <p:pic>
        <p:nvPicPr>
          <p:cNvPr id="13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Zástupný symbol pro číslo snímku 11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pic>
        <p:nvPicPr>
          <p:cNvPr id="8" name="Obrázek" descr="Obrázek">
            <a:extLst>
              <a:ext uri="{FF2B5EF4-FFF2-40B4-BE49-F238E27FC236}">
                <a16:creationId xmlns:a16="http://schemas.microsoft.com/office/drawing/2014/main" id="{0AB2FE1F-73F7-DA42-BCDC-88F3B6CA5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026" y="4082566"/>
            <a:ext cx="1170028" cy="116248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90774549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Ing. Radek Vala Ph.D.</a:t>
            </a:r>
            <a:endParaRPr sz="120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t>FAI, UTB ve Zlíně</a:t>
            </a:r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.1. </a:t>
            </a:r>
            <a:r>
              <a:rPr lang="cs-CZ" dirty="0" err="1"/>
              <a:t>Cocoa</a:t>
            </a:r>
            <a:r>
              <a:rPr lang="cs-CZ" dirty="0"/>
              <a:t> </a:t>
            </a:r>
            <a:r>
              <a:rPr lang="cs-CZ" dirty="0" err="1"/>
              <a:t>Touch</a:t>
            </a:r>
            <a:r>
              <a:rPr lang="cs-CZ" dirty="0"/>
              <a:t> 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základní skupinu frameworků, které jsou vyvinuty na základě Mac OS </a:t>
            </a:r>
            <a:r>
              <a:rPr lang="cs-CZ" sz="1800" dirty="0" err="1"/>
              <a:t>Cocoa</a:t>
            </a:r>
            <a:r>
              <a:rPr lang="cs-CZ" sz="1800" dirty="0"/>
              <a:t> API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</a:t>
            </a:r>
            <a:r>
              <a:rPr lang="cs-CZ" sz="1800" dirty="0" err="1"/>
              <a:t>Foundation</a:t>
            </a:r>
            <a:r>
              <a:rPr lang="cs-CZ" sz="1800" dirty="0"/>
              <a:t> framework – </a:t>
            </a:r>
            <a:r>
              <a:rPr lang="cs-CZ" sz="1800" dirty="0" err="1"/>
              <a:t>root</a:t>
            </a:r>
            <a:r>
              <a:rPr lang="cs-CZ" sz="1800" dirty="0"/>
              <a:t> třída </a:t>
            </a:r>
            <a:r>
              <a:rPr lang="cs-CZ" sz="1800" dirty="0" err="1"/>
              <a:t>NSObject</a:t>
            </a:r>
            <a:r>
              <a:rPr lang="cs-CZ" sz="1800" dirty="0"/>
              <a:t> (základní chování objektu) + další základní typy jako jsou řetězce, čísla či kolekce (pole, slovník)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Foundation</a:t>
            </a:r>
            <a:r>
              <a:rPr lang="cs-CZ" sz="1800" dirty="0"/>
              <a:t> ještě poskytuje funkcionalitu internacionalizace, perzistence objektů, základního souborového systému a zpracování XML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Framework </a:t>
            </a:r>
            <a:r>
              <a:rPr lang="cs-CZ" sz="1800" dirty="0" err="1"/>
              <a:t>UIKit</a:t>
            </a:r>
            <a:r>
              <a:rPr lang="cs-CZ" sz="1800" dirty="0"/>
              <a:t> pak řeší vzhled – uživatelské rozhraní – iOS aplikací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všechny vysokoúrovňové systémové služby, jako například </a:t>
            </a:r>
            <a:r>
              <a:rPr lang="cs-CZ" sz="1800" dirty="0" err="1"/>
              <a:t>Multi-tasking</a:t>
            </a:r>
            <a:r>
              <a:rPr lang="cs-CZ" sz="1800" dirty="0"/>
              <a:t>, dotykové události, či notifikace, práce se schránkou</a:t>
            </a:r>
          </a:p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Tvoří základní infrastrukturu pro tvorbu aplikací</a:t>
            </a:r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740911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Footer Placeholder 3"/>
          <p:cNvSpPr txBox="1"/>
          <p:nvPr/>
        </p:nvSpPr>
        <p:spPr>
          <a:xfrm>
            <a:off x="2408311" y="6134503"/>
            <a:ext cx="2319537" cy="421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Ing. Radek </a:t>
            </a:r>
            <a:r>
              <a:rPr dirty="0" err="1"/>
              <a:t>Vala</a:t>
            </a:r>
            <a:r>
              <a:rPr dirty="0"/>
              <a:t> Ph.D.</a:t>
            </a:r>
            <a:endParaRPr sz="1200" dirty="0">
              <a:solidFill>
                <a:srgbClr val="888888"/>
              </a:solidFill>
            </a:endParaRPr>
          </a:p>
          <a:p>
            <a:pPr>
              <a:defRPr sz="1100">
                <a:latin typeface="Berlin CE"/>
                <a:ea typeface="Berlin CE"/>
                <a:cs typeface="Berlin CE"/>
                <a:sym typeface="Berlin CE"/>
              </a:defRPr>
            </a:pPr>
            <a:r>
              <a:rPr dirty="0"/>
              <a:t>FAI, UTB </a:t>
            </a:r>
            <a:r>
              <a:rPr dirty="0" err="1"/>
              <a:t>ve</a:t>
            </a:r>
            <a:r>
              <a:rPr dirty="0"/>
              <a:t> </a:t>
            </a:r>
            <a:r>
              <a:rPr dirty="0" err="1"/>
              <a:t>Zlíně</a:t>
            </a:r>
            <a:endParaRPr dirty="0"/>
          </a:p>
        </p:txBody>
      </p:sp>
      <p:sp>
        <p:nvSpPr>
          <p:cNvPr id="138" name="Title 1"/>
          <p:cNvSpPr txBox="1">
            <a:spLocks noGrp="1"/>
          </p:cNvSpPr>
          <p:nvPr>
            <p:ph type="ctrTitle"/>
          </p:nvPr>
        </p:nvSpPr>
        <p:spPr>
          <a:xfrm>
            <a:off x="2036002" y="1277619"/>
            <a:ext cx="8182508" cy="1008113"/>
          </a:xfrm>
          <a:prstGeom prst="rect">
            <a:avLst/>
          </a:prstGeom>
        </p:spPr>
        <p:txBody>
          <a:bodyPr/>
          <a:lstStyle>
            <a:lvl1pPr algn="l">
              <a:defRPr sz="3200"/>
            </a:lvl1pPr>
          </a:lstStyle>
          <a:p>
            <a:r>
              <a:rPr lang="cs-CZ" dirty="0"/>
              <a:t>3</a:t>
            </a:r>
            <a:r>
              <a:rPr dirty="0"/>
              <a:t>.1. </a:t>
            </a:r>
            <a:r>
              <a:rPr lang="cs-CZ" dirty="0" err="1"/>
              <a:t>Cocoa</a:t>
            </a:r>
            <a:r>
              <a:rPr lang="cs-CZ" dirty="0"/>
              <a:t> </a:t>
            </a:r>
            <a:r>
              <a:rPr lang="cs-CZ" dirty="0" err="1"/>
              <a:t>Touch</a:t>
            </a:r>
            <a:r>
              <a:rPr lang="cs-CZ" dirty="0"/>
              <a:t> II.</a:t>
            </a:r>
            <a:endParaRPr dirty="0"/>
          </a:p>
        </p:txBody>
      </p:sp>
      <p:sp>
        <p:nvSpPr>
          <p:cNvPr id="139" name="Subtitle 2"/>
          <p:cNvSpPr txBox="1">
            <a:spLocks noGrp="1"/>
          </p:cNvSpPr>
          <p:nvPr>
            <p:ph type="subTitle" sz="half" idx="1"/>
          </p:nvPr>
        </p:nvSpPr>
        <p:spPr>
          <a:xfrm>
            <a:off x="2063551" y="2359040"/>
            <a:ext cx="8064898" cy="352839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17512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/>
              <a:t>Obsahuje následující důležité </a:t>
            </a:r>
            <a:r>
              <a:rPr lang="cs-CZ" sz="1800" dirty="0" err="1"/>
              <a:t>frameworky</a:t>
            </a:r>
            <a:r>
              <a:rPr lang="cs-CZ" sz="1800" dirty="0"/>
              <a:t> [4]: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Address</a:t>
            </a:r>
            <a:r>
              <a:rPr lang="cs-CZ" sz="1800" dirty="0"/>
              <a:t> </a:t>
            </a:r>
            <a:r>
              <a:rPr lang="cs-CZ" sz="1800" dirty="0" err="1"/>
              <a:t>Book</a:t>
            </a:r>
            <a:r>
              <a:rPr lang="cs-CZ" sz="1800" dirty="0"/>
              <a:t> UI FW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Event </a:t>
            </a:r>
            <a:r>
              <a:rPr lang="cs-CZ" sz="1800" dirty="0" err="1"/>
              <a:t>Kit</a:t>
            </a:r>
            <a:r>
              <a:rPr lang="cs-CZ" sz="1800" dirty="0"/>
              <a:t> UI FW – UI pro prohlížení či změnu události v kalendáři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Game </a:t>
            </a:r>
            <a:r>
              <a:rPr lang="cs-CZ" sz="1800" dirty="0" err="1"/>
              <a:t>Kit</a:t>
            </a:r>
            <a:r>
              <a:rPr lang="cs-CZ" sz="1800" dirty="0"/>
              <a:t> FW – podpora </a:t>
            </a:r>
            <a:r>
              <a:rPr lang="cs-CZ" sz="1800" dirty="0" err="1"/>
              <a:t>GameCentra</a:t>
            </a:r>
            <a:r>
              <a:rPr lang="cs-CZ" sz="1800" dirty="0"/>
              <a:t> – např. UI pro on-line sdílení skóre hry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iAD</a:t>
            </a:r>
            <a:r>
              <a:rPr lang="cs-CZ" sz="1800" dirty="0"/>
              <a:t> FW – UI pro reklamní bannery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Map </a:t>
            </a:r>
            <a:r>
              <a:rPr lang="cs-CZ" sz="1800" dirty="0" err="1"/>
              <a:t>Kit</a:t>
            </a:r>
            <a:r>
              <a:rPr lang="cs-CZ" sz="1800" dirty="0"/>
              <a:t> FW – UI mapy pro vložení do vlastní aplikace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Message</a:t>
            </a:r>
            <a:r>
              <a:rPr lang="cs-CZ" sz="1800" dirty="0"/>
              <a:t> UI FW -  UI pro  tvorbu emailů nebo zpráv</a:t>
            </a:r>
          </a:p>
          <a:p>
            <a:pPr marL="417512" lvl="1" indent="-277812" algn="l">
              <a:spcBef>
                <a:spcPts val="300"/>
              </a:spcBef>
              <a:buClr>
                <a:srgbClr val="000000"/>
              </a:buClr>
              <a:buSzPct val="100000"/>
              <a:buFont typeface="Times New Roman"/>
              <a:buChar char="•"/>
              <a:defRPr sz="1400" b="1">
                <a:solidFill>
                  <a:srgbClr val="000000"/>
                </a:solidFill>
              </a:defRPr>
            </a:pPr>
            <a:r>
              <a:rPr lang="cs-CZ" sz="1800" dirty="0" err="1"/>
              <a:t>The</a:t>
            </a:r>
            <a:r>
              <a:rPr lang="cs-CZ" sz="1800" dirty="0"/>
              <a:t> </a:t>
            </a:r>
            <a:r>
              <a:rPr lang="cs-CZ" sz="1800" dirty="0" err="1"/>
              <a:t>UIKit</a:t>
            </a:r>
            <a:r>
              <a:rPr lang="cs-CZ" sz="1800" dirty="0"/>
              <a:t> FW – infrastruktura pro grafické iOS aplikace řízené událostmi</a:t>
            </a:r>
          </a:p>
          <a:p>
            <a:pPr marL="139700" lvl="1" indent="0" algn="l">
              <a:spcBef>
                <a:spcPts val="300"/>
              </a:spcBef>
              <a:buClr>
                <a:srgbClr val="000000"/>
              </a:buClr>
              <a:buSzPct val="100000"/>
              <a:defRPr sz="1400" b="1">
                <a:solidFill>
                  <a:srgbClr val="000000"/>
                </a:solidFill>
              </a:defRPr>
            </a:pPr>
            <a:endParaRPr lang="cs-CZ" sz="1800" dirty="0"/>
          </a:p>
        </p:txBody>
      </p:sp>
      <p:pic>
        <p:nvPicPr>
          <p:cNvPr id="140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763" y="6231657"/>
            <a:ext cx="205822" cy="235224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Picture 7" descr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4273" y="6231656"/>
            <a:ext cx="235224" cy="235224"/>
          </a:xfrm>
          <a:prstGeom prst="rect">
            <a:avLst/>
          </a:prstGeom>
          <a:ln w="12700">
            <a:miter lim="400000"/>
          </a:ln>
        </p:spPr>
      </p:pic>
      <p:sp>
        <p:nvSpPr>
          <p:cNvPr id="142" name="Footer Placeholder 3"/>
          <p:cNvSpPr txBox="1"/>
          <p:nvPr/>
        </p:nvSpPr>
        <p:spPr>
          <a:xfrm>
            <a:off x="8760296" y="6221635"/>
            <a:ext cx="2016225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sz="1100">
                <a:solidFill>
                  <a:srgbClr val="FFFFFF"/>
                </a:solidFill>
                <a:latin typeface="Berlin CE"/>
                <a:ea typeface="Berlin CE"/>
                <a:cs typeface="Berlin CE"/>
                <a:sym typeface="Berlin CE"/>
              </a:defRPr>
            </a:lvl1pPr>
          </a:lstStyle>
          <a:p>
            <a:r>
              <a:t>fhs.utb.cz</a:t>
            </a:r>
          </a:p>
        </p:txBody>
      </p:sp>
      <p:pic>
        <p:nvPicPr>
          <p:cNvPr id="143" name="Picture 9" descr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95" y="6191849"/>
            <a:ext cx="1934719" cy="285664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Zástupný symbol pro číslo snímku 5"/>
          <p:cNvSpPr txBox="1">
            <a:spLocks noGrp="1"/>
          </p:cNvSpPr>
          <p:nvPr>
            <p:ph type="sldNum" sz="quarter" idx="2"/>
          </p:nvPr>
        </p:nvSpPr>
        <p:spPr>
          <a:xfrm>
            <a:off x="11393502" y="6404294"/>
            <a:ext cx="188898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748409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1875</Words>
  <Application>Microsoft Macintosh PowerPoint</Application>
  <PresentationFormat>Širokoúhlá obrazovka</PresentationFormat>
  <Paragraphs>257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3" baseType="lpstr">
      <vt:lpstr>Arial</vt:lpstr>
      <vt:lpstr>Berlin CE</vt:lpstr>
      <vt:lpstr>Calibri</vt:lpstr>
      <vt:lpstr>Source sans Pro</vt:lpstr>
      <vt:lpstr>Source Sans Pro Bold</vt:lpstr>
      <vt:lpstr>Times New Roman</vt:lpstr>
      <vt:lpstr>Office Theme</vt:lpstr>
      <vt:lpstr>Pokročilé mobilní technologie</vt:lpstr>
      <vt:lpstr>1. Definice</vt:lpstr>
      <vt:lpstr>1.1. iOS I.</vt:lpstr>
      <vt:lpstr>1.1. iOS II.</vt:lpstr>
      <vt:lpstr>2. Architektura</vt:lpstr>
      <vt:lpstr>2.1. Architektura</vt:lpstr>
      <vt:lpstr>3. Frameworky</vt:lpstr>
      <vt:lpstr>3.1. Cocoa Touch I.</vt:lpstr>
      <vt:lpstr>3.1. Cocoa Touch II.</vt:lpstr>
      <vt:lpstr>3.2. Media I.</vt:lpstr>
      <vt:lpstr>3.2. Media II.</vt:lpstr>
      <vt:lpstr>3.2. Media III.</vt:lpstr>
      <vt:lpstr>3.2. Media IV.</vt:lpstr>
      <vt:lpstr>3.3. Core Services I.</vt:lpstr>
      <vt:lpstr>3.3. Core Services II.</vt:lpstr>
      <vt:lpstr>3.4. Core OS I.</vt:lpstr>
      <vt:lpstr>3.4. Core OS II.</vt:lpstr>
      <vt:lpstr>4. Vývojářské nástroje</vt:lpstr>
      <vt:lpstr>4.1. iOS SDK</vt:lpstr>
      <vt:lpstr>4.2 Xcode</vt:lpstr>
      <vt:lpstr>4.3 iOS Simulátory</vt:lpstr>
      <vt:lpstr>5. Druhy vývojářských účtů</vt:lpstr>
      <vt:lpstr>5.1. Apple Developer Program</vt:lpstr>
      <vt:lpstr>5.2. Apple Developer Enterprise Program</vt:lpstr>
      <vt:lpstr>Seznam literatury</vt:lpstr>
      <vt:lpstr>Přehled architektury 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Mobilní technologie a kyberbezpečnost</dc:title>
  <dc:creator>Christie</dc:creator>
  <cp:lastModifiedBy>Radek Vala</cp:lastModifiedBy>
  <cp:revision>95</cp:revision>
  <dcterms:modified xsi:type="dcterms:W3CDTF">2022-09-20T11:58:18Z</dcterms:modified>
</cp:coreProperties>
</file>