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" ContentType="image/ti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82" d="100"/>
          <a:sy n="82" d="100"/>
        </p:scale>
        <p:origin x="19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9" name="Shape 1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hyperlink" Target="mailto:vala@fai.utb.cz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názvu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Text názvu</a:t>
            </a:r>
          </a:p>
        </p:txBody>
      </p:sp>
      <p:sp>
        <p:nvSpPr>
          <p:cNvPr id="12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13" name="Radek Vala…"/>
          <p:cNvSpPr txBox="1"/>
          <p:nvPr/>
        </p:nvSpPr>
        <p:spPr>
          <a:xfrm>
            <a:off x="10443673" y="8953499"/>
            <a:ext cx="1399605" cy="622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1900"/>
            </a:pPr>
            <a:r>
              <a:t>Radek Vala</a:t>
            </a:r>
          </a:p>
          <a:p>
            <a:pPr>
              <a:defRPr sz="1500">
                <a:latin typeface="Helvetica"/>
                <a:ea typeface="Helvetica"/>
                <a:cs typeface="Helvetica"/>
                <a:sym typeface="Helvetica"/>
              </a:defRPr>
            </a:pPr>
            <a:r>
              <a:rPr u="sng">
                <a:hlinkClick r:id="rId2"/>
              </a:rPr>
              <a:t>vala@fai.utb.cz</a:t>
            </a:r>
          </a:p>
        </p:txBody>
      </p:sp>
      <p:sp>
        <p:nvSpPr>
          <p:cNvPr id="14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6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“Type a quote here.” </a:t>
            </a:r>
          </a:p>
        </p:txBody>
      </p:sp>
      <p:sp>
        <p:nvSpPr>
          <p:cNvPr id="97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Obrázek"/>
          <p:cNvSpPr>
            <a:spLocks noGrp="1"/>
          </p:cNvSpPr>
          <p:nvPr>
            <p:ph type="pic" idx="13"/>
          </p:nvPr>
        </p:nvSpPr>
        <p:spPr>
          <a:xfrm>
            <a:off x="-812800" y="0"/>
            <a:ext cx="15232066" cy="10160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5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Obrázek"/>
          <p:cNvSpPr>
            <a:spLocks noGrp="1"/>
          </p:cNvSpPr>
          <p:nvPr>
            <p:ph type="pic" idx="13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2" name="Text názvu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Text názvu</a:t>
            </a:r>
          </a:p>
        </p:txBody>
      </p:sp>
      <p:sp>
        <p:nvSpPr>
          <p:cNvPr id="23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2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 názvu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3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brázek"/>
          <p:cNvSpPr>
            <a:spLocks noGrp="1"/>
          </p:cNvSpPr>
          <p:nvPr>
            <p:ph type="pic" idx="13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40" name="Text názvu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Text názvu</a:t>
            </a:r>
          </a:p>
        </p:txBody>
      </p:sp>
      <p:sp>
        <p:nvSpPr>
          <p:cNvPr id="41" name="Text úrovně 1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2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58" name="Text úrovně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pic>
        <p:nvPicPr>
          <p:cNvPr id="5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3078" y="431004"/>
            <a:ext cx="814011" cy="814011"/>
          </a:xfrm>
          <a:prstGeom prst="rect">
            <a:avLst/>
          </a:prstGeom>
          <a:ln w="12700">
            <a:miter lim="400000"/>
          </a:ln>
        </p:spPr>
      </p:pic>
      <p:sp>
        <p:nvSpPr>
          <p:cNvPr id="6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Obrázek"/>
          <p:cNvSpPr>
            <a:spLocks noGrp="1"/>
          </p:cNvSpPr>
          <p:nvPr>
            <p:ph type="pic" idx="13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8" name="Text názvu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 názvu</a:t>
            </a:r>
          </a:p>
        </p:txBody>
      </p:sp>
      <p:sp>
        <p:nvSpPr>
          <p:cNvPr id="69" name="Text úrovně 1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0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 úrovně 1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7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Obrázek"/>
          <p:cNvSpPr>
            <a:spLocks noGrp="1"/>
          </p:cNvSpPr>
          <p:nvPr>
            <p:ph type="pic" sz="quarter" idx="13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Obrázek"/>
          <p:cNvSpPr>
            <a:spLocks noGrp="1"/>
          </p:cNvSpPr>
          <p:nvPr>
            <p:ph type="pic" sz="quarter" idx="14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7" name="Obrázek"/>
          <p:cNvSpPr>
            <a:spLocks noGrp="1"/>
          </p:cNvSpPr>
          <p:nvPr>
            <p:ph type="pic" idx="15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8" name="Číslo snímku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názvu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názvu</a:t>
            </a:r>
          </a:p>
        </p:txBody>
      </p:sp>
      <p:sp>
        <p:nvSpPr>
          <p:cNvPr id="3" name="Text úrovně 1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Text úrovně 1</a:t>
            </a:r>
          </a:p>
          <a:p>
            <a:pPr lvl="1"/>
            <a:r>
              <a:t>Text úrovně 2</a:t>
            </a:r>
          </a:p>
          <a:p>
            <a:pPr lvl="2"/>
            <a:r>
              <a:t>Text úrovně 3</a:t>
            </a:r>
          </a:p>
          <a:p>
            <a:pPr lvl="3"/>
            <a:r>
              <a:t>Text úrovně 4</a:t>
            </a:r>
          </a:p>
          <a:p>
            <a:pPr lvl="4"/>
            <a:r>
              <a:t>Text úrovně 5</a:t>
            </a:r>
          </a:p>
        </p:txBody>
      </p:sp>
      <p:sp>
        <p:nvSpPr>
          <p:cNvPr id="4" name="Číslo snímku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stub.com/720536548/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swiftstub.com/253695851/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swiftstub.com/519775502" TargetMode="Externa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pple.com/library/prerelease/ios/documentation/Swift/Conceptual/Swift_Programming_Language/index.html#//apple_ref/doc/uid/TP40014097-CH3-ID0" TargetMode="Externa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wift"/>
          <p:cNvSpPr txBox="1">
            <a:spLocks noGrp="1"/>
          </p:cNvSpPr>
          <p:nvPr>
            <p:ph type="ctrTitle"/>
          </p:nvPr>
        </p:nvSpPr>
        <p:spPr>
          <a:xfrm>
            <a:off x="1270000" y="889000"/>
            <a:ext cx="10464800" cy="3302000"/>
          </a:xfrm>
          <a:prstGeom prst="rect">
            <a:avLst/>
          </a:prstGeom>
          <a:effectLst>
            <a:outerShdw blurRad="63500" dist="25400" dir="5400000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r>
              <a:t>Swift</a:t>
            </a:r>
          </a:p>
        </p:txBody>
      </p:sp>
      <p:pic>
        <p:nvPicPr>
          <p:cNvPr id="122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8761" y="4157763"/>
            <a:ext cx="2387278" cy="2387278"/>
          </a:xfrm>
          <a:prstGeom prst="rect">
            <a:avLst/>
          </a:prstGeom>
          <a:ln w="25400">
            <a:miter lim="400000"/>
          </a:ln>
          <a:effectLst>
            <a:reflection stA="50000" endPos="40000" dir="5400000" sy="-100000" algn="bl" rotWithShape="0"/>
          </a:effectLst>
        </p:spPr>
      </p:pic>
      <p:sp>
        <p:nvSpPr>
          <p:cNvPr id="123" name="Mobilní technologie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7861300"/>
            <a:ext cx="10464800" cy="1130300"/>
          </a:xfrm>
          <a:prstGeom prst="rect">
            <a:avLst/>
          </a:prstGeom>
        </p:spPr>
        <p:txBody>
          <a:bodyPr/>
          <a:lstStyle>
            <a:lvl1pPr algn="r"/>
          </a:lstStyle>
          <a:p>
            <a:r>
              <a:t>Mobilní technologie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N-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N-tice</a:t>
            </a:r>
          </a:p>
        </p:txBody>
      </p:sp>
      <p:sp>
        <p:nvSpPr>
          <p:cNvPr id="162" name="Sdružují více hodnot do jedné spojené…"/>
          <p:cNvSpPr txBox="1"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2009031"/>
          </a:xfrm>
          <a:prstGeom prst="rect">
            <a:avLst/>
          </a:prstGeom>
        </p:spPr>
        <p:txBody>
          <a:bodyPr anchor="t"/>
          <a:lstStyle/>
          <a:p>
            <a:r>
              <a:t>Sdružují více hodnot do jedné spojené</a:t>
            </a:r>
          </a:p>
          <a:p>
            <a:r>
              <a:t>Hodnoty můžou být různých datových typů</a:t>
            </a:r>
          </a:p>
        </p:txBody>
      </p:sp>
      <p:pic>
        <p:nvPicPr>
          <p:cNvPr id="16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4819650"/>
            <a:ext cx="11696700" cy="1168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4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6661150"/>
            <a:ext cx="7823200" cy="2578100"/>
          </a:xfrm>
          <a:prstGeom prst="rect">
            <a:avLst/>
          </a:prstGeom>
          <a:ln w="12700">
            <a:miter lim="400000"/>
          </a:ln>
        </p:spPr>
      </p:pic>
      <p:sp>
        <p:nvSpPr>
          <p:cNvPr id="165" name="Dekompozice obsahu N-tice"/>
          <p:cNvSpPr txBox="1"/>
          <p:nvPr/>
        </p:nvSpPr>
        <p:spPr>
          <a:xfrm>
            <a:off x="927100" y="6000750"/>
            <a:ext cx="6377128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Dekompozice obsahu N-tice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N-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N-tice</a:t>
            </a:r>
          </a:p>
        </p:txBody>
      </p:sp>
      <p:sp>
        <p:nvSpPr>
          <p:cNvPr id="168" name="Pouze část obsahu N-tice"/>
          <p:cNvSpPr txBox="1"/>
          <p:nvPr/>
        </p:nvSpPr>
        <p:spPr>
          <a:xfrm>
            <a:off x="876300" y="2813050"/>
            <a:ext cx="5818886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Pouze část obsahu N-tice</a:t>
            </a:r>
          </a:p>
        </p:txBody>
      </p:sp>
      <p:pic>
        <p:nvPicPr>
          <p:cNvPr id="16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7000" y="3759200"/>
            <a:ext cx="7747000" cy="1524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0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950" y="5803900"/>
            <a:ext cx="7912100" cy="1930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N-ti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N-tice</a:t>
            </a:r>
          </a:p>
        </p:txBody>
      </p:sp>
      <p:sp>
        <p:nvSpPr>
          <p:cNvPr id="173" name="Pojmenování"/>
          <p:cNvSpPr txBox="1"/>
          <p:nvPr/>
        </p:nvSpPr>
        <p:spPr>
          <a:xfrm>
            <a:off x="876300" y="2813050"/>
            <a:ext cx="317581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Pojmenování</a:t>
            </a:r>
          </a:p>
        </p:txBody>
      </p:sp>
      <p:pic>
        <p:nvPicPr>
          <p:cNvPr id="174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250" y="3873500"/>
            <a:ext cx="9258300" cy="558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75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500" y="4737100"/>
            <a:ext cx="9829800" cy="2032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Volitelná hodnota (Optional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08254">
              <a:defRPr sz="6960"/>
            </a:lvl1pPr>
          </a:lstStyle>
          <a:p>
            <a:r>
              <a:t>Volitelná hodnota (Optional)</a:t>
            </a:r>
          </a:p>
        </p:txBody>
      </p:sp>
      <p:sp>
        <p:nvSpPr>
          <p:cNvPr id="178" name="Může být prázdná - obsahovat nil"/>
          <p:cNvSpPr txBox="1"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r>
              <a:t>Může být prázdná - obsahovat nil</a:t>
            </a:r>
          </a:p>
        </p:txBody>
      </p:sp>
      <p:pic>
        <p:nvPicPr>
          <p:cNvPr id="17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200" y="3549650"/>
            <a:ext cx="8675018" cy="12237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Forced Unwrapp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Forced Unwrapping</a:t>
            </a:r>
          </a:p>
        </p:txBody>
      </p:sp>
      <p:pic>
        <p:nvPicPr>
          <p:cNvPr id="182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413" y="4937506"/>
            <a:ext cx="11761974" cy="185715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var convertedNumber:Int? = 123"/>
          <p:cNvSpPr txBox="1"/>
          <p:nvPr/>
        </p:nvSpPr>
        <p:spPr>
          <a:xfrm>
            <a:off x="535990" y="3829050"/>
            <a:ext cx="6776620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var convertedNumber:Int? = 123</a:t>
            </a:r>
          </a:p>
        </p:txBody>
      </p:sp>
      <p:sp>
        <p:nvSpPr>
          <p:cNvPr id="184" name="http://swiftstub.com/720536548/"/>
          <p:cNvSpPr txBox="1"/>
          <p:nvPr/>
        </p:nvSpPr>
        <p:spPr>
          <a:xfrm>
            <a:off x="5936952" y="7944224"/>
            <a:ext cx="6645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http://swiftstub.com/720536548/</a:t>
            </a:r>
          </a:p>
        </p:txBody>
      </p:sp>
      <p:sp>
        <p:nvSpPr>
          <p:cNvPr id="185" name="🌋"/>
          <p:cNvSpPr txBox="1"/>
          <p:nvPr/>
        </p:nvSpPr>
        <p:spPr>
          <a:xfrm>
            <a:off x="12877800" y="5099248"/>
            <a:ext cx="571501" cy="698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🌋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Optional Bin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Optional Binding</a:t>
            </a:r>
          </a:p>
        </p:txBody>
      </p:sp>
      <p:sp>
        <p:nvSpPr>
          <p:cNvPr id="188" name="Zda optional(volitelná konstanta/proměnná) obsahuje hodnotu a pokud ano, zpřístupnit ji jako dočasnou konstantu/proměnnou do bloku IF"/>
          <p:cNvSpPr txBox="1">
            <a:spLocks noGrp="1"/>
          </p:cNvSpPr>
          <p:nvPr>
            <p:ph type="body" sz="quarter" idx="1"/>
          </p:nvPr>
        </p:nvSpPr>
        <p:spPr>
          <a:xfrm>
            <a:off x="952500" y="2717800"/>
            <a:ext cx="11099800" cy="2159000"/>
          </a:xfrm>
          <a:prstGeom prst="rect">
            <a:avLst/>
          </a:prstGeom>
        </p:spPr>
        <p:txBody>
          <a:bodyPr anchor="t"/>
          <a:lstStyle/>
          <a:p>
            <a:r>
              <a:t>Zda optional(volitelná konstanta/proměnná) obsahuje hodnotu a pokud ano, zpřístupnit ji jako dočasnou konstantu/proměnnou do bloku IF</a:t>
            </a:r>
          </a:p>
        </p:txBody>
      </p:sp>
      <p:pic>
        <p:nvPicPr>
          <p:cNvPr id="18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5194300"/>
            <a:ext cx="12001500" cy="2946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Multiple Optional Bind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54990">
              <a:defRPr sz="7600"/>
            </a:lvl1pPr>
          </a:lstStyle>
          <a:p>
            <a:r>
              <a:t>Multiple Optional Binding</a:t>
            </a:r>
          </a:p>
        </p:txBody>
      </p:sp>
      <p:pic>
        <p:nvPicPr>
          <p:cNvPr id="192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536950"/>
            <a:ext cx="12395200" cy="2476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Optionals -implicitní rozbalení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Optionals -implicitní rozbalení</a:t>
            </a:r>
          </a:p>
        </p:txBody>
      </p:sp>
      <p:pic>
        <p:nvPicPr>
          <p:cNvPr id="19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4849888"/>
            <a:ext cx="12433300" cy="2425701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užitečné, pokud víme, že Optional získá hodnotu ihned po definici (nebude nulová) a bude vždy existovat…"/>
          <p:cNvSpPr txBox="1"/>
          <p:nvPr/>
        </p:nvSpPr>
        <p:spPr>
          <a:xfrm>
            <a:off x="336270" y="2856744"/>
            <a:ext cx="1233226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užitečné, pokud víme, že Optional získá hodnotu ihned po definici (nebude nulová) a bude vždy existovat</a:t>
            </a:r>
          </a:p>
          <a:p>
            <a:pPr marL="444500" indent="-444500" algn="l">
              <a:buSzPct val="75000"/>
              <a:buChar char="•"/>
            </a:pPr>
            <a:r>
              <a:t>Primárně Swift používá pro inicializaci Tříd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Obsluha chyb. stav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Obsluha chyb. stavů</a:t>
            </a:r>
          </a:p>
        </p:txBody>
      </p:sp>
      <p:sp>
        <p:nvSpPr>
          <p:cNvPr id="199" name="jestliže ve funkci dojde k chybovému stavu, vyhodí error, může být pmocí bloku try, catch ošetřen"/>
          <p:cNvSpPr txBox="1">
            <a:spLocks noGrp="1"/>
          </p:cNvSpPr>
          <p:nvPr>
            <p:ph type="body" sz="quarter" idx="1"/>
          </p:nvPr>
        </p:nvSpPr>
        <p:spPr>
          <a:xfrm>
            <a:off x="952500" y="2609850"/>
            <a:ext cx="11099800" cy="1485670"/>
          </a:xfrm>
          <a:prstGeom prst="rect">
            <a:avLst/>
          </a:prstGeom>
        </p:spPr>
        <p:txBody>
          <a:bodyPr/>
          <a:lstStyle/>
          <a:p>
            <a:r>
              <a:t>jestliže ve funkci dojde k chybovému stavu, vyhodí error, může být pmocí bloku try, catch ošetřen</a:t>
            </a:r>
          </a:p>
        </p:txBody>
      </p:sp>
      <p:pic>
        <p:nvPicPr>
          <p:cNvPr id="200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196" y="4181741"/>
            <a:ext cx="8229601" cy="1714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01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4249" y="6242971"/>
            <a:ext cx="4406901" cy="2959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Obsluha chyb. stav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Obsluha chyb. stavů</a:t>
            </a:r>
          </a:p>
        </p:txBody>
      </p:sp>
      <p:pic>
        <p:nvPicPr>
          <p:cNvPr id="204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463" y="2856837"/>
            <a:ext cx="9215874" cy="66265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wif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Swift</a:t>
            </a:r>
          </a:p>
        </p:txBody>
      </p:sp>
      <p:sp>
        <p:nvSpPr>
          <p:cNvPr id="126" name="alternativa k Objective-C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cs-CZ" dirty="0"/>
              <a:t>nahradil</a:t>
            </a:r>
            <a:r>
              <a:rPr dirty="0"/>
              <a:t> Objective-C</a:t>
            </a:r>
          </a:p>
          <a:p>
            <a:r>
              <a:rPr dirty="0" err="1"/>
              <a:t>lze</a:t>
            </a:r>
            <a:r>
              <a:rPr dirty="0"/>
              <a:t> </a:t>
            </a:r>
            <a:r>
              <a:rPr dirty="0" err="1"/>
              <a:t>kombinovat</a:t>
            </a:r>
            <a:r>
              <a:rPr dirty="0"/>
              <a:t> s Objective-C (Swift </a:t>
            </a:r>
            <a:r>
              <a:rPr dirty="0" err="1"/>
              <a:t>soubory</a:t>
            </a:r>
            <a:r>
              <a:rPr dirty="0"/>
              <a:t> </a:t>
            </a:r>
            <a:r>
              <a:rPr dirty="0" err="1"/>
              <a:t>vedle</a:t>
            </a:r>
            <a:r>
              <a:rPr dirty="0"/>
              <a:t> Obj-C)</a:t>
            </a:r>
          </a:p>
          <a:p>
            <a:r>
              <a:rPr dirty="0" err="1"/>
              <a:t>programování</a:t>
            </a:r>
            <a:r>
              <a:rPr dirty="0"/>
              <a:t> pro iOS, OS X, </a:t>
            </a:r>
            <a:r>
              <a:rPr dirty="0" err="1"/>
              <a:t>watchOS</a:t>
            </a:r>
            <a:endParaRPr dirty="0"/>
          </a:p>
          <a:p>
            <a:r>
              <a:rPr dirty="0" err="1"/>
              <a:t>vydán</a:t>
            </a:r>
            <a:r>
              <a:rPr dirty="0"/>
              <a:t> </a:t>
            </a:r>
            <a:r>
              <a:rPr dirty="0" err="1"/>
              <a:t>jako</a:t>
            </a:r>
            <a:r>
              <a:rPr dirty="0"/>
              <a:t> open source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ssertion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Assertions</a:t>
            </a:r>
          </a:p>
        </p:txBody>
      </p:sp>
      <p:sp>
        <p:nvSpPr>
          <p:cNvPr id="207" name="Tvrzení, že je určitá podmínka splněna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3474415"/>
          </a:xfrm>
          <a:prstGeom prst="rect">
            <a:avLst/>
          </a:prstGeom>
        </p:spPr>
        <p:txBody>
          <a:bodyPr anchor="t"/>
          <a:lstStyle/>
          <a:p>
            <a:r>
              <a:t>Tvrzení, že je určitá podmínka splněna</a:t>
            </a:r>
          </a:p>
          <a:p>
            <a:r>
              <a:t>využití pro ladění</a:t>
            </a:r>
          </a:p>
          <a:p>
            <a:r>
              <a:t>Jestliže je podmínka splněna, kód pokračuje, pokud ne, aplikace je ukončena</a:t>
            </a:r>
          </a:p>
        </p:txBody>
      </p:sp>
      <p:pic>
        <p:nvPicPr>
          <p:cNvPr id="208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245" y="6562199"/>
            <a:ext cx="11262309" cy="16926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Interpolované řetěz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Interpolované řetězce</a:t>
            </a:r>
          </a:p>
        </p:txBody>
      </p:sp>
      <p:sp>
        <p:nvSpPr>
          <p:cNvPr id="211" name="šablona řetězce s doplněním proměnných"/>
          <p:cNvSpPr txBox="1">
            <a:spLocks noGrp="1"/>
          </p:cNvSpPr>
          <p:nvPr>
            <p:ph type="body" sz="quarter" idx="1"/>
          </p:nvPr>
        </p:nvSpPr>
        <p:spPr>
          <a:xfrm>
            <a:off x="952500" y="2603500"/>
            <a:ext cx="11099800" cy="814011"/>
          </a:xfrm>
          <a:prstGeom prst="rect">
            <a:avLst/>
          </a:prstGeom>
        </p:spPr>
        <p:txBody>
          <a:bodyPr anchor="t"/>
          <a:lstStyle/>
          <a:p>
            <a:r>
              <a:t>šablona řetězce s doplněním proměnných</a:t>
            </a:r>
          </a:p>
        </p:txBody>
      </p:sp>
      <p:pic>
        <p:nvPicPr>
          <p:cNvPr id="212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948" y="3663316"/>
            <a:ext cx="9002904" cy="12960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peciální znaky v řetězcí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14095">
              <a:defRPr sz="7040"/>
            </a:lvl1pPr>
          </a:lstStyle>
          <a:p>
            <a:r>
              <a:t>Speciální znaky v řetězcích</a:t>
            </a:r>
          </a:p>
        </p:txBody>
      </p:sp>
      <p:pic>
        <p:nvPicPr>
          <p:cNvPr id="21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320" y="3845373"/>
            <a:ext cx="11366160" cy="24613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Kontrola dostupnosti AP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17170" defTabSz="554990">
              <a:defRPr sz="7600"/>
            </a:pPr>
            <a:r>
              <a:t>Kontrola dostupnosti API</a:t>
            </a:r>
          </a:p>
        </p:txBody>
      </p:sp>
      <p:pic>
        <p:nvPicPr>
          <p:cNvPr id="218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1457" y="2751954"/>
            <a:ext cx="9961886" cy="2890178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560" y="6315845"/>
            <a:ext cx="9961886" cy="26282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Definice funk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/>
            <a:r>
              <a:t>Definice funkce</a:t>
            </a:r>
          </a:p>
        </p:txBody>
      </p:sp>
      <p:pic>
        <p:nvPicPr>
          <p:cNvPr id="222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028" y="2879497"/>
            <a:ext cx="7826744" cy="2289161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3537" y="5254155"/>
            <a:ext cx="4284998" cy="2074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Funkce s více para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1" indent="219455" defTabSz="560831">
              <a:defRPr sz="7679"/>
            </a:pPr>
            <a:r>
              <a:t>Funkce s více parametry</a:t>
            </a:r>
          </a:p>
        </p:txBody>
      </p:sp>
      <p:pic>
        <p:nvPicPr>
          <p:cNvPr id="226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41" y="3221177"/>
            <a:ext cx="10922718" cy="44427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Funkce s více návratovými hodnotami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Funkce s více návratovými hodnotami</a:t>
            </a:r>
          </a:p>
        </p:txBody>
      </p:sp>
      <p:pic>
        <p:nvPicPr>
          <p:cNvPr id="229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138" y="2684673"/>
            <a:ext cx="7598380" cy="547240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1458" y="8238253"/>
            <a:ext cx="7787740" cy="15079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Funkce - lokální a externí názvy parametr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Funkce - lokální a externí názvy parametrů</a:t>
            </a:r>
          </a:p>
        </p:txBody>
      </p:sp>
      <p:pic>
        <p:nvPicPr>
          <p:cNvPr id="23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984" y="5546792"/>
            <a:ext cx="11542832" cy="2755527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96" y="3537910"/>
            <a:ext cx="11217946" cy="5711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Funkce - skrytí externích názvů parametr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Funkce - skrytí externích názvů parametrů</a:t>
            </a:r>
          </a:p>
        </p:txBody>
      </p:sp>
      <p:pic>
        <p:nvPicPr>
          <p:cNvPr id="237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59" y="4329287"/>
            <a:ext cx="11327682" cy="28476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Funkce - výchozí hodnoty parametrů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Funkce - výchozí hodnoty parametrů</a:t>
            </a:r>
          </a:p>
        </p:txBody>
      </p:sp>
      <p:pic>
        <p:nvPicPr>
          <p:cNvPr id="240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590" y="3918614"/>
            <a:ext cx="9553620" cy="366897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Konstanty a proměnné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Konstanty a proměnné</a:t>
            </a:r>
          </a:p>
        </p:txBody>
      </p:sp>
      <p:sp>
        <p:nvSpPr>
          <p:cNvPr id="129" name="před použitím musí být dekarovány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r>
              <a:t>před použitím musí být dekarovány</a:t>
            </a:r>
          </a:p>
          <a:p>
            <a:r>
              <a:t>let (konstanta)</a:t>
            </a:r>
          </a:p>
          <a:p>
            <a:endParaRPr/>
          </a:p>
          <a:p>
            <a:endParaRPr/>
          </a:p>
          <a:p>
            <a:r>
              <a:t>var (proměnná)</a:t>
            </a:r>
          </a:p>
        </p:txBody>
      </p:sp>
      <p:sp>
        <p:nvSpPr>
          <p:cNvPr id="130" name="let maximumNumberOfLoginAttempts = 10"/>
          <p:cNvSpPr txBox="1"/>
          <p:nvPr/>
        </p:nvSpPr>
        <p:spPr>
          <a:xfrm>
            <a:off x="1014728" y="4959349"/>
            <a:ext cx="7078286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marL="457200" indent="-457200" algn="l" defTabSz="457200">
              <a:tabLst>
                <a:tab pos="139700" algn="l"/>
                <a:tab pos="457200" algn="l"/>
              </a:tabLst>
              <a:defRPr sz="2300">
                <a:solidFill>
                  <a:srgbClr val="40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3391"/>
                </a:solidFill>
              </a:rPr>
              <a:t>		let</a:t>
            </a:r>
            <a:r>
              <a:rPr>
                <a:solidFill>
                  <a:srgbClr val="000000"/>
                </a:solidFill>
              </a:rPr>
              <a:t> </a:t>
            </a:r>
            <a:r>
              <a:t>maximumNumberOfLoginAttempts</a:t>
            </a:r>
            <a:r>
              <a:rPr>
                <a:solidFill>
                  <a:srgbClr val="000000"/>
                </a:solidFill>
              </a:rPr>
              <a:t> = </a:t>
            </a:r>
            <a:r>
              <a:rPr>
                <a:solidFill>
                  <a:srgbClr val="1C27CF"/>
                </a:solidFill>
              </a:rPr>
              <a:t>10</a:t>
            </a:r>
            <a:endParaRPr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457200" indent="-457200" algn="l" defTabSz="457200">
              <a:tabLst>
                <a:tab pos="139700" algn="l"/>
                <a:tab pos="457200" algn="l"/>
              </a:tabLst>
              <a:defRPr sz="2300">
                <a:solidFill>
                  <a:srgbClr val="406E74"/>
                </a:solidFill>
                <a:latin typeface="Menlo"/>
                <a:ea typeface="Menlo"/>
                <a:cs typeface="Menlo"/>
                <a:sym typeface="Menlo"/>
              </a:defRPr>
            </a:pPr>
            <a:r>
              <a:rPr>
                <a:solidFill>
                  <a:srgbClr val="AA3391"/>
                </a:solidFill>
              </a:rPr>
              <a:t>	</a:t>
            </a:r>
          </a:p>
        </p:txBody>
      </p:sp>
      <p:pic>
        <p:nvPicPr>
          <p:cNvPr id="131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450" y="7677150"/>
            <a:ext cx="5210797" cy="69386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Funkce - variabilní para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90727">
              <a:defRPr sz="6719"/>
            </a:lvl1pPr>
          </a:lstStyle>
          <a:p>
            <a:r>
              <a:t>Funkce - variabilní parametry</a:t>
            </a:r>
          </a:p>
        </p:txBody>
      </p:sp>
      <p:pic>
        <p:nvPicPr>
          <p:cNvPr id="24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5859" y="3063983"/>
            <a:ext cx="10673082" cy="537823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Funkce - in-out parametry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Funkce - in-out parametry</a:t>
            </a:r>
          </a:p>
        </p:txBody>
      </p:sp>
      <p:sp>
        <p:nvSpPr>
          <p:cNvPr id="246" name="Vhodné pokud chcete modifikovat vstupní parametry a hodnoty zachovat po skončení funkce"/>
          <p:cNvSpPr txBox="1"/>
          <p:nvPr/>
        </p:nvSpPr>
        <p:spPr>
          <a:xfrm>
            <a:off x="1099105" y="2311212"/>
            <a:ext cx="10806590" cy="1739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Vhodné pokud chcete modifikovat vstupní parametry a hodnoty zachovat po skončení funkce</a:t>
            </a:r>
          </a:p>
        </p:txBody>
      </p:sp>
      <p:pic>
        <p:nvPicPr>
          <p:cNvPr id="247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680" y="4325530"/>
            <a:ext cx="7689811" cy="2485382"/>
          </a:xfrm>
          <a:prstGeom prst="rect">
            <a:avLst/>
          </a:prstGeom>
          <a:ln w="12700">
            <a:miter lim="400000"/>
          </a:ln>
        </p:spPr>
      </p:pic>
      <p:pic>
        <p:nvPicPr>
          <p:cNvPr id="248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41" y="6897453"/>
            <a:ext cx="10636567" cy="2372773"/>
          </a:xfrm>
          <a:prstGeom prst="rect">
            <a:avLst/>
          </a:prstGeom>
          <a:ln w="12700">
            <a:miter lim="400000"/>
          </a:ln>
        </p:spPr>
      </p:pic>
      <p:sp>
        <p:nvSpPr>
          <p:cNvPr id="249" name="http://swiftstub.com/253695851/"/>
          <p:cNvSpPr txBox="1"/>
          <p:nvPr/>
        </p:nvSpPr>
        <p:spPr>
          <a:xfrm>
            <a:off x="6010675" y="6278076"/>
            <a:ext cx="6645403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u="sng">
                <a:hlinkClick r:id="rId4"/>
              </a:defRPr>
            </a:lvl1pPr>
          </a:lstStyle>
          <a:p>
            <a:pPr>
              <a:defRPr u="none"/>
            </a:pPr>
            <a:r>
              <a:rPr u="sng">
                <a:hlinkClick r:id="rId4"/>
              </a:rPr>
              <a:t>http://swiftstub.com/253695851/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Typ “Funkce”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 “Funkce”</a:t>
            </a:r>
          </a:p>
        </p:txBody>
      </p:sp>
      <p:sp>
        <p:nvSpPr>
          <p:cNvPr id="252" name="funkce jako datový typ - pro přiřazení funkce do proměnné"/>
          <p:cNvSpPr txBox="1"/>
          <p:nvPr/>
        </p:nvSpPr>
        <p:spPr>
          <a:xfrm>
            <a:off x="1099105" y="2584262"/>
            <a:ext cx="10806590" cy="1193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marL="444500" indent="-444500" algn="l">
              <a:buSzPct val="75000"/>
              <a:buChar char="•"/>
            </a:lvl1pPr>
          </a:lstStyle>
          <a:p>
            <a:r>
              <a:t>funkce jako datový typ - pro přiřazení funkce do proměnné</a:t>
            </a:r>
          </a:p>
        </p:txBody>
      </p:sp>
      <p:pic>
        <p:nvPicPr>
          <p:cNvPr id="253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848" y="6195667"/>
            <a:ext cx="7802667" cy="541852"/>
          </a:xfrm>
          <a:prstGeom prst="rect">
            <a:avLst/>
          </a:prstGeom>
          <a:ln w="12700">
            <a:miter lim="400000"/>
          </a:ln>
        </p:spPr>
      </p:pic>
      <p:pic>
        <p:nvPicPr>
          <p:cNvPr id="254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281" y="7070746"/>
            <a:ext cx="6802772" cy="93910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5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276" y="4413797"/>
            <a:ext cx="6810783" cy="14486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Vnořené funk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Vnořené funkce</a:t>
            </a:r>
          </a:p>
        </p:txBody>
      </p:sp>
      <p:sp>
        <p:nvSpPr>
          <p:cNvPr id="258" name="globální funkce definované v global scope…"/>
          <p:cNvSpPr txBox="1"/>
          <p:nvPr/>
        </p:nvSpPr>
        <p:spPr>
          <a:xfrm>
            <a:off x="1099105" y="3187699"/>
            <a:ext cx="10806590" cy="3378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globální funkce definované v global scope</a:t>
            </a:r>
          </a:p>
          <a:p>
            <a:pPr marL="889000" lvl="1" indent="-444500" algn="l">
              <a:buSzPct val="75000"/>
              <a:buChar char="•"/>
            </a:pPr>
            <a:r>
              <a:t>mohou obsahovat vnořené funkce</a:t>
            </a:r>
          </a:p>
          <a:p>
            <a:pPr marL="889000" lvl="1" indent="-444500" algn="l">
              <a:buSzPct val="75000"/>
              <a:buChar char="•"/>
            </a:pPr>
            <a:r>
              <a:t>vnořené fukce skryté před vnějším světem, volatelné z rodičovské funkce</a:t>
            </a:r>
          </a:p>
          <a:p>
            <a:pPr marL="889000" lvl="1" indent="-444500" algn="l">
              <a:buSzPct val="75000"/>
              <a:buChar char="•"/>
            </a:pPr>
            <a:r>
              <a:t>rodičovská funkce může vracet vnořenou funkci, tak aby ji šlo volat i z jiného scope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Vnořené funk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Vnořené funkce</a:t>
            </a:r>
          </a:p>
        </p:txBody>
      </p:sp>
      <p:pic>
        <p:nvPicPr>
          <p:cNvPr id="261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1948" y="2204334"/>
            <a:ext cx="8620904" cy="7097532"/>
          </a:xfrm>
          <a:prstGeom prst="rect">
            <a:avLst/>
          </a:prstGeom>
          <a:ln w="12700">
            <a:miter lim="400000"/>
          </a:ln>
        </p:spPr>
      </p:pic>
      <p:sp>
        <p:nvSpPr>
          <p:cNvPr id="262" name="swiftstub.com/519775502"/>
          <p:cNvSpPr txBox="1"/>
          <p:nvPr/>
        </p:nvSpPr>
        <p:spPr>
          <a:xfrm>
            <a:off x="6694080" y="8755181"/>
            <a:ext cx="5349241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spcBef>
                <a:spcPts val="4200"/>
              </a:spcBef>
              <a:defRPr u="sng">
                <a:hlinkClick r:id="rId3"/>
              </a:defRPr>
            </a:lvl1pPr>
          </a:lstStyle>
          <a:p>
            <a:pPr>
              <a:defRPr u="none"/>
            </a:pPr>
            <a:r>
              <a:rPr u="sng">
                <a:hlinkClick r:id="rId3"/>
              </a:rPr>
              <a:t>swiftstub.com/519775502</a:t>
            </a:r>
          </a:p>
        </p:txBody>
      </p:sp>
    </p:spTree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Zdroj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</a:pPr>
            <a:r>
              <a:t>Zdroj</a:t>
            </a:r>
          </a:p>
          <a:p>
            <a:r>
              <a:rPr u="sng">
                <a:hlinkClick r:id="rId2"/>
              </a:rPr>
              <a:t>https://developer.apple.com/library/prerelease/ios/documentation/Swift/Conceptual/Swift_Programming_Language/index.html#//apple_ref/doc/uid/TP40014097-CH3-ID0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ypová anotac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Typová anotace</a:t>
            </a:r>
          </a:p>
        </p:txBody>
      </p:sp>
      <p:sp>
        <p:nvSpPr>
          <p:cNvPr id="134" name="Lze deklarovat typ proměnné či konstanty…"/>
          <p:cNvSpPr txBox="1">
            <a:spLocks noGrp="1"/>
          </p:cNvSpPr>
          <p:nvPr>
            <p:ph type="body" idx="1"/>
          </p:nvPr>
        </p:nvSpPr>
        <p:spPr>
          <a:xfrm>
            <a:off x="952500" y="2609850"/>
            <a:ext cx="11099800" cy="6286500"/>
          </a:xfrm>
          <a:prstGeom prst="rect">
            <a:avLst/>
          </a:prstGeom>
        </p:spPr>
        <p:txBody>
          <a:bodyPr anchor="t"/>
          <a:lstStyle/>
          <a:p>
            <a:r>
              <a:t>Lze deklarovat typ proměnné či konstanty</a:t>
            </a:r>
          </a:p>
          <a:p>
            <a:r>
              <a:t>Ta může ukládat pouze definovaný typ</a:t>
            </a:r>
          </a:p>
        </p:txBody>
      </p:sp>
      <p:pic>
        <p:nvPicPr>
          <p:cNvPr id="13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4920" y="5317214"/>
            <a:ext cx="5274960" cy="8717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07" y="6229350"/>
            <a:ext cx="4959385" cy="938262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Obrázek" descr="Obrázek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4920" y="7596663"/>
            <a:ext cx="5274960" cy="72183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ojmenování proměnných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543305">
              <a:defRPr sz="7440"/>
            </a:lvl1pPr>
          </a:lstStyle>
          <a:p>
            <a:r>
              <a:t>Pojmenování proměnných</a:t>
            </a:r>
          </a:p>
        </p:txBody>
      </p:sp>
      <p:sp>
        <p:nvSpPr>
          <p:cNvPr id="140" name="jméno může obsahovat jakýkoliv unicode znak…"/>
          <p:cNvSpPr txBox="1"/>
          <p:nvPr/>
        </p:nvSpPr>
        <p:spPr>
          <a:xfrm>
            <a:off x="941831" y="2146300"/>
            <a:ext cx="11121137" cy="228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444500" indent="-444500" algn="l">
              <a:buSzPct val="75000"/>
              <a:buChar char="•"/>
            </a:pPr>
            <a:r>
              <a:t>jméno může obsahovat jakýkoliv unicode znak</a:t>
            </a:r>
          </a:p>
          <a:p>
            <a:pPr marL="444500" indent="-444500" algn="l">
              <a:buSzPct val="75000"/>
              <a:buChar char="•"/>
            </a:pPr>
            <a:r>
              <a:t>nemohou obsahovat bílé znaky, matematické symboly, šipky, určité znaky z unicode (orámování)</a:t>
            </a:r>
          </a:p>
        </p:txBody>
      </p:sp>
      <p:pic>
        <p:nvPicPr>
          <p:cNvPr id="141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24" y="4400550"/>
            <a:ext cx="4778352" cy="23716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Výstup - prin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Výstup - print</a:t>
            </a:r>
          </a:p>
        </p:txBody>
      </p:sp>
      <p:sp>
        <p:nvSpPr>
          <p:cNvPr id="144" name="print(_:separator:terminator:)"/>
          <p:cNvSpPr txBox="1">
            <a:spLocks noGrp="1"/>
          </p:cNvSpPr>
          <p:nvPr>
            <p:ph type="body" sz="half" idx="1"/>
          </p:nvPr>
        </p:nvSpPr>
        <p:spPr>
          <a:xfrm>
            <a:off x="952500" y="5731470"/>
            <a:ext cx="11099800" cy="3158530"/>
          </a:xfrm>
          <a:prstGeom prst="rect">
            <a:avLst/>
          </a:prstGeom>
        </p:spPr>
        <p:txBody>
          <a:bodyPr anchor="t"/>
          <a:lstStyle/>
          <a:p>
            <a:r>
              <a:t>print(_:separator:terminator:)</a:t>
            </a:r>
          </a:p>
        </p:txBody>
      </p:sp>
      <p:pic>
        <p:nvPicPr>
          <p:cNvPr id="145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400" y="4330700"/>
            <a:ext cx="10922000" cy="10922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6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6950" y="3295650"/>
            <a:ext cx="3670300" cy="8255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ypová bezpečno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Typová bezpečnost</a:t>
            </a:r>
          </a:p>
        </p:txBody>
      </p:sp>
      <p:sp>
        <p:nvSpPr>
          <p:cNvPr id="149" name="typově bezpečný jazyk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11099800" cy="4374307"/>
          </a:xfrm>
          <a:prstGeom prst="rect">
            <a:avLst/>
          </a:prstGeom>
        </p:spPr>
        <p:txBody>
          <a:bodyPr anchor="t"/>
          <a:lstStyle/>
          <a:p>
            <a:pPr marL="440055" indent="-440055" defTabSz="578358">
              <a:spcBef>
                <a:spcPts val="4100"/>
              </a:spcBef>
              <a:defRPr sz="3564"/>
            </a:pPr>
            <a:r>
              <a:t>typově bezpečný jazyk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nutno znát a dodržovat datový typ proměnné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kontrola typů při kompilaci</a:t>
            </a:r>
          </a:p>
          <a:p>
            <a:pPr marL="440055" indent="-440055" defTabSz="578358">
              <a:spcBef>
                <a:spcPts val="4100"/>
              </a:spcBef>
              <a:defRPr sz="3564"/>
            </a:pPr>
            <a:r>
              <a:t>pokud typ nedeklarujeme, Swift si jej vyvodí dle iniciační hodnoty</a:t>
            </a:r>
          </a:p>
        </p:txBody>
      </p:sp>
      <p:pic>
        <p:nvPicPr>
          <p:cNvPr id="150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51" y="6897953"/>
            <a:ext cx="7823201" cy="1244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7848600"/>
            <a:ext cx="6477000" cy="1168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Bool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</a:t>
            </a:r>
          </a:p>
        </p:txBody>
      </p:sp>
      <p:pic>
        <p:nvPicPr>
          <p:cNvPr id="154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305" y="2672071"/>
            <a:ext cx="6594190" cy="1234458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6757" y="4585315"/>
            <a:ext cx="7752086" cy="37712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Boolea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Boolean</a:t>
            </a:r>
          </a:p>
        </p:txBody>
      </p:sp>
      <p:pic>
        <p:nvPicPr>
          <p:cNvPr id="158" name="Obrázek" descr="Obráz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600" y="2432050"/>
            <a:ext cx="10185400" cy="217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Obrázek" descr="Obrázek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600" y="5454650"/>
            <a:ext cx="7772400" cy="20701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462</Words>
  <Application>Microsoft Macintosh PowerPoint</Application>
  <PresentationFormat>Vlastní</PresentationFormat>
  <Paragraphs>82</Paragraphs>
  <Slides>35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0" baseType="lpstr">
      <vt:lpstr>Helvetica</vt:lpstr>
      <vt:lpstr>Helvetica Light</vt:lpstr>
      <vt:lpstr>Helvetica Neue</vt:lpstr>
      <vt:lpstr>Menlo</vt:lpstr>
      <vt:lpstr>White</vt:lpstr>
      <vt:lpstr>Swift</vt:lpstr>
      <vt:lpstr>Swift</vt:lpstr>
      <vt:lpstr>Konstanty a proměnné</vt:lpstr>
      <vt:lpstr>Typová anotace</vt:lpstr>
      <vt:lpstr>Pojmenování proměnných</vt:lpstr>
      <vt:lpstr>Výstup - print</vt:lpstr>
      <vt:lpstr>Typová bezpečnost</vt:lpstr>
      <vt:lpstr>Boolean</vt:lpstr>
      <vt:lpstr>Boolean</vt:lpstr>
      <vt:lpstr>N-tice</vt:lpstr>
      <vt:lpstr>N-tice</vt:lpstr>
      <vt:lpstr>N-tice</vt:lpstr>
      <vt:lpstr>Volitelná hodnota (Optional)</vt:lpstr>
      <vt:lpstr>Forced Unwrapping</vt:lpstr>
      <vt:lpstr>Optional Binding</vt:lpstr>
      <vt:lpstr>Multiple Optional Binding</vt:lpstr>
      <vt:lpstr>Optionals -implicitní rozbalení</vt:lpstr>
      <vt:lpstr>Obsluha chyb. stavů</vt:lpstr>
      <vt:lpstr>Obsluha chyb. stavů</vt:lpstr>
      <vt:lpstr>Assertions</vt:lpstr>
      <vt:lpstr>Interpolované řetězce</vt:lpstr>
      <vt:lpstr>Speciální znaky v řetězcích</vt:lpstr>
      <vt:lpstr>Kontrola dostupnosti API</vt:lpstr>
      <vt:lpstr>Definice funkce</vt:lpstr>
      <vt:lpstr>Funkce s více parametry</vt:lpstr>
      <vt:lpstr>Funkce s více návratovými hodnotami</vt:lpstr>
      <vt:lpstr>Funkce - lokální a externí názvy parametrů</vt:lpstr>
      <vt:lpstr>Funkce - skrytí externích názvů parametrů</vt:lpstr>
      <vt:lpstr>Funkce - výchozí hodnoty parametrů</vt:lpstr>
      <vt:lpstr>Funkce - variabilní parametry</vt:lpstr>
      <vt:lpstr>Funkce - in-out parametry</vt:lpstr>
      <vt:lpstr>Typ “Funkce”</vt:lpstr>
      <vt:lpstr>Vnořené funkce</vt:lpstr>
      <vt:lpstr>Vnořené funkce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Swift</dc:title>
  <cp:lastModifiedBy>Radek Vala</cp:lastModifiedBy>
  <cp:revision>4</cp:revision>
  <dcterms:modified xsi:type="dcterms:W3CDTF">2022-09-15T14:21:39Z</dcterms:modified>
</cp:coreProperties>
</file>