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32" r:id="rId2"/>
    <p:sldId id="319" r:id="rId3"/>
    <p:sldId id="320" r:id="rId4"/>
    <p:sldId id="321" r:id="rId5"/>
    <p:sldId id="339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41" r:id="rId16"/>
    <p:sldId id="331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40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10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1"/>
    <p:restoredTop sz="94703"/>
  </p:normalViewPr>
  <p:slideViewPr>
    <p:cSldViewPr snapToGrid="0">
      <p:cViewPr>
        <p:scale>
          <a:sx n="104" d="100"/>
          <a:sy n="104" d="100"/>
        </p:scale>
        <p:origin x="16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6105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299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506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385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497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669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919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6006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8290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16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74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9987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95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816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49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765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554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889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289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48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/>
              <a:t>Návrhový vzor MVC v </a:t>
            </a:r>
            <a:r>
              <a:rPr lang="cs-CZ" dirty="0" err="1"/>
              <a:t>iOS</a:t>
            </a:r>
            <a:endParaRPr lang="cs-CZ" dirty="0"/>
          </a:p>
        </p:txBody>
      </p:sp>
      <p:pic>
        <p:nvPicPr>
          <p:cNvPr id="116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AFA5232-ED92-3F4D-9327-46A9E1092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122" y="2286875"/>
            <a:ext cx="7920000" cy="365538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125CC4-A54B-6D4E-BBE7-916EEB7AA9C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224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1263C2E-331F-2744-999D-A2D881DDB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00" y="2367404"/>
            <a:ext cx="7920000" cy="375118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33E2B4-0AD2-AC4E-9114-9F8C54C0D740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9267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54256C9-9EAB-424E-B39C-AA5AEBDCB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256" y="2382873"/>
            <a:ext cx="7920000" cy="3657132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8EFF590-379A-F942-BDDE-1607069E46C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7E2719E-5138-CF41-B65D-9E1F6A2BA307}"/>
              </a:ext>
            </a:extLst>
          </p:cNvPr>
          <p:cNvSpPr txBox="1"/>
          <p:nvPr/>
        </p:nvSpPr>
        <p:spPr>
          <a:xfrm>
            <a:off x="3346370" y="5753877"/>
            <a:ext cx="5499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cs-CZ" dirty="0"/>
              <a:t>Obsluha událostí, pomocí tzv. </a:t>
            </a:r>
            <a:r>
              <a:rPr lang="cs-CZ" dirty="0" err="1"/>
              <a:t>target-action</a:t>
            </a:r>
            <a:r>
              <a:rPr lang="cs-CZ" dirty="0"/>
              <a:t> komunikace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674358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538FD1D-0A0C-5442-B678-BE0D2D07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2391874"/>
            <a:ext cx="7920000" cy="3631864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91890CD-74A8-354F-A96E-1BD1364E1F7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7108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4139712-C4E6-DC49-90A2-E965E3E3B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00" y="2403457"/>
            <a:ext cx="7920000" cy="3690432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281AE12-7B3F-7B4B-8CC3-805E37653A5F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7515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8A1-20C5-DB22-C6F1-DF8B7B56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  <p:pic>
        <p:nvPicPr>
          <p:cNvPr id="1026" name="Picture 2" descr="ios - How to link Table dataSource and delegate outlets to  UITableViewController? - Stack Overflow">
            <a:extLst>
              <a:ext uri="{FF2B5EF4-FFF2-40B4-BE49-F238E27FC236}">
                <a16:creationId xmlns:a16="http://schemas.microsoft.com/office/drawing/2014/main" id="{1C55B79B-1964-8F5F-6DDC-8A96F2CB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8"/>
            <a:ext cx="121920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392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A8E15C29-89AA-0247-ABA9-E70617192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00" y="2395620"/>
            <a:ext cx="7920000" cy="370610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980E18-2995-6E41-8A87-2E1646F7C1D1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4266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Obsluha událostí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7CDB9-4D7E-FD46-B9DC-005E8ABE8FBE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3100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2.1 Obsluha událostí v </a:t>
            </a:r>
            <a:r>
              <a:rPr lang="cs-CZ" dirty="0" err="1"/>
              <a:t>iOS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182507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Aplikace používají tzv.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objekt skrze který obdrží a mohou obsluhovat událost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Jde o instanci třídy </a:t>
            </a:r>
            <a:r>
              <a:rPr lang="cs-CZ" sz="1800" dirty="0" err="1">
                <a:sym typeface="Source Sans Pro Semibold"/>
              </a:rPr>
              <a:t>UIResponder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Běžně z ní dědí např. </a:t>
            </a:r>
            <a:r>
              <a:rPr lang="cs-CZ" sz="1800" i="1" dirty="0" err="1">
                <a:sym typeface="Source Sans Pro Semibold"/>
              </a:rPr>
              <a:t>UIView</a:t>
            </a:r>
            <a:r>
              <a:rPr lang="cs-CZ" sz="1800" i="1" dirty="0">
                <a:sym typeface="Source Sans Pro Semibold"/>
              </a:rPr>
              <a:t>, </a:t>
            </a:r>
            <a:r>
              <a:rPr lang="cs-CZ" sz="1800" i="1" dirty="0" err="1">
                <a:sym typeface="Source Sans Pro Semibold"/>
              </a:rPr>
              <a:t>UIViewController</a:t>
            </a:r>
            <a:r>
              <a:rPr lang="cs-CZ" sz="1800" i="1" dirty="0">
                <a:sym typeface="Source Sans Pro Semibold"/>
              </a:rPr>
              <a:t>, </a:t>
            </a:r>
            <a:r>
              <a:rPr lang="cs-CZ" sz="1800" i="1" dirty="0" err="1">
                <a:sym typeface="Source Sans Pro Semibold"/>
              </a:rPr>
              <a:t>UIApplication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Jestliže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obdrží data o události, musí ji buď obsloužit, nebo předat dalšímu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objektu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který bude událost obsluhovat = </a:t>
            </a:r>
            <a:r>
              <a:rPr lang="cs-CZ" sz="1800" dirty="0" err="1">
                <a:sym typeface="Source Sans Pro Semibold"/>
              </a:rPr>
              <a:t>First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Responder</a:t>
            </a:r>
            <a:r>
              <a:rPr lang="cs-CZ" sz="1800" dirty="0">
                <a:sym typeface="Source Sans Pro Semibold"/>
              </a:rPr>
              <a:t> [5]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167B847-3C83-EA4A-9542-969DFFD6B5C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52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2.2 Řetězec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Responder</a:t>
            </a:r>
            <a:r>
              <a:rPr lang="cs-CZ" dirty="0"/>
              <a:t> [5]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267052" y="2392721"/>
            <a:ext cx="5106863" cy="352839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Představme si aplikaci, kde dojde k editaci v textovém poli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Jestliže textové pole tuto akci neobslouží, </a:t>
            </a: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předá událost jeho rodičovskému </a:t>
            </a:r>
            <a:r>
              <a:rPr lang="cs-CZ" sz="1800" dirty="0" err="1">
                <a:sym typeface="Source Sans Pro Semibold"/>
              </a:rPr>
              <a:t>UIView</a:t>
            </a:r>
            <a:r>
              <a:rPr lang="cs-CZ" sz="1800" dirty="0">
                <a:sym typeface="Source Sans Pro Semibold"/>
              </a:rPr>
              <a:t> prvku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Odtud je událost delegována na kořenový </a:t>
            </a:r>
            <a:r>
              <a:rPr lang="cs-CZ" sz="1800" dirty="0" err="1">
                <a:sym typeface="Source Sans Pro Semibold"/>
              </a:rPr>
              <a:t>UIView</a:t>
            </a:r>
            <a:r>
              <a:rPr lang="cs-CZ" sz="1800" dirty="0">
                <a:sym typeface="Source Sans Pro Semibold"/>
              </a:rPr>
              <a:t> objekt okna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 kořenového </a:t>
            </a:r>
            <a:r>
              <a:rPr lang="cs-CZ" sz="1800" dirty="0" err="1">
                <a:sym typeface="Source Sans Pro Semibold"/>
              </a:rPr>
              <a:t>UIView</a:t>
            </a:r>
            <a:r>
              <a:rPr lang="cs-CZ" sz="1800" dirty="0">
                <a:sym typeface="Source Sans Pro Semibold"/>
              </a:rPr>
              <a:t> se řetězec odpovědí přesměruje na </a:t>
            </a:r>
            <a:r>
              <a:rPr lang="cs-CZ" sz="1800" dirty="0" err="1">
                <a:sym typeface="Source Sans Pro Semibold"/>
              </a:rPr>
              <a:t>UIViewController</a:t>
            </a:r>
            <a:r>
              <a:rPr lang="cs-CZ" sz="1800" dirty="0">
                <a:sym typeface="Source Sans Pro Semibold"/>
              </a:rPr>
              <a:t> – vlastníka pohledu před nasměrováním události do objektu okna - </a:t>
            </a:r>
            <a:r>
              <a:rPr lang="cs-CZ" sz="1800" dirty="0" err="1">
                <a:sym typeface="Source Sans Pro Semibold"/>
              </a:rPr>
              <a:t>UIWindow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Jestliže ani okno neumí událost obsloužit, </a:t>
            </a: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ji doručí objektu </a:t>
            </a:r>
            <a:r>
              <a:rPr lang="cs-CZ" sz="1800" dirty="0" err="1">
                <a:sym typeface="Source Sans Pro Semibold"/>
              </a:rPr>
              <a:t>UIApplication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Událost může být doručena také tzv. aplikačnímu delegátovi (</a:t>
            </a:r>
            <a:r>
              <a:rPr lang="cs-CZ" sz="1800" dirty="0" err="1">
                <a:sym typeface="Source Sans Pro Semibold"/>
              </a:rPr>
              <a:t>UIApplicationDelegate</a:t>
            </a:r>
            <a:r>
              <a:rPr lang="cs-CZ" sz="1800" dirty="0">
                <a:sym typeface="Source Sans Pro Semibold"/>
              </a:rPr>
              <a:t>), jestliže je to potomek </a:t>
            </a:r>
            <a:r>
              <a:rPr lang="cs-CZ" sz="1800" dirty="0" err="1">
                <a:sym typeface="Source Sans Pro Semibold"/>
              </a:rPr>
              <a:t>UIResponder</a:t>
            </a:r>
            <a:r>
              <a:rPr lang="cs-CZ" sz="1800" dirty="0">
                <a:sym typeface="Source Sans Pro Semibold"/>
              </a:rPr>
              <a:t> a nebyl už součástí řetězce výše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B874EC4-029B-4F45-8ABB-390CA2759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15" y="2571034"/>
            <a:ext cx="5208485" cy="3009347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D404F14-5D15-E146-B643-D23FC3EA1B0A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9573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1</a:t>
            </a:r>
            <a:r>
              <a:rPr dirty="0"/>
              <a:t>. </a:t>
            </a:r>
            <a:r>
              <a:rPr lang="cs-CZ" dirty="0"/>
              <a:t>Návrhový vzor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24ADEB3-2316-6344-AE01-D10594181AA9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61632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3200"/>
            </a:lvl1pPr>
          </a:lstStyle>
          <a:p>
            <a:r>
              <a:rPr lang="cs-CZ" dirty="0"/>
              <a:t>2.3 Určování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Responder</a:t>
            </a:r>
            <a:r>
              <a:rPr lang="cs-CZ" dirty="0"/>
              <a:t> objektu u událostí [5]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53585479-9062-AF4C-8930-D7FF17B7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09050"/>
              </p:ext>
            </p:extLst>
          </p:nvPr>
        </p:nvGraphicFramePr>
        <p:xfrm>
          <a:off x="2598253" y="2462610"/>
          <a:ext cx="7058006" cy="2024530"/>
        </p:xfrm>
        <a:graphic>
          <a:graphicData uri="http://schemas.openxmlformats.org/drawingml/2006/table">
            <a:tbl>
              <a:tblPr/>
              <a:tblGrid>
                <a:gridCol w="3528227">
                  <a:extLst>
                    <a:ext uri="{9D8B030D-6E8A-4147-A177-3AD203B41FA5}">
                      <a16:colId xmlns:a16="http://schemas.microsoft.com/office/drawing/2014/main" val="237514599"/>
                    </a:ext>
                  </a:extLst>
                </a:gridCol>
                <a:gridCol w="3529779">
                  <a:extLst>
                    <a:ext uri="{9D8B030D-6E8A-4147-A177-3AD203B41FA5}">
                      <a16:colId xmlns:a16="http://schemas.microsoft.com/office/drawing/2014/main" val="353705066"/>
                    </a:ext>
                  </a:extLst>
                </a:gridCol>
              </a:tblGrid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b="1" i="0" dirty="0">
                          <a:effectLst/>
                        </a:rPr>
                        <a:t>Typ události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 i="0" dirty="0" err="1">
                          <a:effectLst/>
                        </a:rPr>
                        <a:t>First</a:t>
                      </a:r>
                      <a:r>
                        <a:rPr lang="cs-CZ" b="1" i="0" dirty="0">
                          <a:effectLst/>
                        </a:rPr>
                        <a:t> </a:t>
                      </a:r>
                      <a:r>
                        <a:rPr lang="cs-CZ" b="1" i="0" dirty="0" err="1">
                          <a:effectLst/>
                        </a:rPr>
                        <a:t>responder</a:t>
                      </a:r>
                      <a:endParaRPr lang="cs-CZ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852706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Dotykové události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zaznamenal dotykové gesto.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81742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Události typu </a:t>
                      </a:r>
                      <a:r>
                        <a:rPr lang="cs-CZ" dirty="0" err="1">
                          <a:effectLst/>
                        </a:rPr>
                        <a:t>Press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je vybrán (má fokus).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48616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Události typu </a:t>
                      </a:r>
                      <a:r>
                        <a:rPr lang="cs-CZ" dirty="0" err="1">
                          <a:effectLst/>
                        </a:rPr>
                        <a:t>Motion-shake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určíme my, nebo </a:t>
                      </a:r>
                      <a:r>
                        <a:rPr lang="cs-CZ" dirty="0" err="1">
                          <a:effectLst/>
                        </a:rPr>
                        <a:t>UIKit</a:t>
                      </a:r>
                      <a:r>
                        <a:rPr lang="cs-CZ" dirty="0">
                          <a:effectLst/>
                        </a:rPr>
                        <a:t>.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62367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 err="1">
                          <a:effectLst/>
                        </a:rPr>
                        <a:t>Remote-control</a:t>
                      </a:r>
                      <a:r>
                        <a:rPr lang="cs-CZ" dirty="0">
                          <a:effectLst/>
                        </a:rPr>
                        <a:t> události (události externího příslušenství)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určíme my, nebo </a:t>
                      </a:r>
                      <a:r>
                        <a:rPr lang="cs-CZ" dirty="0" err="1">
                          <a:effectLst/>
                        </a:rPr>
                        <a:t>UIKit</a:t>
                      </a:r>
                      <a:r>
                        <a:rPr lang="cs-CZ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97203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Zprávy z Edit Menu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effectLst/>
                        </a:rPr>
                        <a:t>Objekt, který určíme my, nebo </a:t>
                      </a:r>
                      <a:r>
                        <a:rPr lang="cs-CZ" dirty="0" err="1">
                          <a:effectLst/>
                        </a:rPr>
                        <a:t>UIKit</a:t>
                      </a:r>
                      <a:r>
                        <a:rPr lang="cs-CZ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33238"/>
                  </a:ext>
                </a:extLst>
              </a:tr>
            </a:tbl>
          </a:graphicData>
        </a:graphic>
      </p:graphicFrame>
      <p:pic>
        <p:nvPicPr>
          <p:cNvPr id="2" name="Obrázek 1">
            <a:extLst>
              <a:ext uri="{FF2B5EF4-FFF2-40B4-BE49-F238E27FC236}">
                <a16:creationId xmlns:a16="http://schemas.microsoft.com/office/drawing/2014/main" id="{824A7D90-FC93-8045-8D1A-7B5BB0E5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53" y="4835472"/>
            <a:ext cx="3517900" cy="419100"/>
          </a:xfrm>
          <a:prstGeom prst="rect">
            <a:avLst/>
          </a:prstGeom>
        </p:spPr>
      </p:pic>
      <p:sp>
        <p:nvSpPr>
          <p:cNvPr id="4" name="Šipka dolů 3">
            <a:extLst>
              <a:ext uri="{FF2B5EF4-FFF2-40B4-BE49-F238E27FC236}">
                <a16:creationId xmlns:a16="http://schemas.microsoft.com/office/drawing/2014/main" id="{A5B9D71B-946F-2E4B-ACFA-27402F7CEA21}"/>
              </a:ext>
            </a:extLst>
          </p:cNvPr>
          <p:cNvSpPr/>
          <p:nvPr/>
        </p:nvSpPr>
        <p:spPr>
          <a:xfrm>
            <a:off x="3568079" y="4487140"/>
            <a:ext cx="116953" cy="276884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E01E3AD-79D0-414D-AD1A-15CC395EDF5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1825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2.4 Komunikace pomocí zpráv typu ACTION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10081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 err="1"/>
              <a:t>View</a:t>
            </a:r>
            <a:r>
              <a:rPr lang="cs-CZ" dirty="0"/>
              <a:t> objekty (tlačítka apod.) komunikují přímým zasláním zprávy typu ACTION cílovým objektům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Zprávy typu ACTION nejsou události, ale používají řetězec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Responder</a:t>
            </a:r>
            <a:endParaRPr lang="cs-CZ" dirty="0"/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Jde o takzvaný Target-</a:t>
            </a:r>
            <a:r>
              <a:rPr lang="cs-CZ" dirty="0" err="1"/>
              <a:t>Action</a:t>
            </a:r>
            <a:r>
              <a:rPr lang="cs-CZ" dirty="0"/>
              <a:t> vzor, který se často používá v rámci </a:t>
            </a:r>
            <a:r>
              <a:rPr lang="cs-CZ" dirty="0" err="1"/>
              <a:t>UIKit</a:t>
            </a:r>
            <a:r>
              <a:rPr lang="cs-CZ" dirty="0"/>
              <a:t> FW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 UI </a:t>
            </a:r>
            <a:r>
              <a:rPr lang="cs-CZ" dirty="0" err="1"/>
              <a:t>View</a:t>
            </a:r>
            <a:r>
              <a:rPr lang="cs-CZ" dirty="0"/>
              <a:t> objekty díky tomuto principu odpovídají na uživatelské vstupy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3C64290-9609-0E4A-BC64-78667B7B6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000" y="3141692"/>
            <a:ext cx="7437983" cy="2881007"/>
          </a:xfrm>
          <a:prstGeom prst="rect">
            <a:avLst/>
          </a:prstGeom>
        </p:spPr>
      </p:pic>
      <p:cxnSp>
        <p:nvCxnSpPr>
          <p:cNvPr id="5" name="Přímá spojovací šipka 4">
            <a:extLst>
              <a:ext uri="{FF2B5EF4-FFF2-40B4-BE49-F238E27FC236}">
                <a16:creationId xmlns:a16="http://schemas.microsoft.com/office/drawing/2014/main" id="{9D05A701-2339-5346-B7A4-4D0B5DCA3B49}"/>
              </a:ext>
            </a:extLst>
          </p:cNvPr>
          <p:cNvCxnSpPr/>
          <p:nvPr/>
        </p:nvCxnSpPr>
        <p:spPr>
          <a:xfrm>
            <a:off x="3426781" y="4776121"/>
            <a:ext cx="0" cy="5492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AFA39702-5CE2-D04A-A6EA-6953EA3F607E}"/>
              </a:ext>
            </a:extLst>
          </p:cNvPr>
          <p:cNvSpPr txBox="1"/>
          <p:nvPr/>
        </p:nvSpPr>
        <p:spPr>
          <a:xfrm>
            <a:off x="2835026" y="4149805"/>
            <a:ext cx="146610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cs-CZ" dirty="0"/>
              <a:t>UI </a:t>
            </a:r>
            <a:r>
              <a:rPr lang="cs-CZ" dirty="0" err="1"/>
              <a:t>View</a:t>
            </a:r>
            <a:r>
              <a:rPr lang="cs-CZ" dirty="0"/>
              <a:t> objekt</a:t>
            </a:r>
            <a:br>
              <a:rPr lang="cs-CZ" dirty="0"/>
            </a:br>
            <a:r>
              <a:rPr lang="cs-CZ" dirty="0"/>
              <a:t>vyvolá akci</a:t>
            </a:r>
          </a:p>
        </p:txBody>
      </p:sp>
      <p:cxnSp>
        <p:nvCxnSpPr>
          <p:cNvPr id="14" name="Přímá spojovací šipka 13">
            <a:extLst>
              <a:ext uri="{FF2B5EF4-FFF2-40B4-BE49-F238E27FC236}">
                <a16:creationId xmlns:a16="http://schemas.microsoft.com/office/drawing/2014/main" id="{8C4FD319-CA22-8041-8070-10AF3DF8FA17}"/>
              </a:ext>
            </a:extLst>
          </p:cNvPr>
          <p:cNvCxnSpPr>
            <a:cxnSpLocks/>
          </p:cNvCxnSpPr>
          <p:nvPr/>
        </p:nvCxnSpPr>
        <p:spPr>
          <a:xfrm flipH="1">
            <a:off x="6096000" y="3533313"/>
            <a:ext cx="3536273" cy="5649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7211945-1056-ED42-8A2C-B199E1E8B58A}"/>
              </a:ext>
            </a:extLst>
          </p:cNvPr>
          <p:cNvSpPr txBox="1"/>
          <p:nvPr/>
        </p:nvSpPr>
        <p:spPr>
          <a:xfrm>
            <a:off x="9632273" y="3348648"/>
            <a:ext cx="254332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UIViewControlleru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cs-CZ" dirty="0"/>
            </a:br>
            <a:r>
              <a:rPr lang="cs-CZ" dirty="0"/>
              <a:t>je cílová funkce (obsluha)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398EE1E-88D3-454E-A1B0-9409EEB8EDB9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29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2.5 Případy užití komunikace Target-ACTION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25390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 err="1"/>
              <a:t>UIButton</a:t>
            </a:r>
            <a:r>
              <a:rPr lang="cs-CZ" dirty="0"/>
              <a:t> – dotyková událost je obsloužena cílovou funkcí 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 err="1"/>
              <a:t>UISwitch</a:t>
            </a:r>
            <a:r>
              <a:rPr lang="cs-CZ" dirty="0"/>
              <a:t> – může být obsloužena změna hodnoty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Notifikační centrum – příchozí notifikace spustí příslušnou akci obsluhy události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…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B62DD0D-13C4-3D46-8A26-A57020D95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95" y="2523528"/>
            <a:ext cx="563459" cy="341041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889608C-6311-5D4E-9FE5-ED3FFC8E2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579" y="2217843"/>
            <a:ext cx="1148637" cy="305685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64249C8-5765-5440-AFFD-3CBD7848320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0154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2.6 Jak vytvořit obsluhu Target-ACTION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2" y="2521258"/>
            <a:ext cx="8740519" cy="1008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Obecně 2 způsoby: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Pomocí </a:t>
            </a:r>
            <a:r>
              <a:rPr lang="cs-CZ" dirty="0" err="1"/>
              <a:t>Xcode</a:t>
            </a:r>
            <a:r>
              <a:rPr lang="cs-CZ" dirty="0"/>
              <a:t> – </a:t>
            </a:r>
            <a:r>
              <a:rPr lang="cs-CZ" dirty="0" err="1"/>
              <a:t>Assistant</a:t>
            </a:r>
            <a:r>
              <a:rPr lang="cs-CZ" dirty="0"/>
              <a:t> Editor (vizuální způsob)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Dynamicky pomocí zdrojového kódu v kontrolérech a tzv. #</a:t>
            </a:r>
            <a:r>
              <a:rPr lang="cs-CZ" dirty="0" err="1"/>
              <a:t>selector</a:t>
            </a:r>
            <a:endParaRPr lang="cs-CZ" dirty="0"/>
          </a:p>
          <a:p>
            <a:pPr lvl="2" indent="0" algn="just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96F9F79-B313-7842-A81A-D0DC5608B36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2014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FC8F1131-03B0-7843-B8B4-64BE4968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27" y="3018001"/>
            <a:ext cx="6636058" cy="3026581"/>
          </a:xfrm>
          <a:prstGeom prst="rect">
            <a:avLst/>
          </a:prstGeom>
        </p:spPr>
      </p:pic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2.6 Jak vytvořit obsluhu Target-ACTION - 1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cxnSp>
        <p:nvCxnSpPr>
          <p:cNvPr id="6" name="Přímá spojovací šipka 5">
            <a:extLst>
              <a:ext uri="{FF2B5EF4-FFF2-40B4-BE49-F238E27FC236}">
                <a16:creationId xmlns:a16="http://schemas.microsoft.com/office/drawing/2014/main" id="{2E58443D-A511-E744-9F19-F2BB567C901E}"/>
              </a:ext>
            </a:extLst>
          </p:cNvPr>
          <p:cNvCxnSpPr>
            <a:cxnSpLocks/>
          </p:cNvCxnSpPr>
          <p:nvPr/>
        </p:nvCxnSpPr>
        <p:spPr>
          <a:xfrm flipV="1">
            <a:off x="4429957" y="4602315"/>
            <a:ext cx="2371722" cy="2537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75DD2D4-54DA-8A45-8727-3148621C6E06}"/>
              </a:ext>
            </a:extLst>
          </p:cNvPr>
          <p:cNvCxnSpPr>
            <a:cxnSpLocks/>
          </p:cNvCxnSpPr>
          <p:nvPr/>
        </p:nvCxnSpPr>
        <p:spPr>
          <a:xfrm>
            <a:off x="6801679" y="4602315"/>
            <a:ext cx="256426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7A8B94FC-C4C2-504E-BBEA-560F6A3B4372}"/>
              </a:ext>
            </a:extLst>
          </p:cNvPr>
          <p:cNvSpPr txBox="1">
            <a:spLocks/>
          </p:cNvSpPr>
          <p:nvPr/>
        </p:nvSpPr>
        <p:spPr>
          <a:xfrm>
            <a:off x="2036002" y="2188346"/>
            <a:ext cx="8995896" cy="78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62500" lnSpcReduction="2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Otevřete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Assistant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Editor (při zobrazeném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Storyboardu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Táhněte kurzor z vybraného UI objektu ve stromu komponent a pusťte do definice třídy 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UIViewController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vpravo (držte tlačítko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Control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Vyplňte dialogové okno: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Connection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=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Action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Changed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– sem lze nastavit typ události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Nová třídní metoda typu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IBAction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bude vytvořena a v ní je možno implementovat obslužný kód</a:t>
            </a:r>
          </a:p>
          <a:p>
            <a:pPr marL="285750" indent="-285750" algn="l" hangingPunct="1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CD2F9CD-C9BD-4B4A-BFA3-4DAAB61D3FC6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70067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2.6 Jak vytvořit obsluhu Target-ACTION - 2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A8B94FC-C4C2-504E-BBEA-560F6A3B4372}"/>
              </a:ext>
            </a:extLst>
          </p:cNvPr>
          <p:cNvSpPr txBox="1">
            <a:spLocks/>
          </p:cNvSpPr>
          <p:nvPr/>
        </p:nvSpPr>
        <p:spPr>
          <a:xfrm>
            <a:off x="2036002" y="2188346"/>
            <a:ext cx="8995896" cy="78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UIViewController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třídě vytvořte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UIView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objekt a přiřaďte cílovou akci (za použití #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selector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342900" indent="-342900" algn="l" hangingPunct="1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Níže implementujte obslužný kód akce, dle ukázkového zdrojového kódu</a:t>
            </a:r>
          </a:p>
          <a:p>
            <a:pPr marL="285750" indent="-285750" algn="l" hangingPunct="1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30F0BF0D-E4A2-3A42-8F03-8DB3D6FD6270}"/>
              </a:ext>
            </a:extLst>
          </p:cNvPr>
          <p:cNvGrpSpPr/>
          <p:nvPr/>
        </p:nvGrpSpPr>
        <p:grpSpPr>
          <a:xfrm>
            <a:off x="2036002" y="3078324"/>
            <a:ext cx="6207218" cy="2840747"/>
            <a:chOff x="2036002" y="3078324"/>
            <a:chExt cx="6207218" cy="2840747"/>
          </a:xfrm>
        </p:grpSpPr>
        <p:pic>
          <p:nvPicPr>
            <p:cNvPr id="2" name="Obrázek 1">
              <a:extLst>
                <a:ext uri="{FF2B5EF4-FFF2-40B4-BE49-F238E27FC236}">
                  <a16:creationId xmlns:a16="http://schemas.microsoft.com/office/drawing/2014/main" id="{FAE4AF83-881F-AE47-A0D1-CBF6D30A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6002" y="3078324"/>
              <a:ext cx="6207218" cy="2840747"/>
            </a:xfrm>
            <a:prstGeom prst="rect">
              <a:avLst/>
            </a:prstGeom>
          </p:spPr>
        </p:pic>
        <p:sp>
          <p:nvSpPr>
            <p:cNvPr id="3" name="Obdélník 2">
              <a:extLst>
                <a:ext uri="{FF2B5EF4-FFF2-40B4-BE49-F238E27FC236}">
                  <a16:creationId xmlns:a16="http://schemas.microsoft.com/office/drawing/2014/main" id="{8E37F8CF-BBDB-4548-862F-92943F5E40B8}"/>
                </a:ext>
              </a:extLst>
            </p:cNvPr>
            <p:cNvSpPr/>
            <p:nvPr/>
          </p:nvSpPr>
          <p:spPr>
            <a:xfrm>
              <a:off x="4190260" y="4083728"/>
              <a:ext cx="2343690" cy="204187"/>
            </a:xfrm>
            <a:prstGeom prst="rect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" name="Obdélník 3">
              <a:extLst>
                <a:ext uri="{FF2B5EF4-FFF2-40B4-BE49-F238E27FC236}">
                  <a16:creationId xmlns:a16="http://schemas.microsoft.com/office/drawing/2014/main" id="{D0AA4E86-F938-D540-85E4-AC19238C0851}"/>
                </a:ext>
              </a:extLst>
            </p:cNvPr>
            <p:cNvSpPr/>
            <p:nvPr/>
          </p:nvSpPr>
          <p:spPr>
            <a:xfrm>
              <a:off x="2145763" y="5211192"/>
              <a:ext cx="3047674" cy="568171"/>
            </a:xfrm>
            <a:prstGeom prst="rect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D165DF5-72C7-F647-B4C3-C61E356B08D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6131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Dotazy?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26</a:t>
            </a:fld>
            <a:endParaRPr lang="cs-CZ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870087C-6957-7A4F-BBBD-6BB1997E3BE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" name="Picture 6" descr="Picture 6">
            <a:extLst>
              <a:ext uri="{FF2B5EF4-FFF2-40B4-BE49-F238E27FC236}">
                <a16:creationId xmlns:a16="http://schemas.microsoft.com/office/drawing/2014/main" id="{B3E600A8-E3BD-E64B-8AB9-27AECE9E9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46851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Reference 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2348880"/>
            <a:ext cx="8182506" cy="365057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 err="1">
                <a:sym typeface="Source Sans Pro Semibold"/>
              </a:rPr>
              <a:t>Concepts</a:t>
            </a:r>
            <a:r>
              <a:rPr lang="cs-CZ" sz="1600" b="1" dirty="0">
                <a:sym typeface="Source Sans Pro Semibold"/>
              </a:rPr>
              <a:t> in </a:t>
            </a:r>
            <a:r>
              <a:rPr lang="cs-CZ" sz="1600" b="1" dirty="0" err="1">
                <a:sym typeface="Source Sans Pro Semibold"/>
              </a:rPr>
              <a:t>Objective</a:t>
            </a:r>
            <a:r>
              <a:rPr lang="cs-CZ" sz="1600" b="1" dirty="0">
                <a:sym typeface="Source Sans Pro Semibold"/>
              </a:rPr>
              <a:t>-C </a:t>
            </a:r>
            <a:r>
              <a:rPr lang="cs-CZ" sz="1600" b="1" dirty="0" err="1">
                <a:sym typeface="Source Sans Pro Semibold"/>
              </a:rPr>
              <a:t>Programming</a:t>
            </a:r>
            <a:r>
              <a:rPr lang="cs-CZ" sz="1600" b="1" dirty="0">
                <a:sym typeface="Source Sans Pro Semibold"/>
              </a:rPr>
              <a:t> Model-</a:t>
            </a:r>
            <a:r>
              <a:rPr lang="cs-CZ" sz="1600" b="1" dirty="0" err="1">
                <a:sym typeface="Source Sans Pro Semibold"/>
              </a:rPr>
              <a:t>View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Controller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developer.apple.com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library</a:t>
            </a:r>
            <a:r>
              <a:rPr lang="cs-CZ" sz="1600" b="1" dirty="0">
                <a:sym typeface="Source Sans Pro Semibold"/>
              </a:rPr>
              <a:t>/archive/</a:t>
            </a:r>
            <a:r>
              <a:rPr lang="cs-CZ" sz="1600" b="1" dirty="0" err="1">
                <a:sym typeface="Source Sans Pro Semibold"/>
              </a:rPr>
              <a:t>documentation</a:t>
            </a:r>
            <a:r>
              <a:rPr lang="cs-CZ" sz="1600" b="1" dirty="0">
                <a:sym typeface="Source Sans Pro Semibold"/>
              </a:rPr>
              <a:t>/General/</a:t>
            </a:r>
            <a:r>
              <a:rPr lang="cs-CZ" sz="1600" b="1" dirty="0" err="1">
                <a:sym typeface="Source Sans Pro Semibold"/>
              </a:rPr>
              <a:t>Conceptual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CocoaEncyclopedia</a:t>
            </a:r>
            <a:r>
              <a:rPr lang="cs-CZ" sz="1600" b="1" dirty="0">
                <a:sym typeface="Source Sans Pro Semibold"/>
              </a:rPr>
              <a:t>/Model-</a:t>
            </a:r>
            <a:r>
              <a:rPr lang="cs-CZ" sz="1600" b="1" dirty="0" err="1">
                <a:sym typeface="Source Sans Pro Semibold"/>
              </a:rPr>
              <a:t>View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Controller</a:t>
            </a:r>
            <a:r>
              <a:rPr lang="cs-CZ" sz="1600" b="1" dirty="0">
                <a:sym typeface="Source Sans Pro Semibold"/>
              </a:rPr>
              <a:t>/Model-</a:t>
            </a:r>
            <a:r>
              <a:rPr lang="cs-CZ" sz="1600" b="1" dirty="0" err="1">
                <a:sym typeface="Source Sans Pro Semibold"/>
              </a:rPr>
              <a:t>View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Controller.html</a:t>
            </a:r>
            <a:r>
              <a:rPr lang="cs-CZ" sz="1600" b="1" dirty="0">
                <a:sym typeface="Source Sans Pro Semibold"/>
              </a:rPr>
              <a:t> </a:t>
            </a: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 err="1">
                <a:sym typeface="Source Sans Pro Semibold"/>
              </a:rPr>
              <a:t>The</a:t>
            </a:r>
            <a:r>
              <a:rPr lang="cs-CZ" sz="1600" b="1" dirty="0">
                <a:sym typeface="Source Sans Pro Semibold"/>
              </a:rPr>
              <a:t> 7 Most </a:t>
            </a:r>
            <a:r>
              <a:rPr lang="cs-CZ" sz="1600" b="1" dirty="0" err="1">
                <a:sym typeface="Source Sans Pro Semibold"/>
              </a:rPr>
              <a:t>Popular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iOS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Architecture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Patterns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ExplainedThe</a:t>
            </a:r>
            <a:r>
              <a:rPr lang="cs-CZ" sz="1600" b="1" dirty="0">
                <a:sym typeface="Source Sans Pro Semibold"/>
              </a:rPr>
              <a:t> 7 Most </a:t>
            </a:r>
            <a:r>
              <a:rPr lang="cs-CZ" sz="1600" b="1" dirty="0" err="1">
                <a:sym typeface="Source Sans Pro Semibold"/>
              </a:rPr>
              <a:t>Popular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iOS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Architecture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Patterns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Explained</a:t>
            </a:r>
            <a:r>
              <a:rPr lang="cs-CZ" sz="1600" b="1" dirty="0">
                <a:sym typeface="Source Sans Pro Semibold"/>
              </a:rPr>
              <a:t> - </a:t>
            </a:r>
            <a:r>
              <a:rPr lang="cs-CZ" sz="1600" b="1" dirty="0" err="1">
                <a:sym typeface="Source Sans Pro Semibold"/>
              </a:rPr>
              <a:t>Zero</a:t>
            </a:r>
            <a:r>
              <a:rPr lang="cs-CZ" sz="1600" b="1" dirty="0">
                <a:sym typeface="Source Sans Pro Semibold"/>
              </a:rPr>
              <a:t> To </a:t>
            </a:r>
            <a:r>
              <a:rPr lang="cs-CZ" sz="1600" b="1" dirty="0" err="1">
                <a:sym typeface="Source Sans Pro Semibold"/>
              </a:rPr>
              <a:t>App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Store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www.zerotoappstore.com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the</a:t>
            </a:r>
            <a:r>
              <a:rPr lang="cs-CZ" sz="1600" b="1" dirty="0">
                <a:sym typeface="Source Sans Pro Semibold"/>
              </a:rPr>
              <a:t>-most-</a:t>
            </a:r>
            <a:r>
              <a:rPr lang="cs-CZ" sz="1600" b="1" dirty="0" err="1">
                <a:sym typeface="Source Sans Pro Semibold"/>
              </a:rPr>
              <a:t>popular</a:t>
            </a:r>
            <a:r>
              <a:rPr lang="cs-CZ" sz="1600" b="1" dirty="0">
                <a:sym typeface="Source Sans Pro Semibold"/>
              </a:rPr>
              <a:t>-</a:t>
            </a:r>
            <a:r>
              <a:rPr lang="cs-CZ" sz="1600" b="1" dirty="0" err="1">
                <a:sym typeface="Source Sans Pro Semibold"/>
              </a:rPr>
              <a:t>ios-architecture-patterns-explained.html</a:t>
            </a:r>
            <a:r>
              <a:rPr lang="cs-CZ" sz="1600" b="1" dirty="0">
                <a:sym typeface="Source Sans Pro Semibold"/>
              </a:rPr>
              <a:t> </a:t>
            </a: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>
                <a:sym typeface="Source Sans Pro Semibold"/>
              </a:rPr>
              <a:t>Apple Developer </a:t>
            </a:r>
            <a:r>
              <a:rPr lang="cs-CZ" sz="1600" b="1" dirty="0" err="1">
                <a:sym typeface="Source Sans Pro Semibold"/>
              </a:rPr>
              <a:t>Documentation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developer.apple.com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documentation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uikit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touches_presses_and_gestures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using_responders_and_the_responder_chain_to_handle_events</a:t>
            </a:r>
            <a:r>
              <a:rPr lang="cs-CZ" sz="1600" b="1" dirty="0">
                <a:sym typeface="Source Sans Pro Semibold"/>
              </a:rPr>
              <a:t> </a:t>
            </a: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600" b="1" dirty="0">
              <a:sym typeface="Source Sans Pro Semi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6191850"/>
            <a:ext cx="1934718" cy="28566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27</a:t>
            </a:fld>
            <a:endParaRPr lang="cs-CZ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6D2417D-26FA-5F49-89BF-17D761B0D1A7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3" name="Picture 6" descr="Picture 6">
            <a:extLst>
              <a:ext uri="{FF2B5EF4-FFF2-40B4-BE49-F238E27FC236}">
                <a16:creationId xmlns:a16="http://schemas.microsoft.com/office/drawing/2014/main" id="{0FB2231E-AC17-3C41-A71C-F806C3A7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983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1.1 Model-</a:t>
            </a:r>
            <a:r>
              <a:rPr lang="cs-CZ" dirty="0" err="1"/>
              <a:t>View</a:t>
            </a:r>
            <a:r>
              <a:rPr lang="cs-CZ" dirty="0"/>
              <a:t>-</a:t>
            </a:r>
            <a:r>
              <a:rPr lang="cs-CZ" dirty="0" err="1"/>
              <a:t>Controller</a:t>
            </a:r>
            <a:r>
              <a:rPr lang="cs-CZ" dirty="0"/>
              <a:t> (MVC) on </a:t>
            </a:r>
            <a:r>
              <a:rPr lang="cs-CZ" dirty="0" err="1"/>
              <a:t>iOS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Tradičně je nejpoužívanějším návrhovým vzorem u 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 aplikací vzor </a:t>
            </a:r>
            <a:r>
              <a:rPr lang="cs-CZ" sz="1800" b="1" dirty="0">
                <a:sym typeface="Source Sans Pro Semibold"/>
              </a:rPr>
              <a:t>Model-</a:t>
            </a:r>
            <a:r>
              <a:rPr lang="cs-CZ" sz="1800" b="1" dirty="0" err="1">
                <a:sym typeface="Source Sans Pro Semibold"/>
              </a:rPr>
              <a:t>View</a:t>
            </a:r>
            <a:r>
              <a:rPr lang="cs-CZ" sz="1800" b="1" dirty="0">
                <a:sym typeface="Source Sans Pro Semibold"/>
              </a:rPr>
              <a:t>-</a:t>
            </a:r>
            <a:r>
              <a:rPr lang="cs-CZ" sz="1800" b="1" dirty="0" err="1">
                <a:sym typeface="Source Sans Pro Semibold"/>
              </a:rPr>
              <a:t>Controller</a:t>
            </a:r>
            <a:r>
              <a:rPr lang="cs-CZ" sz="1800" b="1" dirty="0">
                <a:sym typeface="Source Sans Pro Semibold"/>
              </a:rPr>
              <a:t> [3]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Můžete se potkat ale i s dalšími návrhovými vzory, jako je: [4]</a:t>
            </a:r>
          </a:p>
          <a:p>
            <a:pPr marL="538163" lvl="1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Model-</a:t>
            </a:r>
            <a:r>
              <a:rPr lang="cs-CZ" sz="1800" b="1" dirty="0" err="1">
                <a:sym typeface="Source Sans Pro Semibold"/>
              </a:rPr>
              <a:t>View</a:t>
            </a:r>
            <a:r>
              <a:rPr lang="cs-CZ" sz="1800" b="1" dirty="0">
                <a:sym typeface="Source Sans Pro Semibold"/>
              </a:rPr>
              <a:t>-</a:t>
            </a:r>
            <a:r>
              <a:rPr lang="cs-CZ" sz="1800" b="1" dirty="0" err="1">
                <a:sym typeface="Source Sans Pro Semibold"/>
              </a:rPr>
              <a:t>ViewModel</a:t>
            </a:r>
            <a:r>
              <a:rPr lang="cs-CZ" sz="1800" b="1" dirty="0">
                <a:sym typeface="Source Sans Pro Semibold"/>
              </a:rPr>
              <a:t> (MVVM)</a:t>
            </a: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Model-</a:t>
            </a:r>
            <a:r>
              <a:rPr lang="cs-CZ" sz="1800" b="1" dirty="0" err="1">
                <a:sym typeface="Source Sans Pro Semibold"/>
              </a:rPr>
              <a:t>View</a:t>
            </a:r>
            <a:r>
              <a:rPr lang="cs-CZ" sz="1800" b="1" dirty="0">
                <a:sym typeface="Source Sans Pro Semibold"/>
              </a:rPr>
              <a:t>-</a:t>
            </a:r>
            <a:r>
              <a:rPr lang="cs-CZ" sz="1800" b="1" dirty="0" err="1">
                <a:sym typeface="Source Sans Pro Semibold"/>
              </a:rPr>
              <a:t>Controller-ViewState</a:t>
            </a:r>
            <a:endParaRPr lang="cs-CZ" sz="1800" b="1" dirty="0">
              <a:sym typeface="Source Sans Pro Semibold"/>
            </a:endParaRP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 err="1">
                <a:sym typeface="Source Sans Pro Semibold"/>
              </a:rPr>
              <a:t>ModelAdapter-ViewBinder</a:t>
            </a:r>
            <a:endParaRPr lang="cs-CZ" sz="1800" b="1" dirty="0">
              <a:sym typeface="Source Sans Pro Semibold"/>
            </a:endParaRP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 err="1">
                <a:sym typeface="Source Sans Pro Semibold"/>
              </a:rPr>
              <a:t>The</a:t>
            </a:r>
            <a:r>
              <a:rPr lang="cs-CZ" sz="1800" b="1" dirty="0">
                <a:sym typeface="Source Sans Pro Semibold"/>
              </a:rPr>
              <a:t> </a:t>
            </a:r>
            <a:r>
              <a:rPr lang="cs-CZ" sz="1800" b="1" dirty="0" err="1">
                <a:sym typeface="Source Sans Pro Semibold"/>
              </a:rPr>
              <a:t>Elm</a:t>
            </a:r>
            <a:r>
              <a:rPr lang="cs-CZ" sz="1800" b="1" dirty="0">
                <a:sym typeface="Source Sans Pro Semibold"/>
              </a:rPr>
              <a:t> </a:t>
            </a:r>
            <a:r>
              <a:rPr lang="cs-CZ" sz="1800" b="1" dirty="0" err="1">
                <a:sym typeface="Source Sans Pro Semibold"/>
              </a:rPr>
              <a:t>Architecture</a:t>
            </a:r>
            <a:endParaRPr lang="cs-CZ" sz="1800" b="1" dirty="0">
              <a:sym typeface="Source Sans Pro Semibold"/>
            </a:endParaRP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>
                <a:sym typeface="Source Sans Pro Semibold"/>
              </a:rPr>
              <a:t>VIPER</a:t>
            </a:r>
          </a:p>
          <a:p>
            <a:pPr marL="538163" indent="-282575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dirty="0" err="1">
                <a:sym typeface="Source Sans Pro Semibold"/>
              </a:rPr>
              <a:t>Component-based</a:t>
            </a:r>
            <a:r>
              <a:rPr lang="cs-CZ" sz="1800" b="1" dirty="0">
                <a:sym typeface="Source Sans Pro Semibold"/>
              </a:rPr>
              <a:t> </a:t>
            </a:r>
            <a:r>
              <a:rPr lang="cs-CZ" sz="1800" b="1" dirty="0" err="1">
                <a:sym typeface="Source Sans Pro Semibold"/>
              </a:rPr>
              <a:t>architecture</a:t>
            </a:r>
            <a:endParaRPr lang="cs-CZ" sz="1800" b="1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A3E8D9-DC5D-3744-86EF-5AD5E111BA8D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3060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1.2 Princip MVC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5"/>
            <a:ext cx="4319079" cy="36484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Sestává ze 3 oddělených částí: Model,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Controller</a:t>
            </a:r>
            <a:endParaRPr lang="cs-CZ" sz="1800" dirty="0">
              <a:sym typeface="Source Sans Pro Semibold"/>
            </a:endParaRP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Každá plní specifickou roli:</a:t>
            </a:r>
            <a:br>
              <a:rPr lang="cs-CZ" sz="1800" dirty="0">
                <a:sym typeface="Source Sans Pro Semibold"/>
              </a:rPr>
            </a:br>
            <a:endParaRPr lang="cs-CZ" sz="1800" dirty="0">
              <a:sym typeface="Source Sans Pro Semibold"/>
            </a:endParaRP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Model zapouzdřuje data</a:t>
            </a: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zobrazuje UI a výstupy uživateli</a:t>
            </a: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  <a:p>
            <a:pPr marL="6683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 </a:t>
            </a:r>
            <a:r>
              <a:rPr lang="cs-CZ" sz="1800" dirty="0" err="1">
                <a:sym typeface="Source Sans Pro Semibold"/>
              </a:rPr>
              <a:t>Controller</a:t>
            </a:r>
            <a:r>
              <a:rPr lang="cs-CZ" sz="1800" dirty="0">
                <a:sym typeface="Source Sans Pro Semibold"/>
              </a:rPr>
              <a:t> spojuje Model a </a:t>
            </a:r>
            <a:r>
              <a:rPr lang="cs-CZ" sz="1800" dirty="0" err="1">
                <a:sym typeface="Source Sans Pro Semibold"/>
              </a:rPr>
              <a:t>View</a:t>
            </a:r>
            <a:endParaRPr lang="cs-CZ" sz="1800" dirty="0">
              <a:sym typeface="Source Sans Pro Semibold"/>
            </a:endParaRP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C6E22F6-A60A-0B43-89AB-3DD10C95D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032" y="2656196"/>
            <a:ext cx="4636008" cy="2703906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4B32DCB-7927-FE40-8998-FC9FF57583D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640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1.3 Model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Je zodpovědný za data aplikace (především perzistentní data)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Implementuje logiku, pro manipulaci s daty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 ideálním případě není Model nijak propojen s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(pohledem), aby jej například přímo zobrazoval či upravoval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Následující oblasti spadají do </a:t>
            </a:r>
            <a:r>
              <a:rPr lang="cs-CZ" sz="1800" dirty="0" err="1">
                <a:sym typeface="Source Sans Pro Semibold"/>
              </a:rPr>
              <a:t>dómeny</a:t>
            </a:r>
            <a:r>
              <a:rPr lang="cs-CZ" sz="1800" dirty="0">
                <a:sym typeface="Source Sans Pro Semibold"/>
              </a:rPr>
              <a:t> Modelu ve světě 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:</a:t>
            </a:r>
          </a:p>
          <a:p>
            <a:pPr marL="584200" lvl="1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Networking</a:t>
            </a:r>
            <a:r>
              <a:rPr lang="cs-CZ" sz="1800" dirty="0">
                <a:sym typeface="Source Sans Pro Semibold"/>
              </a:rPr>
              <a:t> (HTTP </a:t>
            </a:r>
            <a:r>
              <a:rPr lang="cs-CZ" sz="1800" dirty="0" err="1">
                <a:sym typeface="Source Sans Pro Semibold"/>
              </a:rPr>
              <a:t>requests</a:t>
            </a:r>
            <a:r>
              <a:rPr lang="cs-CZ" sz="1800" dirty="0">
                <a:sym typeface="Source Sans Pro Semibold"/>
              </a:rPr>
              <a:t>) Persistence (</a:t>
            </a:r>
            <a:r>
              <a:rPr lang="cs-CZ" sz="1800" dirty="0" err="1">
                <a:sym typeface="Source Sans Pro Semibold"/>
              </a:rPr>
              <a:t>Core</a:t>
            </a:r>
            <a:r>
              <a:rPr lang="cs-CZ" sz="1800" dirty="0">
                <a:sym typeface="Source Sans Pro Semibold"/>
              </a:rPr>
              <a:t> Data), </a:t>
            </a:r>
            <a:r>
              <a:rPr lang="cs-CZ" sz="1800" dirty="0" err="1">
                <a:sym typeface="Source Sans Pro Semibold"/>
              </a:rPr>
              <a:t>Parsing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code</a:t>
            </a:r>
            <a:r>
              <a:rPr lang="cs-CZ" sz="1800" dirty="0">
                <a:sym typeface="Source Sans Pro Semibold"/>
              </a:rPr>
              <a:t> (JSON </a:t>
            </a:r>
            <a:r>
              <a:rPr lang="cs-CZ" sz="1800" dirty="0" err="1">
                <a:sym typeface="Source Sans Pro Semibold"/>
              </a:rPr>
              <a:t>encoding</a:t>
            </a:r>
            <a:r>
              <a:rPr lang="cs-CZ" sz="1800" dirty="0">
                <a:sym typeface="Source Sans Pro Semibold"/>
              </a:rPr>
              <a:t>/</a:t>
            </a:r>
            <a:r>
              <a:rPr lang="cs-CZ" sz="1800" dirty="0" err="1">
                <a:sym typeface="Source Sans Pro Semibold"/>
              </a:rPr>
              <a:t>decoding</a:t>
            </a:r>
            <a:r>
              <a:rPr lang="cs-CZ" sz="1800" dirty="0">
                <a:sym typeface="Source Sans Pro Semibold"/>
              </a:rPr>
              <a:t>), </a:t>
            </a:r>
            <a:r>
              <a:rPr lang="cs-CZ" sz="1800" dirty="0" err="1">
                <a:sym typeface="Source Sans Pro Semibold"/>
              </a:rPr>
              <a:t>Wrappers</a:t>
            </a:r>
            <a:r>
              <a:rPr lang="cs-CZ" sz="1800" dirty="0">
                <a:sym typeface="Source Sans Pro Semibold"/>
              </a:rPr>
              <a:t>, data </a:t>
            </a:r>
            <a:r>
              <a:rPr lang="cs-CZ" sz="1800" dirty="0" err="1">
                <a:sym typeface="Source Sans Pro Semibold"/>
              </a:rPr>
              <a:t>abstraction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layers</a:t>
            </a:r>
            <a:r>
              <a:rPr lang="cs-CZ" sz="1800" dirty="0">
                <a:sym typeface="Source Sans Pro Semibold"/>
              </a:rPr>
              <a:t> (</a:t>
            </a:r>
            <a:r>
              <a:rPr lang="cs-CZ" sz="1800" dirty="0" err="1">
                <a:sym typeface="Source Sans Pro Semibold"/>
              </a:rPr>
              <a:t>Notifications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HealthKit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Keychain</a:t>
            </a:r>
            <a:r>
              <a:rPr lang="cs-CZ" sz="1800" dirty="0">
                <a:sym typeface="Source Sans Pro Semibold"/>
              </a:rPr>
              <a:t>), </a:t>
            </a:r>
            <a:r>
              <a:rPr lang="cs-CZ" sz="1800" dirty="0" err="1">
                <a:sym typeface="Source Sans Pro Semibold"/>
              </a:rPr>
              <a:t>Datasources</a:t>
            </a:r>
            <a:r>
              <a:rPr lang="cs-CZ" sz="1800" dirty="0">
                <a:sym typeface="Source Sans Pro Semibold"/>
              </a:rPr>
              <a:t> &amp; </a:t>
            </a:r>
            <a:r>
              <a:rPr lang="cs-CZ" sz="1800" dirty="0" err="1">
                <a:sym typeface="Source Sans Pro Semibold"/>
              </a:rPr>
              <a:t>delegates</a:t>
            </a:r>
            <a:r>
              <a:rPr lang="cs-CZ" sz="1800" dirty="0">
                <a:sym typeface="Source Sans Pro Semibold"/>
              </a:rPr>
              <a:t> (</a:t>
            </a:r>
            <a:r>
              <a:rPr lang="cs-CZ" sz="1800" dirty="0" err="1">
                <a:sym typeface="Source Sans Pro Semibold"/>
              </a:rPr>
              <a:t>UITableViewController</a:t>
            </a:r>
            <a:r>
              <a:rPr lang="cs-CZ" sz="1800" dirty="0">
                <a:sym typeface="Source Sans Pro Semibold"/>
              </a:rPr>
              <a:t>), </a:t>
            </a:r>
            <a:r>
              <a:rPr lang="cs-CZ" sz="1800" dirty="0" err="1">
                <a:sym typeface="Source Sans Pro Semibold"/>
              </a:rPr>
              <a:t>Constants</a:t>
            </a:r>
            <a:r>
              <a:rPr lang="cs-CZ" sz="1800" dirty="0">
                <a:sym typeface="Source Sans Pro Semibold"/>
              </a:rPr>
              <a:t>, </a:t>
            </a:r>
            <a:r>
              <a:rPr lang="cs-CZ" sz="1800" dirty="0" err="1">
                <a:sym typeface="Source Sans Pro Semibold"/>
              </a:rPr>
              <a:t>Helpers</a:t>
            </a:r>
            <a:r>
              <a:rPr lang="cs-CZ" sz="1800" dirty="0">
                <a:sym typeface="Source Sans Pro Semibold"/>
              </a:rPr>
              <a:t> &amp; </a:t>
            </a:r>
            <a:r>
              <a:rPr lang="cs-CZ" sz="1800" dirty="0" err="1">
                <a:sym typeface="Source Sans Pro Semibold"/>
              </a:rPr>
              <a:t>Extensions</a:t>
            </a:r>
            <a:r>
              <a:rPr lang="cs-CZ" sz="1800" dirty="0">
                <a:sym typeface="Source Sans Pro Semibold"/>
              </a:rPr>
              <a:t> 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B974FE0-1F43-1B42-9C92-95D71080AD02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122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1.4 </a:t>
            </a:r>
            <a:r>
              <a:rPr lang="cs-CZ" dirty="0" err="1"/>
              <a:t>View</a:t>
            </a:r>
            <a:r>
              <a:rPr lang="cs-CZ" dirty="0"/>
              <a:t> (pohled)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 rámci aplikace uživatel interaguje přímo s </a:t>
            </a:r>
            <a:r>
              <a:rPr lang="cs-CZ" sz="1800" dirty="0" err="1">
                <a:sym typeface="Source Sans Pro Semibold"/>
              </a:rPr>
              <a:t>View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zobrazuje data Modelu a může zprostředkovat jejich editaci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Není ale nijak zodpovědný za samotné uložení a řízení dat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Objekty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by měly být znovupoužitelné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Neměly by obsahovat žádnou aplikační logiku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Xcode</a:t>
            </a:r>
            <a:r>
              <a:rPr lang="cs-CZ" sz="1800" dirty="0">
                <a:sym typeface="Source Sans Pro Semibold"/>
              </a:rPr>
              <a:t> poskytuje knihovnu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objektů v Interface </a:t>
            </a:r>
            <a:r>
              <a:rPr lang="cs-CZ" sz="1800" dirty="0" err="1">
                <a:sym typeface="Source Sans Pro Semibold"/>
              </a:rPr>
              <a:t>Builder</a:t>
            </a:r>
            <a:r>
              <a:rPr lang="cs-CZ" sz="1800" dirty="0">
                <a:sym typeface="Source Sans Pro Semibold"/>
              </a:rPr>
              <a:t> nástroji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71DD5A-BEDA-AE40-B73A-B28092A842ED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26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1.5 </a:t>
            </a:r>
            <a:r>
              <a:rPr lang="cs-CZ" dirty="0" err="1"/>
              <a:t>Controller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36001" y="2183906"/>
            <a:ext cx="8740519" cy="3249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Tvoří aplikační logiku pro určitou vrstvu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(pohledu)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Controller</a:t>
            </a:r>
            <a:r>
              <a:rPr lang="cs-CZ" sz="1800" dirty="0">
                <a:sym typeface="Source Sans Pro Semibold"/>
              </a:rPr>
              <a:t> řídí tok dat z Model objektů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Jde o poměrně dost specifické části aplikace, které jsou málo znovupoužitelné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Controller</a:t>
            </a:r>
            <a:r>
              <a:rPr lang="cs-CZ" sz="1800" dirty="0">
                <a:sym typeface="Source Sans Pro Semibold"/>
              </a:rPr>
              <a:t> bývá zodpovědný za následující úkony: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Obsluha události, když uživatel </a:t>
            </a:r>
            <a:r>
              <a:rPr lang="cs-CZ" sz="1800" dirty="0" err="1">
                <a:sym typeface="Source Sans Pro Semibold"/>
              </a:rPr>
              <a:t>tapne</a:t>
            </a:r>
            <a:r>
              <a:rPr lang="cs-CZ" sz="1800" dirty="0">
                <a:sym typeface="Source Sans Pro Semibold"/>
              </a:rPr>
              <a:t> na tlačítko.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 okamžiku, kdy jde aplikace na pozadí, obsluhuje, která data by měla být odstraněna a která permanentně uložena.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Řídí získávání dat (z permanentního úložiště/ze sítě).</a:t>
            </a:r>
          </a:p>
          <a:p>
            <a:pPr marL="584200" indent="-284163" algn="just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Řídí </a:t>
            </a:r>
            <a:r>
              <a:rPr lang="cs-CZ" sz="1800" dirty="0" err="1">
                <a:sym typeface="Source Sans Pro Semibold"/>
              </a:rPr>
              <a:t>refesh</a:t>
            </a:r>
            <a:r>
              <a:rPr lang="cs-CZ" sz="1800" dirty="0">
                <a:sym typeface="Source Sans Pro Semibold"/>
              </a:rPr>
              <a:t> dat.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3830106-380F-EA48-B838-D33D2E643206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1682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A1418E4-3EA5-C24C-86D6-E8A9C302E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189" y="2631948"/>
            <a:ext cx="6773605" cy="2948434"/>
          </a:xfrm>
          <a:prstGeom prst="rect">
            <a:avLst/>
          </a:prstGeom>
        </p:spPr>
      </p:pic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B7DD3727-7181-2741-9BD3-76B7523EA087}"/>
              </a:ext>
            </a:extLst>
          </p:cNvPr>
          <p:cNvCxnSpPr>
            <a:cxnSpLocks/>
          </p:cNvCxnSpPr>
          <p:nvPr/>
        </p:nvCxnSpPr>
        <p:spPr>
          <a:xfrm>
            <a:off x="8302585" y="2223589"/>
            <a:ext cx="828070" cy="0"/>
          </a:xfrm>
          <a:prstGeom prst="line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1C3B9BA6-60FE-0847-81FA-748B01EC30F2}"/>
              </a:ext>
            </a:extLst>
          </p:cNvPr>
          <p:cNvCxnSpPr/>
          <p:nvPr/>
        </p:nvCxnSpPr>
        <p:spPr>
          <a:xfrm>
            <a:off x="8320840" y="3213717"/>
            <a:ext cx="9499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CFDEFC58-BE78-0646-8EFD-B4C0169D1E8B}"/>
              </a:ext>
            </a:extLst>
          </p:cNvPr>
          <p:cNvSpPr txBox="1"/>
          <p:nvPr/>
        </p:nvSpPr>
        <p:spPr>
          <a:xfrm>
            <a:off x="8262637" y="2308783"/>
            <a:ext cx="21863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cs-CZ" dirty="0"/>
              <a:t> a 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komunikace může projít skrz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71F8083-2A64-2440-8619-BF8E94B1FFC8}"/>
              </a:ext>
            </a:extLst>
          </p:cNvPr>
          <p:cNvSpPr txBox="1"/>
          <p:nvPr/>
        </p:nvSpPr>
        <p:spPr>
          <a:xfrm>
            <a:off x="8262637" y="3259515"/>
            <a:ext cx="26213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cs-CZ" dirty="0"/>
              <a:t>Data a komunikace nesmí projít skrz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CB22E00-4372-EA41-9BFB-177AB5888C57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2025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1.6 Tok dat v rámci MVC v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F189B99-5422-5144-B373-33C97B13A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256" y="2295753"/>
            <a:ext cx="7920000" cy="369802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4C2E512-DFB6-314B-ADFC-7435D8590B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4413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1482</Words>
  <Application>Microsoft Macintosh PowerPoint</Application>
  <PresentationFormat>Widescreen</PresentationFormat>
  <Paragraphs>210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Berlin CE</vt:lpstr>
      <vt:lpstr>Calibri</vt:lpstr>
      <vt:lpstr>Courier New</vt:lpstr>
      <vt:lpstr>Source sans Pro</vt:lpstr>
      <vt:lpstr>Source Sans Pro Bold</vt:lpstr>
      <vt:lpstr>Source Sans Pro Semibold</vt:lpstr>
      <vt:lpstr>Office Theme</vt:lpstr>
      <vt:lpstr>Pokročilé mobilní technologie</vt:lpstr>
      <vt:lpstr>1. Návrhový vzor MVC v iOS</vt:lpstr>
      <vt:lpstr>1.1 Model-View-Controller (MVC) on iOS</vt:lpstr>
      <vt:lpstr>1.2 Princip MVC</vt:lpstr>
      <vt:lpstr>1.3 Model</vt:lpstr>
      <vt:lpstr>1.4 View (pohled)</vt:lpstr>
      <vt:lpstr>1.5 Controller</vt:lpstr>
      <vt:lpstr>1.6 Tok dat v rámci MVC v iOS</vt:lpstr>
      <vt:lpstr>1.6 Tok dat v rámci MVC v iOS</vt:lpstr>
      <vt:lpstr>1.6 Tok dat v rámci MVC v iOS</vt:lpstr>
      <vt:lpstr>1.6 Tok dat v rámci MVC v iOS</vt:lpstr>
      <vt:lpstr>1.6 Tok dat v rámci MVC v iOS</vt:lpstr>
      <vt:lpstr>1.6 Tok dat v rámci MVC v iOS</vt:lpstr>
      <vt:lpstr>1.6 Tok dat v rámci MVC v iOS</vt:lpstr>
      <vt:lpstr>PowerPoint Presentation</vt:lpstr>
      <vt:lpstr>1.6 Tok dat v rámci MVC v iOS</vt:lpstr>
      <vt:lpstr>2. Obsluha událostí v iOS</vt:lpstr>
      <vt:lpstr>2.1 Obsluha událostí v iOS</vt:lpstr>
      <vt:lpstr>2.2 Řetězec Event Responder [5]</vt:lpstr>
      <vt:lpstr>2.3 Určování First Responder objektu u událostí [5]</vt:lpstr>
      <vt:lpstr>2.4 Komunikace pomocí zpráv typu ACTION</vt:lpstr>
      <vt:lpstr>2.5 Případy užití komunikace Target-ACTION</vt:lpstr>
      <vt:lpstr>2.6 Jak vytvořit obsluhu Target-ACTION</vt:lpstr>
      <vt:lpstr>2.6 Jak vytvořit obsluhu Target-ACTION - 1</vt:lpstr>
      <vt:lpstr>2.6 Jak vytvořit obsluhu Target-ACTION - 2</vt:lpstr>
      <vt:lpstr>Děkuji za pozornost</vt:lpstr>
      <vt:lpstr>Reference 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Filip Vabroušek</cp:lastModifiedBy>
  <cp:revision>277</cp:revision>
  <dcterms:modified xsi:type="dcterms:W3CDTF">2024-09-30T12:54:36Z</dcterms:modified>
</cp:coreProperties>
</file>