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305" r:id="rId5"/>
    <p:sldId id="306" r:id="rId6"/>
    <p:sldId id="307" r:id="rId7"/>
    <p:sldId id="289" r:id="rId8"/>
    <p:sldId id="308" r:id="rId9"/>
    <p:sldId id="312" r:id="rId10"/>
    <p:sldId id="309" r:id="rId11"/>
    <p:sldId id="310" r:id="rId12"/>
    <p:sldId id="311" r:id="rId13"/>
    <p:sldId id="313" r:id="rId14"/>
    <p:sldId id="314" r:id="rId15"/>
    <p:sldId id="316" r:id="rId16"/>
    <p:sldId id="315" r:id="rId17"/>
    <p:sldId id="317" r:id="rId18"/>
    <p:sldId id="286" r:id="rId19"/>
    <p:sldId id="276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ek Vala" initials="RV" lastIdx="2" clrIdx="0">
    <p:extLst>
      <p:ext uri="{19B8F6BF-5375-455C-9EA6-DF929625EA0E}">
        <p15:presenceInfo xmlns:p15="http://schemas.microsoft.com/office/powerpoint/2012/main" userId="S::vala@utb.cz::bb903c5a-e130-4e4a-8840-3b3abc620d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/>
    <p:restoredTop sz="94648"/>
  </p:normalViewPr>
  <p:slideViewPr>
    <p:cSldViewPr snapToGrid="0">
      <p:cViewPr varScale="1">
        <p:scale>
          <a:sx n="86" d="100"/>
          <a:sy n="86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274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195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názvu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12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39" name="Text úrovně 1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0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48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58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názvu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Text názvu</a:t>
            </a:r>
          </a:p>
        </p:txBody>
      </p:sp>
      <p:sp>
        <p:nvSpPr>
          <p:cNvPr id="73" name="Text úrovně 1…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názvu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Text názvu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8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93" name="Text úrovně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94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názvu"/>
          <p:cNvSpPr txBox="1">
            <a:spLocks noGrp="1"/>
          </p:cNvSpPr>
          <p:nvPr>
            <p:ph type="title"/>
          </p:nvPr>
        </p:nvSpPr>
        <p:spPr>
          <a:xfrm>
            <a:off x="8839200" y="274639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102" name="Text úrovně 1…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0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názvu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 názvu</a:t>
            </a:r>
          </a:p>
        </p:txBody>
      </p:sp>
      <p:sp>
        <p:nvSpPr>
          <p:cNvPr id="3" name="Text úrovně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" name="Číslo snímku"/>
          <p:cNvSpPr txBox="1">
            <a:spLocks noGrp="1"/>
          </p:cNvSpPr>
          <p:nvPr>
            <p:ph type="sldNum" sz="quarter" idx="2"/>
          </p:nvPr>
        </p:nvSpPr>
        <p:spPr>
          <a:xfrm>
            <a:off x="11308744" y="640429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pple.com/app-store/review/guidelin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tunesconnect.apple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pic>
        <p:nvPicPr>
          <p:cNvPr id="11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87" y="1463668"/>
            <a:ext cx="3456385" cy="3456385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1"/>
          <p:cNvSpPr txBox="1">
            <a:spLocks noGrp="1"/>
          </p:cNvSpPr>
          <p:nvPr>
            <p:ph type="ctrTitle"/>
          </p:nvPr>
        </p:nvSpPr>
        <p:spPr>
          <a:xfrm>
            <a:off x="2209800" y="2276873"/>
            <a:ext cx="7772400" cy="14700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Programování mobilních aplikací</a:t>
            </a:r>
          </a:p>
        </p:txBody>
      </p:sp>
      <p:sp>
        <p:nvSpPr>
          <p:cNvPr id="11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35579" y="3894587"/>
            <a:ext cx="6400801" cy="53297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dirty="0" err="1"/>
              <a:t>Store</a:t>
            </a:r>
            <a:endParaRPr lang="cs-CZ" dirty="0"/>
          </a:p>
        </p:txBody>
      </p:sp>
      <p:pic>
        <p:nvPicPr>
          <p:cNvPr id="116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Zástupný symbol pro číslo snímku 4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8" name="Obrázek 7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A4DC91D2-DB72-8D40-B2F0-6BB9D640197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3</a:t>
            </a:r>
            <a:r>
              <a:rPr dirty="0"/>
              <a:t> 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Connect</a:t>
            </a:r>
            <a:r>
              <a:rPr lang="cs-CZ" dirty="0"/>
              <a:t> - seznam aplikací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3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AE79E69-9808-1E42-97DA-EBF608F57D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99"/>
          <a:stretch/>
        </p:blipFill>
        <p:spPr>
          <a:xfrm>
            <a:off x="2519286" y="2136553"/>
            <a:ext cx="7153427" cy="39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221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4 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Connect</a:t>
            </a:r>
            <a:r>
              <a:rPr lang="cs-CZ" dirty="0"/>
              <a:t> – záznam aplikace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3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F6C4F1F6-CFF2-1C40-8300-DE88F59F5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075" y="2171400"/>
            <a:ext cx="5313849" cy="402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432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5</a:t>
            </a:r>
            <a:r>
              <a:rPr dirty="0"/>
              <a:t> 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Connect</a:t>
            </a:r>
            <a:r>
              <a:rPr lang="cs-CZ" dirty="0"/>
              <a:t> – detaily balíčku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3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DE60DD5-BCD4-3949-AB7B-3B11815E0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452" y="2019519"/>
            <a:ext cx="5601096" cy="419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900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6</a:t>
            </a:r>
            <a:r>
              <a:rPr dirty="0"/>
              <a:t> 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Connect</a:t>
            </a:r>
            <a:r>
              <a:rPr lang="cs-CZ" dirty="0"/>
              <a:t> – cena a dostupnost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3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57811559-16BD-1D43-9AAB-53BE475FB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349" y="2023570"/>
            <a:ext cx="7779302" cy="41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109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7</a:t>
            </a:r>
            <a:r>
              <a:rPr dirty="0"/>
              <a:t> 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Connect</a:t>
            </a:r>
            <a:r>
              <a:rPr lang="cs-CZ" dirty="0"/>
              <a:t> – statistiky aplikace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3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48A163B-BA97-1648-9758-20BC47B80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263" y="2109035"/>
            <a:ext cx="6635474" cy="40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941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22" name="Title 1"/>
          <p:cNvSpPr txBox="1">
            <a:spLocks noGrp="1"/>
          </p:cNvSpPr>
          <p:nvPr>
            <p:ph type="ctrTitle"/>
          </p:nvPr>
        </p:nvSpPr>
        <p:spPr>
          <a:xfrm>
            <a:off x="2209800" y="2276873"/>
            <a:ext cx="7702623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3</a:t>
            </a:r>
            <a:r>
              <a:rPr dirty="0"/>
              <a:t>. 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Review</a:t>
            </a:r>
            <a:r>
              <a:rPr lang="cs-CZ" dirty="0"/>
              <a:t> </a:t>
            </a:r>
            <a:r>
              <a:rPr lang="cs-CZ" dirty="0" err="1"/>
              <a:t>Guidelines</a:t>
            </a:r>
            <a:endParaRPr dirty="0"/>
          </a:p>
        </p:txBody>
      </p:sp>
      <p:sp>
        <p:nvSpPr>
          <p:cNvPr id="12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60710" y="3746900"/>
            <a:ext cx="6400801" cy="58710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rPr lang="cs-CZ" dirty="0"/>
              <a:t>Příručka k revizím aplikací</a:t>
            </a:r>
            <a:endParaRPr dirty="0"/>
          </a:p>
        </p:txBody>
      </p:sp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67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3</a:t>
            </a:r>
            <a:r>
              <a:rPr dirty="0"/>
              <a:t>.1 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Review</a:t>
            </a:r>
            <a:r>
              <a:rPr lang="cs-CZ" dirty="0"/>
              <a:t> </a:t>
            </a:r>
            <a:r>
              <a:rPr lang="cs-CZ" dirty="0" err="1"/>
              <a:t>Guidelines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0"/>
            <a:ext cx="6480723" cy="356159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Jde o pokyny a pravidla, která musí aplikace splňovat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Pokud některé porušuje, je to důvod k zamítnutí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Obecně se pravidla týkají:</a:t>
            </a:r>
          </a:p>
          <a:p>
            <a:pPr marL="642937" lvl="1" indent="-285750" algn="l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Bezpečnosti</a:t>
            </a:r>
          </a:p>
          <a:p>
            <a:pPr marL="642937" lvl="1" indent="-285750" algn="l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Výkonu</a:t>
            </a:r>
          </a:p>
          <a:p>
            <a:pPr marL="642937" lvl="1" indent="-285750" algn="l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Obchodu</a:t>
            </a:r>
          </a:p>
          <a:p>
            <a:pPr marL="642937" lvl="1" indent="-285750" algn="l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Designu</a:t>
            </a:r>
          </a:p>
          <a:p>
            <a:pPr marL="642937" lvl="1" indent="-285750" algn="l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Práva</a:t>
            </a:r>
          </a:p>
          <a:p>
            <a:pPr marL="642937" lvl="1" indent="-285750" algn="l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b="1" dirty="0"/>
          </a:p>
          <a:p>
            <a:pPr marL="409575" indent="-317500" algn="l">
              <a:spcBef>
                <a:spcPts val="400"/>
              </a:spcBef>
              <a:buSzPct val="100000"/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Kompletní znění je zde:</a:t>
            </a:r>
            <a:br>
              <a:rPr lang="cs-CZ" b="1" dirty="0"/>
            </a:br>
            <a:r>
              <a:rPr lang="cs-CZ" b="1" dirty="0">
                <a:hlinkClick r:id="rId2"/>
              </a:rPr>
              <a:t>https://developer.apple.com/app-store/review/guidelines/</a:t>
            </a:r>
            <a:r>
              <a:rPr lang="cs-CZ" b="1" dirty="0"/>
              <a:t> 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3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5919CBD0-C23A-0443-ACAE-1BEEDA914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296" y="2826207"/>
            <a:ext cx="17145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068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3200"/>
            </a:lvl1pPr>
          </a:lstStyle>
          <a:p>
            <a:r>
              <a:rPr lang="cs-CZ" dirty="0"/>
              <a:t>3</a:t>
            </a:r>
            <a:r>
              <a:rPr dirty="0"/>
              <a:t>.</a:t>
            </a:r>
            <a:r>
              <a:rPr lang="cs-CZ" dirty="0"/>
              <a:t>2</a:t>
            </a:r>
            <a:r>
              <a:rPr dirty="0"/>
              <a:t> </a:t>
            </a:r>
            <a:r>
              <a:rPr lang="cs-CZ" dirty="0"/>
              <a:t>Stručný </a:t>
            </a:r>
            <a:r>
              <a:rPr lang="cs-CZ" dirty="0" err="1"/>
              <a:t>checklist</a:t>
            </a:r>
            <a:r>
              <a:rPr lang="cs-CZ" dirty="0"/>
              <a:t> - problémy aplikace vedoucí k zamítnutí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79"/>
            <a:ext cx="6696746" cy="364110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algn="l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Chybějící či nesprávná </a:t>
            </a:r>
            <a:r>
              <a:rPr lang="cs-CZ" b="1" dirty="0" err="1"/>
              <a:t>metadata</a:t>
            </a:r>
            <a:endParaRPr lang="cs-CZ" b="1" dirty="0"/>
          </a:p>
          <a:p>
            <a:pPr marL="342900" indent="-342900" algn="l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Chybějící zásady ochrany osobních údajů (při registraci uživatelů)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Chybějící demo uživatelské účty (obsahuje-li aplikace přihlašování)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Zásadní chyby v aplikacích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Koncept či funkcionalita aplikace neodpovídají doporučením Apple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Konfigurační soubor aplikace (.</a:t>
            </a:r>
            <a:r>
              <a:rPr lang="cs-CZ" b="1" dirty="0" err="1"/>
              <a:t>plist</a:t>
            </a:r>
            <a:r>
              <a:rPr lang="cs-CZ" b="1" dirty="0"/>
              <a:t>) nesprávně uvádí informace o funkcích na pozadí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Požadované osobní informace nejsou v aplikaci dále použity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Propagační video musí být zaměřeno pouze na aplikaci a její funkcionalitu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“</a:t>
            </a:r>
            <a:r>
              <a:rPr lang="cs-CZ" b="1" dirty="0" err="1"/>
              <a:t>Lorem</a:t>
            </a:r>
            <a:r>
              <a:rPr lang="cs-CZ" b="1" dirty="0"/>
              <a:t> </a:t>
            </a:r>
            <a:r>
              <a:rPr lang="cs-CZ" b="1" dirty="0" err="1"/>
              <a:t>ipsum</a:t>
            </a:r>
            <a:r>
              <a:rPr lang="cs-CZ" b="1" dirty="0"/>
              <a:t>” data v aplikaci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 Absence </a:t>
            </a:r>
            <a:r>
              <a:rPr lang="cs-CZ" b="1" dirty="0" err="1"/>
              <a:t>fukce</a:t>
            </a:r>
            <a:r>
              <a:rPr lang="cs-CZ" b="1" dirty="0"/>
              <a:t> pro moderování uživatelského obsahu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3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5919CBD0-C23A-0443-ACAE-1BEEDA914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158" y="3237024"/>
            <a:ext cx="17145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798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Dotazy?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ACF089-6BD9-4FF9-8F05-3BF27D933551}" type="slidenum">
              <a:rPr lang="cs-CZ" smtClean="0"/>
              <a:pPr/>
              <a:t>18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870087C-6957-7A4F-BBBD-6BB1997E3BE5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11" name="Picture 6" descr="Picture 6">
            <a:extLst>
              <a:ext uri="{FF2B5EF4-FFF2-40B4-BE49-F238E27FC236}">
                <a16:creationId xmlns:a16="http://schemas.microsoft.com/office/drawing/2014/main" id="{B3E600A8-E3BD-E64B-8AB9-27AECE9E9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746851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 dirty="0"/>
              <a:t>Reference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552" y="2348880"/>
            <a:ext cx="8182506" cy="2821834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400"/>
              </a:spcBef>
              <a:buSzPct val="100000"/>
              <a:buFont typeface="+mj-lt"/>
              <a:buAutoNum type="arabicPeriod"/>
              <a:defRPr sz="2000" b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600" b="1" dirty="0" err="1">
                <a:sym typeface="Source Sans Pro Semibold"/>
              </a:rPr>
              <a:t>App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Store</a:t>
            </a:r>
            <a:r>
              <a:rPr lang="cs-CZ" sz="1600" b="1" dirty="0">
                <a:sym typeface="Source Sans Pro Semibold"/>
              </a:rPr>
              <a:t> | </a:t>
            </a:r>
            <a:r>
              <a:rPr lang="cs-CZ" sz="1600" b="1" dirty="0" err="1">
                <a:sym typeface="Source Sans Pro Semibold"/>
              </a:rPr>
              <a:t>Futures</a:t>
            </a:r>
            <a:r>
              <a:rPr lang="cs-CZ" sz="1600" b="1" dirty="0">
                <a:sym typeface="Source Sans Pro Semibold"/>
              </a:rPr>
              <a:t>, </a:t>
            </a:r>
            <a:r>
              <a:rPr lang="cs-CZ" sz="1600" b="1" dirty="0" err="1">
                <a:sym typeface="Source Sans Pro Semibold"/>
              </a:rPr>
              <a:t>Updates</a:t>
            </a:r>
            <a:r>
              <a:rPr lang="cs-CZ" sz="1600" b="1" dirty="0">
                <a:sym typeface="Source Sans Pro Semibold"/>
              </a:rPr>
              <a:t>, </a:t>
            </a:r>
            <a:r>
              <a:rPr lang="cs-CZ" sz="1600" b="1" dirty="0" err="1">
                <a:sym typeface="Source Sans Pro Semibold"/>
              </a:rPr>
              <a:t>History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i="1" dirty="0" err="1">
                <a:sym typeface="Source Sans Pro Semibold"/>
              </a:rPr>
              <a:t>AppleInsider</a:t>
            </a:r>
            <a:r>
              <a:rPr lang="cs-CZ" sz="1600" b="1" dirty="0">
                <a:sym typeface="Source Sans Pro Semibold"/>
              </a:rPr>
              <a:t> [online]. Dostupné z: https://</a:t>
            </a:r>
            <a:r>
              <a:rPr lang="cs-CZ" sz="1600" b="1" dirty="0" err="1">
                <a:sym typeface="Source Sans Pro Semibold"/>
              </a:rPr>
              <a:t>appleinsider.com</a:t>
            </a:r>
            <a:r>
              <a:rPr lang="cs-CZ" sz="1600" b="1" dirty="0">
                <a:sym typeface="Source Sans Pro Semibold"/>
              </a:rPr>
              <a:t>/</a:t>
            </a:r>
            <a:r>
              <a:rPr lang="cs-CZ" sz="1600" b="1" dirty="0" err="1">
                <a:sym typeface="Source Sans Pro Semibold"/>
              </a:rPr>
              <a:t>inside</a:t>
            </a:r>
            <a:r>
              <a:rPr lang="cs-CZ" sz="1600" b="1" dirty="0">
                <a:sym typeface="Source Sans Pro Semibold"/>
              </a:rPr>
              <a:t>/</a:t>
            </a:r>
            <a:r>
              <a:rPr lang="cs-CZ" sz="1600" b="1" dirty="0" err="1">
                <a:sym typeface="Source Sans Pro Semibold"/>
              </a:rPr>
              <a:t>app-store</a:t>
            </a:r>
            <a:endParaRPr lang="cs-CZ" sz="1600" b="1" dirty="0">
              <a:sym typeface="Source Sans Pro Semibold"/>
            </a:endParaRPr>
          </a:p>
          <a:p>
            <a:pPr marL="342900" indent="-342900" algn="l">
              <a:spcBef>
                <a:spcPts val="400"/>
              </a:spcBef>
              <a:buSzPct val="100000"/>
              <a:buFont typeface="+mj-lt"/>
              <a:buAutoNum type="arabicPeriod"/>
              <a:defRPr sz="2000" b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600" b="1" dirty="0" err="1">
                <a:sym typeface="Source Sans Pro Semibold"/>
              </a:rPr>
              <a:t>Topic</a:t>
            </a:r>
            <a:r>
              <a:rPr lang="cs-CZ" sz="1600" b="1" dirty="0">
                <a:sym typeface="Source Sans Pro Semibold"/>
              </a:rPr>
              <a:t>: </a:t>
            </a:r>
            <a:r>
              <a:rPr lang="cs-CZ" sz="1600" b="1" dirty="0" err="1">
                <a:sym typeface="Source Sans Pro Semibold"/>
              </a:rPr>
              <a:t>App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storesStatista</a:t>
            </a:r>
            <a:r>
              <a:rPr lang="cs-CZ" sz="1600" b="1" dirty="0">
                <a:sym typeface="Source Sans Pro Semibold"/>
              </a:rPr>
              <a:t> [online]. Dostupné z: https://</a:t>
            </a:r>
            <a:r>
              <a:rPr lang="cs-CZ" sz="1600" b="1" dirty="0" err="1">
                <a:sym typeface="Source Sans Pro Semibold"/>
              </a:rPr>
              <a:t>www.statista.com</a:t>
            </a:r>
            <a:r>
              <a:rPr lang="cs-CZ" sz="1600" b="1" dirty="0">
                <a:sym typeface="Source Sans Pro Semibold"/>
              </a:rPr>
              <a:t>/</a:t>
            </a:r>
            <a:r>
              <a:rPr lang="cs-CZ" sz="1600" b="1" dirty="0" err="1">
                <a:sym typeface="Source Sans Pro Semibold"/>
              </a:rPr>
              <a:t>topics</a:t>
            </a:r>
            <a:r>
              <a:rPr lang="cs-CZ" sz="1600" b="1" dirty="0">
                <a:sym typeface="Source Sans Pro Semibold"/>
              </a:rPr>
              <a:t>/1729/</a:t>
            </a:r>
            <a:r>
              <a:rPr lang="cs-CZ" sz="1600" b="1" dirty="0" err="1">
                <a:sym typeface="Source Sans Pro Semibold"/>
              </a:rPr>
              <a:t>app-stores</a:t>
            </a:r>
            <a:r>
              <a:rPr lang="cs-CZ" sz="1600" b="1" dirty="0">
                <a:sym typeface="Source Sans Pro Semibold"/>
              </a:rPr>
              <a:t>/ 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+mj-lt"/>
              <a:buAutoNum type="arabicPeriod"/>
              <a:defRPr sz="2000" b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6191850"/>
            <a:ext cx="1934718" cy="28566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ACF089-6BD9-4FF9-8F05-3BF27D933551}" type="slidenum">
              <a:rPr lang="cs-CZ" smtClean="0"/>
              <a:pPr/>
              <a:t>19</a:t>
            </a:fld>
            <a:endParaRPr lang="cs-CZ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06D2417D-26FA-5F49-89BF-17D761B0D1A7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13" name="Picture 6" descr="Picture 6">
            <a:extLst>
              <a:ext uri="{FF2B5EF4-FFF2-40B4-BE49-F238E27FC236}">
                <a16:creationId xmlns:a16="http://schemas.microsoft.com/office/drawing/2014/main" id="{0FB2231E-AC17-3C41-A71C-F806C3A7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89837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22" name="Title 1"/>
          <p:cNvSpPr txBox="1">
            <a:spLocks noGrp="1"/>
          </p:cNvSpPr>
          <p:nvPr>
            <p:ph type="ctrTitle"/>
          </p:nvPr>
        </p:nvSpPr>
        <p:spPr>
          <a:xfrm>
            <a:off x="2209800" y="2276873"/>
            <a:ext cx="7702623" cy="1470026"/>
          </a:xfrm>
          <a:prstGeom prst="rect">
            <a:avLst/>
          </a:prstGeom>
        </p:spPr>
        <p:txBody>
          <a:bodyPr/>
          <a:lstStyle/>
          <a:p>
            <a:r>
              <a:rPr dirty="0"/>
              <a:t>1. 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dirty="0" err="1"/>
              <a:t>Store</a:t>
            </a:r>
            <a:endParaRPr dirty="0"/>
          </a:p>
        </p:txBody>
      </p:sp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0EAAC1F-2736-864B-BC4C-ADEE6768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3429000"/>
            <a:ext cx="1714500" cy="1638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dirty="0"/>
              <a:t>1.1 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dirty="0" err="1"/>
              <a:t>Store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0"/>
            <a:ext cx="6480723" cy="2629520"/>
          </a:xfrm>
          <a:prstGeom prst="rect">
            <a:avLst/>
          </a:prstGeom>
        </p:spPr>
        <p:txBody>
          <a:bodyPr/>
          <a:lstStyle/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Distribuční kanál digitálního obsahu platformy Apple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Spuštěn v červenci 2008 [1]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První svého druhu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Na rozdíl od Google Play obsahuje pouze aplikace a hry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Audio má vlastní platformu Apple Music, video platformu Apple TV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3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5919CBD0-C23A-0443-ACAE-1BEEDA914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296" y="2826207"/>
            <a:ext cx="1714500" cy="1638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dirty="0"/>
              <a:t>1.</a:t>
            </a:r>
            <a:r>
              <a:rPr lang="cs-CZ" dirty="0"/>
              <a:t>2</a:t>
            </a:r>
            <a:r>
              <a:rPr dirty="0"/>
              <a:t> 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dirty="0" err="1"/>
              <a:t>Store</a:t>
            </a:r>
            <a:r>
              <a:rPr lang="cs-CZ" dirty="0"/>
              <a:t> v číslech [2]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0"/>
            <a:ext cx="6480723" cy="2629520"/>
          </a:xfrm>
          <a:prstGeom prst="rect">
            <a:avLst/>
          </a:prstGeom>
        </p:spPr>
        <p:txBody>
          <a:bodyPr/>
          <a:lstStyle/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V roce 2020 obsahoval přes 2 miliony aplikací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Bylo zaznamenáno přes 218 miliard stažení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Má větší procento placených aplikací než Google Play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3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5919CBD0-C23A-0443-ACAE-1BEEDA914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296" y="2826207"/>
            <a:ext cx="17145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195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dirty="0"/>
              <a:t>1.</a:t>
            </a:r>
            <a:r>
              <a:rPr lang="cs-CZ" dirty="0"/>
              <a:t>3</a:t>
            </a:r>
            <a:r>
              <a:rPr dirty="0"/>
              <a:t> </a:t>
            </a:r>
            <a:r>
              <a:rPr lang="cs-CZ" dirty="0"/>
              <a:t>Poměr placených a free aplikací [2]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3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723C092-333A-264C-BD68-C5EF5DA843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" b="15537"/>
          <a:stretch/>
        </p:blipFill>
        <p:spPr>
          <a:xfrm>
            <a:off x="4030382" y="2187614"/>
            <a:ext cx="7142639" cy="436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189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3026328" cy="1743877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dirty="0"/>
              <a:t>1.</a:t>
            </a:r>
            <a:r>
              <a:rPr lang="cs-CZ" dirty="0"/>
              <a:t>4 Nejpopulárnější kategorie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3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D866103-8DE8-1045-877B-7C47DD160A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91"/>
          <a:stretch/>
        </p:blipFill>
        <p:spPr>
          <a:xfrm>
            <a:off x="5185826" y="88800"/>
            <a:ext cx="5963695" cy="6611239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4F42C30-DAE6-804F-8612-8F08BEE1E983}"/>
              </a:ext>
            </a:extLst>
          </p:cNvPr>
          <p:cNvSpPr txBox="1"/>
          <p:nvPr/>
        </p:nvSpPr>
        <p:spPr>
          <a:xfrm>
            <a:off x="2067339" y="3419061"/>
            <a:ext cx="287514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Z hlediska počtu dostupných</a:t>
            </a:r>
            <a:b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aplikací [2]</a:t>
            </a:r>
          </a:p>
        </p:txBody>
      </p:sp>
    </p:spTree>
    <p:extLst>
      <p:ext uri="{BB962C8B-B14F-4D97-AF65-F5344CB8AC3E}">
        <p14:creationId xmlns:p14="http://schemas.microsoft.com/office/powerpoint/2010/main" val="20626687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22" name="Title 1"/>
          <p:cNvSpPr txBox="1">
            <a:spLocks noGrp="1"/>
          </p:cNvSpPr>
          <p:nvPr>
            <p:ph type="ctrTitle"/>
          </p:nvPr>
        </p:nvSpPr>
        <p:spPr>
          <a:xfrm>
            <a:off x="2209800" y="2276873"/>
            <a:ext cx="7702623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2</a:t>
            </a:r>
            <a:r>
              <a:rPr dirty="0"/>
              <a:t>. 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Connect</a:t>
            </a:r>
            <a:endParaRPr dirty="0"/>
          </a:p>
        </p:txBody>
      </p:sp>
      <p:sp>
        <p:nvSpPr>
          <p:cNvPr id="12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60710" y="3746900"/>
            <a:ext cx="6400801" cy="58710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rPr lang="cs-CZ" dirty="0"/>
              <a:t>Prostředí pro publikaci aplikací</a:t>
            </a:r>
            <a:endParaRPr dirty="0"/>
          </a:p>
        </p:txBody>
      </p:sp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04544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.1 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Connect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0"/>
            <a:ext cx="6480723" cy="262952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l">
              <a:spcBef>
                <a:spcPts val="400"/>
              </a:spcBef>
              <a:buSzPct val="100000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Rozhraní pro publikaci </a:t>
            </a:r>
            <a:r>
              <a:rPr lang="cs-CZ" b="1" dirty="0" err="1"/>
              <a:t>iOS</a:t>
            </a:r>
            <a:r>
              <a:rPr lang="cs-CZ" b="1" dirty="0"/>
              <a:t> aplikací na </a:t>
            </a:r>
            <a:r>
              <a:rPr lang="cs-CZ" b="1" dirty="0" err="1"/>
              <a:t>App</a:t>
            </a:r>
            <a:r>
              <a:rPr lang="cs-CZ" b="1" dirty="0"/>
              <a:t> </a:t>
            </a:r>
            <a:r>
              <a:rPr lang="cs-CZ" b="1" dirty="0" err="1"/>
              <a:t>Store</a:t>
            </a:r>
            <a:r>
              <a:rPr lang="cs-CZ" b="1" dirty="0"/>
              <a:t> (dříve iTunes </a:t>
            </a:r>
            <a:r>
              <a:rPr lang="cs-CZ" b="1" dirty="0" err="1"/>
              <a:t>Connect</a:t>
            </a:r>
            <a:r>
              <a:rPr lang="cs-CZ" b="1" dirty="0"/>
              <a:t>)</a:t>
            </a:r>
          </a:p>
          <a:p>
            <a:pPr algn="l">
              <a:spcBef>
                <a:spcPts val="400"/>
              </a:spcBef>
              <a:buSzPct val="100000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Nabízí: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Správu záznamu aplikace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Statistiky aplikace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/>
              <a:t>Prodeje a trendy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b="1" dirty="0" err="1"/>
              <a:t>Review</a:t>
            </a:r>
            <a:r>
              <a:rPr lang="cs-CZ" b="1" dirty="0"/>
              <a:t> (recenzní řízení)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dirty="0"/>
          </a:p>
          <a:p>
            <a:pPr algn="l">
              <a:spcBef>
                <a:spcPts val="400"/>
              </a:spcBef>
              <a:buSzPct val="100000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>
                <a:hlinkClick r:id="rId2"/>
              </a:rPr>
              <a:t>https://itunesconnect.apple.com</a:t>
            </a:r>
            <a:r>
              <a:rPr lang="cs-CZ" dirty="0"/>
              <a:t> 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3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5919CBD0-C23A-0443-ACAE-1BEEDA914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296" y="2826207"/>
            <a:ext cx="17145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835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2</a:t>
            </a:r>
            <a:r>
              <a:rPr dirty="0"/>
              <a:t> 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Connect</a:t>
            </a:r>
            <a:r>
              <a:rPr lang="cs-CZ" dirty="0"/>
              <a:t> – ukázka rozhraní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3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A98078F-2757-DF45-9641-25BEC077A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680" y="2285732"/>
            <a:ext cx="6997148" cy="346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996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766</Words>
  <Application>Microsoft Macintosh PowerPoint</Application>
  <PresentationFormat>Širokoúhlá obrazovka</PresentationFormat>
  <Paragraphs>134</Paragraphs>
  <Slides>19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8" baseType="lpstr">
      <vt:lpstr>Arial</vt:lpstr>
      <vt:lpstr>Berlin CE</vt:lpstr>
      <vt:lpstr>Calibri</vt:lpstr>
      <vt:lpstr>Courier New</vt:lpstr>
      <vt:lpstr>Helvetica</vt:lpstr>
      <vt:lpstr>Source sans Pro</vt:lpstr>
      <vt:lpstr>Source Sans Pro Bold</vt:lpstr>
      <vt:lpstr>Source Sans Pro Semibold</vt:lpstr>
      <vt:lpstr>Office Theme</vt:lpstr>
      <vt:lpstr>Programování mobilních aplikací</vt:lpstr>
      <vt:lpstr>1. App Store</vt:lpstr>
      <vt:lpstr>1.1 App Store</vt:lpstr>
      <vt:lpstr>1.2 App Store v číslech [2]</vt:lpstr>
      <vt:lpstr>1.3 Poměr placených a free aplikací [2]</vt:lpstr>
      <vt:lpstr>1.4 Nejpopulárnější kategorie</vt:lpstr>
      <vt:lpstr>2. App Store Connect</vt:lpstr>
      <vt:lpstr>2.1 App Store Connect</vt:lpstr>
      <vt:lpstr>2.2 App Store Connect – ukázka rozhraní</vt:lpstr>
      <vt:lpstr>2.3 App Store Connect - seznam aplikací</vt:lpstr>
      <vt:lpstr>2.4 App Store Connect – záznam aplikace</vt:lpstr>
      <vt:lpstr>2.5 App Store Connect – detaily balíčku</vt:lpstr>
      <vt:lpstr>2.6 App Store Connect – cena a dostupnost</vt:lpstr>
      <vt:lpstr>2.7 App Store Connect – statistiky aplikace</vt:lpstr>
      <vt:lpstr>3. App Store Review Guidelines</vt:lpstr>
      <vt:lpstr>3.1 App Store Review Guidelines</vt:lpstr>
      <vt:lpstr>3.2 Stručný checklist - problémy aplikace vedoucí k zamítnutí</vt:lpstr>
      <vt:lpstr>Děkuji za pozornost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Mobilní technologie a kyberbezpečnost</dc:title>
  <dc:creator>Christie</dc:creator>
  <cp:lastModifiedBy>Radek Vala</cp:lastModifiedBy>
  <cp:revision>99</cp:revision>
  <dcterms:modified xsi:type="dcterms:W3CDTF">2021-03-28T18:51:12Z</dcterms:modified>
</cp:coreProperties>
</file>