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332" r:id="rId2"/>
    <p:sldId id="290" r:id="rId3"/>
    <p:sldId id="291" r:id="rId4"/>
    <p:sldId id="292" r:id="rId5"/>
    <p:sldId id="342" r:id="rId6"/>
    <p:sldId id="343" r:id="rId7"/>
    <p:sldId id="257" r:id="rId8"/>
    <p:sldId id="286" r:id="rId9"/>
    <p:sldId id="333" r:id="rId10"/>
    <p:sldId id="287" r:id="rId11"/>
    <p:sldId id="288" r:id="rId12"/>
    <p:sldId id="289" r:id="rId13"/>
    <p:sldId id="296" r:id="rId14"/>
    <p:sldId id="297" r:id="rId15"/>
    <p:sldId id="298" r:id="rId16"/>
    <p:sldId id="299" r:id="rId17"/>
    <p:sldId id="300" r:id="rId18"/>
    <p:sldId id="334" r:id="rId19"/>
    <p:sldId id="301" r:id="rId20"/>
    <p:sldId id="335" r:id="rId21"/>
    <p:sldId id="302" r:id="rId22"/>
    <p:sldId id="304" r:id="rId23"/>
    <p:sldId id="305" r:id="rId24"/>
    <p:sldId id="307" r:id="rId25"/>
    <p:sldId id="308" r:id="rId26"/>
    <p:sldId id="309" r:id="rId27"/>
    <p:sldId id="336" r:id="rId28"/>
    <p:sldId id="337" r:id="rId29"/>
    <p:sldId id="338" r:id="rId30"/>
    <p:sldId id="295" r:id="rId31"/>
    <p:sldId id="340" r:id="rId32"/>
    <p:sldId id="276" r:id="rId3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ek Vala" initials="RV" lastIdx="10" clrIdx="0">
    <p:extLst>
      <p:ext uri="{19B8F6BF-5375-455C-9EA6-DF929625EA0E}">
        <p15:presenceInfo xmlns:p15="http://schemas.microsoft.com/office/powerpoint/2012/main" userId="S::vala@utb.cz::bb903c5a-e130-4e4a-8840-3b3abc620d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1"/>
    <p:restoredTop sz="94692"/>
  </p:normalViewPr>
  <p:slideViewPr>
    <p:cSldViewPr snapToGrid="0">
      <p:cViewPr varScale="1">
        <p:scale>
          <a:sx n="102" d="100"/>
          <a:sy n="102" d="100"/>
        </p:scale>
        <p:origin x="1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23T20:32:31.319" idx="7">
    <p:pos x="10" y="10"/>
    <p:text>https://developer.apple.com/support/compare-memberships/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274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1951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2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58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názvu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73" name="Text úrovně 1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názvu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93" name="Text úrovně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4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názvu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02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 názvu</a:t>
            </a:r>
          </a:p>
        </p:txBody>
      </p:sp>
      <p:sp>
        <p:nvSpPr>
          <p:cNvPr id="3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" name="Číslo snímku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tif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113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7" y="1463668"/>
            <a:ext cx="3456385" cy="3456385"/>
          </a:xfrm>
          <a:prstGeom prst="rect">
            <a:avLst/>
          </a:prstGeom>
          <a:ln w="12700">
            <a:miter lim="400000"/>
          </a:ln>
        </p:spPr>
      </p:pic>
      <p:sp>
        <p:nvSpPr>
          <p:cNvPr id="114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Pokročilé mobilní technologie</a:t>
            </a:r>
          </a:p>
        </p:txBody>
      </p:sp>
      <p:sp>
        <p:nvSpPr>
          <p:cNvPr id="115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35579" y="3894587"/>
            <a:ext cx="6400801" cy="53297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cs-CZ" dirty="0"/>
              <a:t>Programování pro </a:t>
            </a:r>
            <a:r>
              <a:rPr lang="cs-CZ" dirty="0" err="1"/>
              <a:t>iOS</a:t>
            </a:r>
            <a:endParaRPr lang="cs-CZ" dirty="0"/>
          </a:p>
        </p:txBody>
      </p:sp>
      <p:pic>
        <p:nvPicPr>
          <p:cNvPr id="116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Zástupný symbol pro číslo snímku 4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2.3 Druhy vývojářských účtů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48880"/>
            <a:ext cx="6029316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Účet je potřeba vždy, když chceme aplikace dále distribuovat a jsou k dispozici tyto druhy: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i="1" dirty="0">
                <a:sym typeface="Source Sans Pro Semibold"/>
              </a:rPr>
              <a:t>Účet pro jednotlivce </a:t>
            </a:r>
            <a:r>
              <a:rPr lang="cs-CZ" sz="1800" b="1" dirty="0">
                <a:sym typeface="Source Sans Pro Semibold"/>
              </a:rPr>
              <a:t>– Aplikace jsou na </a:t>
            </a:r>
            <a:r>
              <a:rPr lang="cs-CZ" sz="1800" b="1" dirty="0" err="1">
                <a:sym typeface="Source Sans Pro Semibold"/>
              </a:rPr>
              <a:t>App</a:t>
            </a:r>
            <a:r>
              <a:rPr lang="cs-CZ" sz="1800" b="1" dirty="0">
                <a:sym typeface="Source Sans Pro Semibold"/>
              </a:rPr>
              <a:t> </a:t>
            </a:r>
            <a:r>
              <a:rPr lang="cs-CZ" sz="1800" b="1" dirty="0" err="1">
                <a:sym typeface="Source Sans Pro Semibold"/>
              </a:rPr>
              <a:t>Store</a:t>
            </a:r>
            <a:r>
              <a:rPr lang="cs-CZ" sz="1800" b="1" dirty="0">
                <a:sym typeface="Source Sans Pro Semibold"/>
              </a:rPr>
              <a:t> zařazeny pod jménem vývojáře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b="1" i="1" dirty="0">
                <a:sym typeface="Source Sans Pro Semibold"/>
              </a:rPr>
              <a:t>Účet organizace</a:t>
            </a:r>
            <a:r>
              <a:rPr lang="cs-CZ" sz="1800" b="1" dirty="0">
                <a:sym typeface="Source Sans Pro Semibold"/>
              </a:rPr>
              <a:t> – Aplikace figurují pod právním názvem organizace</a:t>
            </a:r>
            <a:endParaRPr lang="cs-CZ" sz="1800" dirty="0">
              <a:sym typeface="Source Sans Pro Semibold"/>
            </a:endParaRP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Společnosti a vzdělávací organizace musí poskytnout </a:t>
            </a:r>
            <a:r>
              <a:rPr lang="cs-CZ" sz="1800" dirty="0" err="1">
                <a:sym typeface="Source Sans Pro Semibold"/>
              </a:rPr>
              <a:t>tzv</a:t>
            </a:r>
            <a:r>
              <a:rPr lang="cs-CZ" sz="1800" dirty="0">
                <a:sym typeface="Source Sans Pro Semibold"/>
              </a:rPr>
              <a:t> D-U-N-S číslo 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Roční poplatek je 99 USD [2]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+ speciální </a:t>
            </a:r>
            <a:r>
              <a:rPr lang="cs-CZ" sz="1800" b="1" i="1" dirty="0">
                <a:sym typeface="Source Sans Pro Semibold"/>
              </a:rPr>
              <a:t>účet pro velké organizace</a:t>
            </a:r>
            <a:r>
              <a:rPr lang="cs-CZ" sz="1800" dirty="0">
                <a:sym typeface="Source Sans Pro Semibold"/>
              </a:rPr>
              <a:t> a distribuci in-house aplikací – 299 USD/rok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 dirty="0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5A3920CF-1654-FB43-8573-2BCE9A39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721" y="3219450"/>
            <a:ext cx="1701800" cy="41910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A074BFA7-3103-AE4E-8608-7163813D5631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24491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2.4 Srovnání možnosti vývoje I.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 dirty="0"/>
          </a:p>
        </p:txBody>
      </p:sp>
      <p:graphicFrame>
        <p:nvGraphicFramePr>
          <p:cNvPr id="3" name="Tabulka 2">
            <a:extLst>
              <a:ext uri="{FF2B5EF4-FFF2-40B4-BE49-F238E27FC236}">
                <a16:creationId xmlns:a16="http://schemas.microsoft.com/office/drawing/2014/main" id="{ECCD30FA-85E1-954B-A0B8-04ED24436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43811"/>
              </p:ext>
            </p:extLst>
          </p:nvPr>
        </p:nvGraphicFramePr>
        <p:xfrm>
          <a:off x="2206676" y="3084541"/>
          <a:ext cx="7363210" cy="2377440"/>
        </p:xfrm>
        <a:graphic>
          <a:graphicData uri="http://schemas.openxmlformats.org/drawingml/2006/table">
            <a:tbl>
              <a:tblPr/>
              <a:tblGrid>
                <a:gridCol w="3756692">
                  <a:extLst>
                    <a:ext uri="{9D8B030D-6E8A-4147-A177-3AD203B41FA5}">
                      <a16:colId xmlns:a16="http://schemas.microsoft.com/office/drawing/2014/main" val="2240415343"/>
                    </a:ext>
                  </a:extLst>
                </a:gridCol>
                <a:gridCol w="1803259">
                  <a:extLst>
                    <a:ext uri="{9D8B030D-6E8A-4147-A177-3AD203B41FA5}">
                      <a16:colId xmlns:a16="http://schemas.microsoft.com/office/drawing/2014/main" val="2450416544"/>
                    </a:ext>
                  </a:extLst>
                </a:gridCol>
                <a:gridCol w="1803259">
                  <a:extLst>
                    <a:ext uri="{9D8B030D-6E8A-4147-A177-3AD203B41FA5}">
                      <a16:colId xmlns:a16="http://schemas.microsoft.com/office/drawing/2014/main" val="406074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 b="0" i="0">
                          <a:effectLst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i="0">
                          <a:effectLst/>
                        </a:rPr>
                        <a:t>Sign In with Your Apple 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b="1" i="0">
                          <a:effectLst/>
                        </a:rPr>
                        <a:t>Apple Developer Program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100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>
                          <a:effectLst/>
                        </a:rPr>
                        <a:t>Xcode developer tools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>
                          <a:effectLst/>
                        </a:rPr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>
                          <a:effectLst/>
                        </a:rPr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3900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>
                          <a:effectLst/>
                        </a:rPr>
                        <a:t>Xcode beta releases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</a:rPr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</a:rPr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50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>
                          <a:effectLst/>
                        </a:rPr>
                        <a:t>On-device 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>
                          <a:effectLst/>
                        </a:rPr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>
                          <a:effectLst/>
                        </a:rPr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71317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>
                          <a:effectLst/>
                        </a:rPr>
                        <a:t>Developer forums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>
                          <a:effectLst/>
                        </a:rPr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>
                          <a:effectLst/>
                        </a:rPr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700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>
                          <a:effectLst/>
                        </a:rPr>
                        <a:t>Bug reporting with Feedback Assistant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>
                          <a:effectLst/>
                        </a:rPr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>
                          <a:effectLst/>
                        </a:rPr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5796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>
                          <a:effectLst/>
                        </a:rPr>
                        <a:t>OS beta releases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>
                          <a:effectLst/>
                        </a:rPr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3116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cs-CZ">
                          <a:effectLst/>
                        </a:rPr>
                        <a:t>Advanced app capabilities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>
                          <a:effectLst/>
                        </a:rPr>
                        <a:t>●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2193888"/>
                  </a:ext>
                </a:extLst>
              </a:tr>
            </a:tbl>
          </a:graphicData>
        </a:graphic>
      </p:graphicFrame>
      <p:sp>
        <p:nvSpPr>
          <p:cNvPr id="2" name="TextovéPole 1">
            <a:extLst>
              <a:ext uri="{FF2B5EF4-FFF2-40B4-BE49-F238E27FC236}">
                <a16:creationId xmlns:a16="http://schemas.microsoft.com/office/drawing/2014/main" id="{F5B99A89-032F-AA49-B9BD-E78D1EA2A455}"/>
              </a:ext>
            </a:extLst>
          </p:cNvPr>
          <p:cNvSpPr txBox="1"/>
          <p:nvPr/>
        </p:nvSpPr>
        <p:spPr>
          <a:xfrm>
            <a:off x="2248674" y="2295753"/>
            <a:ext cx="69394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cs-CZ" dirty="0"/>
              <a:t>Tabulka níže uvádí možnosti vývoje pomocí Apple ID, které je zdarma a dále možnosti vývoje s placeným účtem vývojáře: [2]</a:t>
            </a: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140283F-95A2-634D-BACF-8678EE89A9C7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30538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2.4 Srovnání možnosti vývoje II.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293709-68F2-624E-A462-D05C9F78C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626" y="31776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cs-CZ" altLang="cs-CZ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cs-CZ" altLang="cs-C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29998809-BF1F-FF4D-BBDA-AA503A85C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611"/>
              </p:ext>
            </p:extLst>
          </p:nvPr>
        </p:nvGraphicFramePr>
        <p:xfrm>
          <a:off x="2351585" y="2827297"/>
          <a:ext cx="7260501" cy="3088630"/>
        </p:xfrm>
        <a:graphic>
          <a:graphicData uri="http://schemas.openxmlformats.org/drawingml/2006/table">
            <a:tbl>
              <a:tblPr/>
              <a:tblGrid>
                <a:gridCol w="3719961">
                  <a:extLst>
                    <a:ext uri="{9D8B030D-6E8A-4147-A177-3AD203B41FA5}">
                      <a16:colId xmlns:a16="http://schemas.microsoft.com/office/drawing/2014/main" val="1845983450"/>
                    </a:ext>
                  </a:extLst>
                </a:gridCol>
                <a:gridCol w="1770270">
                  <a:extLst>
                    <a:ext uri="{9D8B030D-6E8A-4147-A177-3AD203B41FA5}">
                      <a16:colId xmlns:a16="http://schemas.microsoft.com/office/drawing/2014/main" val="1476718087"/>
                    </a:ext>
                  </a:extLst>
                </a:gridCol>
                <a:gridCol w="1770270">
                  <a:extLst>
                    <a:ext uri="{9D8B030D-6E8A-4147-A177-3AD203B41FA5}">
                      <a16:colId xmlns:a16="http://schemas.microsoft.com/office/drawing/2014/main" val="1708426808"/>
                    </a:ext>
                  </a:extLst>
                </a:gridCol>
              </a:tblGrid>
              <a:tr h="428976">
                <a:tc>
                  <a:txBody>
                    <a:bodyPr/>
                    <a:lstStyle/>
                    <a:p>
                      <a:pPr algn="l"/>
                      <a:r>
                        <a:rPr lang="cs-CZ" sz="1000" b="0" i="0">
                          <a:effectLst/>
                        </a:rPr>
                        <a:t> 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 b="1" i="0">
                          <a:effectLst/>
                        </a:rPr>
                        <a:t>Sign In with Your Apple ID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 b="1" i="0">
                          <a:effectLst/>
                        </a:rPr>
                        <a:t>Apple Developer Program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063076"/>
                  </a:ext>
                </a:extLst>
              </a:tr>
              <a:tr h="257386"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Code-level support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000">
                        <a:effectLst/>
                      </a:endParaRP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 dirty="0">
                          <a:effectLst/>
                        </a:rPr>
                        <a:t>●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058591"/>
                  </a:ext>
                </a:extLst>
              </a:tr>
              <a:tr h="257386"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App distribution on the App Store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000">
                        <a:effectLst/>
                      </a:endParaRP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>
                          <a:effectLst/>
                        </a:rPr>
                        <a:t>●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955032"/>
                  </a:ext>
                </a:extLst>
              </a:tr>
              <a:tr h="428976"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App management, testing, analytics with App Store Connect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000">
                        <a:effectLst/>
                      </a:endParaRP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>
                          <a:effectLst/>
                        </a:rPr>
                        <a:t>●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943387"/>
                  </a:ext>
                </a:extLst>
              </a:tr>
              <a:tr h="257386"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Safari Extensions distribution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000">
                        <a:effectLst/>
                      </a:endParaRP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>
                          <a:effectLst/>
                        </a:rPr>
                        <a:t>●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885036"/>
                  </a:ext>
                </a:extLst>
              </a:tr>
              <a:tr h="257386"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Software distribution outside the Mac App Store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000">
                        <a:effectLst/>
                      </a:endParaRP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>
                          <a:effectLst/>
                        </a:rPr>
                        <a:t>●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230325"/>
                  </a:ext>
                </a:extLst>
              </a:tr>
              <a:tr h="257386">
                <a:tc>
                  <a:txBody>
                    <a:bodyPr/>
                    <a:lstStyle/>
                    <a:p>
                      <a:endParaRPr lang="cs-CZ" sz="1000" dirty="0"/>
                    </a:p>
                  </a:txBody>
                  <a:tcPr marL="79403" marR="79403" marT="39701" marB="39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sz="1000" dirty="0"/>
                    </a:p>
                  </a:txBody>
                  <a:tcPr marL="79403" marR="79403" marT="39701" marB="39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cs-CZ" sz="1000" dirty="0"/>
                    </a:p>
                  </a:txBody>
                  <a:tcPr marL="79403" marR="79403" marT="39701" marB="3970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41037227"/>
                  </a:ext>
                </a:extLst>
              </a:tr>
              <a:tr h="257386"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Custom app distribution with Apple Business Manager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000" dirty="0">
                        <a:effectLst/>
                      </a:endParaRP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 dirty="0">
                          <a:effectLst/>
                        </a:rPr>
                        <a:t>●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2457333"/>
                  </a:ext>
                </a:extLst>
              </a:tr>
              <a:tr h="428976"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Proprietary app distribution to your employees with Apple Business Manager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000">
                        <a:effectLst/>
                      </a:endParaRP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>
                          <a:effectLst/>
                        </a:rPr>
                        <a:t>●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230756"/>
                  </a:ext>
                </a:extLst>
              </a:tr>
              <a:tr h="257386">
                <a:tc>
                  <a:txBody>
                    <a:bodyPr/>
                    <a:lstStyle/>
                    <a:p>
                      <a:pPr algn="l"/>
                      <a:r>
                        <a:rPr lang="cs-CZ" sz="1000">
                          <a:effectLst/>
                        </a:rPr>
                        <a:t>Cost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>
                          <a:effectLst/>
                        </a:rPr>
                        <a:t>Free</a:t>
                      </a: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000" dirty="0">
                          <a:effectLst/>
                        </a:rPr>
                        <a:t>99 USD/</a:t>
                      </a:r>
                      <a:r>
                        <a:rPr lang="cs-CZ" sz="1000" dirty="0" err="1">
                          <a:effectLst/>
                        </a:rPr>
                        <a:t>year</a:t>
                      </a:r>
                      <a:endParaRPr lang="cs-CZ" sz="1000" dirty="0">
                        <a:effectLst/>
                      </a:endParaRPr>
                    </a:p>
                  </a:txBody>
                  <a:tcPr marL="79403" marR="79403" marT="39701" marB="3970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177493"/>
                  </a:ext>
                </a:extLst>
              </a:tr>
            </a:tbl>
          </a:graphicData>
        </a:graphic>
      </p:graphicFrame>
      <p:sp>
        <p:nvSpPr>
          <p:cNvPr id="11" name="TextovéPole 10">
            <a:extLst>
              <a:ext uri="{FF2B5EF4-FFF2-40B4-BE49-F238E27FC236}">
                <a16:creationId xmlns:a16="http://schemas.microsoft.com/office/drawing/2014/main" id="{12341513-5679-524C-BAA0-59FE8936A74F}"/>
              </a:ext>
            </a:extLst>
          </p:cNvPr>
          <p:cNvSpPr txBox="1"/>
          <p:nvPr/>
        </p:nvSpPr>
        <p:spPr>
          <a:xfrm>
            <a:off x="2351585" y="2233350"/>
            <a:ext cx="6939419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cs-CZ" dirty="0"/>
              <a:t>Tabulka níže uvádí možnosti vývoje pomocí Apple ID, které je zdarma a dále možnosti vývoje s placeným účtem vývojáře: [2]</a:t>
            </a: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DBD981F4-A4E3-0F43-A30B-45FB5D7169E1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573543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44688" y="2693987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3</a:t>
            </a:r>
            <a:r>
              <a:rPr dirty="0"/>
              <a:t>. </a:t>
            </a:r>
            <a:r>
              <a:rPr lang="cs-CZ" dirty="0"/>
              <a:t>Vývojový nástroj </a:t>
            </a:r>
            <a:r>
              <a:rPr lang="cs-CZ" dirty="0" err="1"/>
              <a:t>Xcode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pic>
        <p:nvPicPr>
          <p:cNvPr id="10" name="Obrázek 9" descr="Obrázek 12">
            <a:extLst>
              <a:ext uri="{FF2B5EF4-FFF2-40B4-BE49-F238E27FC236}">
                <a16:creationId xmlns:a16="http://schemas.microsoft.com/office/drawing/2014/main" id="{30EDBE9E-0C68-41DB-9978-0D694C7D6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929" y="38360"/>
            <a:ext cx="5759451" cy="1277620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81F3C3-6A5E-B64E-A5E0-07C67EC965E0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875926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3.1 Tvorba nového projektu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A19D99A-DBE8-1144-AAAE-2A605BED9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891" y="2334773"/>
            <a:ext cx="4065109" cy="3644290"/>
          </a:xfrm>
          <a:prstGeom prst="rect">
            <a:avLst/>
          </a:prstGeom>
        </p:spPr>
      </p:pic>
      <p:sp>
        <p:nvSpPr>
          <p:cNvPr id="6" name="Šipka vpravo 5">
            <a:extLst>
              <a:ext uri="{FF2B5EF4-FFF2-40B4-BE49-F238E27FC236}">
                <a16:creationId xmlns:a16="http://schemas.microsoft.com/office/drawing/2014/main" id="{C81E092E-9E04-6D4C-B85F-61C1CCE41D16}"/>
              </a:ext>
            </a:extLst>
          </p:cNvPr>
          <p:cNvSpPr/>
          <p:nvPr/>
        </p:nvSpPr>
        <p:spPr>
          <a:xfrm>
            <a:off x="1778697" y="4884066"/>
            <a:ext cx="655538" cy="689995"/>
          </a:xfrm>
          <a:prstGeom prst="rightArrow">
            <a:avLst>
              <a:gd name="adj1" fmla="val 13692"/>
              <a:gd name="adj2" fmla="val 34713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cs-CZ" sz="1800" i="0" u="none" strike="noStrike" normalizeH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78A029DE-F21C-9C47-8DAB-766F3B341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0871" y="2334773"/>
            <a:ext cx="5267083" cy="2450501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BCCE377D-EE23-9B46-9B38-4E72B826591F}"/>
              </a:ext>
            </a:extLst>
          </p:cNvPr>
          <p:cNvSpPr txBox="1"/>
          <p:nvPr/>
        </p:nvSpPr>
        <p:spPr>
          <a:xfrm>
            <a:off x="1632386" y="4702943"/>
            <a:ext cx="39850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32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1.</a:t>
            </a: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730BAC56-E237-5849-8EA3-4C011BC90A62}"/>
              </a:ext>
            </a:extLst>
          </p:cNvPr>
          <p:cNvSpPr txBox="1"/>
          <p:nvPr/>
        </p:nvSpPr>
        <p:spPr>
          <a:xfrm>
            <a:off x="7182296" y="2977881"/>
            <a:ext cx="398505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3200" i="0" u="none" strike="noStrike" normalizeH="0" baseline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2.</a:t>
            </a:r>
            <a:endParaRPr kumimoji="0" lang="cs-CZ" sz="32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D771CDDF-7090-724C-BB80-90F4625A31AB}"/>
              </a:ext>
            </a:extLst>
          </p:cNvPr>
          <p:cNvSpPr txBox="1"/>
          <p:nvPr/>
        </p:nvSpPr>
        <p:spPr>
          <a:xfrm>
            <a:off x="6251419" y="4884066"/>
            <a:ext cx="5017754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K dispozici je několik předpřipravených šablon různých typů mobilních aplikací:</a:t>
            </a:r>
            <a:b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Jedno okenní aplikace, hra, rozšířená realita…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A7B359CE-5060-6048-A636-48E77B92E668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31291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4A261174-C105-4C4F-9371-A3C97BA1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855" y="2292356"/>
            <a:ext cx="5491284" cy="3912635"/>
          </a:xfrm>
          <a:prstGeom prst="rect">
            <a:avLst/>
          </a:prstGeom>
        </p:spPr>
      </p:pic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3.2 Nastavení projektu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 dirty="0"/>
          </a:p>
        </p:txBody>
      </p:sp>
      <p:sp>
        <p:nvSpPr>
          <p:cNvPr id="6" name="Šipka vpravo 5">
            <a:extLst>
              <a:ext uri="{FF2B5EF4-FFF2-40B4-BE49-F238E27FC236}">
                <a16:creationId xmlns:a16="http://schemas.microsoft.com/office/drawing/2014/main" id="{C81E092E-9E04-6D4C-B85F-61C1CCE41D16}"/>
              </a:ext>
            </a:extLst>
          </p:cNvPr>
          <p:cNvSpPr/>
          <p:nvPr/>
        </p:nvSpPr>
        <p:spPr>
          <a:xfrm rot="10800000">
            <a:off x="10488049" y="4163741"/>
            <a:ext cx="576943" cy="16328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Šipka vpravo 14">
            <a:extLst>
              <a:ext uri="{FF2B5EF4-FFF2-40B4-BE49-F238E27FC236}">
                <a16:creationId xmlns:a16="http://schemas.microsoft.com/office/drawing/2014/main" id="{F2D68339-E312-0043-8A0F-E81F5D9060F2}"/>
              </a:ext>
            </a:extLst>
          </p:cNvPr>
          <p:cNvSpPr/>
          <p:nvPr/>
        </p:nvSpPr>
        <p:spPr>
          <a:xfrm rot="10800000">
            <a:off x="10488049" y="4435492"/>
            <a:ext cx="576943" cy="16328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6E2104F-53FA-734A-97B0-78D63BD7D625}"/>
              </a:ext>
            </a:extLst>
          </p:cNvPr>
          <p:cNvSpPr txBox="1">
            <a:spLocks/>
          </p:cNvSpPr>
          <p:nvPr/>
        </p:nvSpPr>
        <p:spPr>
          <a:xfrm>
            <a:off x="2063550" y="2348880"/>
            <a:ext cx="3773579" cy="3528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0" marR="0" indent="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0" marR="0" indent="4572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0" marR="0" indent="9144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0" marR="0" indent="13716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0" marR="0" indent="1828800" algn="ctr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="0" i="0" u="none" strike="noStrike" cap="none" spc="0" baseline="0">
                <a:ln>
                  <a:noFill/>
                </a:ln>
                <a:solidFill>
                  <a:srgbClr val="888888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marL="285750" indent="-285750" algn="just" hangingPunct="1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Na úrovni programovacího jazyka lze vybrat projekt pro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Objective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-C, nebo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Swift</a:t>
            </a:r>
            <a:endParaRPr lang="cs-CZ" sz="1800" dirty="0">
              <a:solidFill>
                <a:srgbClr val="000000"/>
              </a:solidFill>
              <a:latin typeface="Source Sans Pro Semibold"/>
              <a:ea typeface="Source Sans Pro Semibold"/>
              <a:cs typeface="Source Sans Pro Semibold"/>
              <a:sym typeface="Source Sans Pro Semibold"/>
            </a:endParaRPr>
          </a:p>
          <a:p>
            <a:pPr marL="285750" indent="-285750" algn="just" hangingPunct="1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Uživatelské rozhraní lze navrhovat pomocí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Storyboardů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, nebo </a:t>
            </a:r>
            <a:r>
              <a:rPr lang="cs-CZ" sz="1800" dirty="0" err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Swift</a:t>
            </a:r>
            <a:r>
              <a:rPr lang="cs-CZ" sz="1800" dirty="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 UI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9E618459-D656-B74B-9A35-1ED71102F49E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56856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3.3 Přehled prostředí </a:t>
            </a:r>
            <a:r>
              <a:rPr lang="cs-CZ" dirty="0" err="1"/>
              <a:t>Xcode</a:t>
            </a:r>
            <a:r>
              <a:rPr lang="cs-CZ" dirty="0"/>
              <a:t> I.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55358E9D-5D30-2043-A02C-FC20296C5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485" y="2151381"/>
            <a:ext cx="7368466" cy="4204605"/>
          </a:xfrm>
          <a:prstGeom prst="rect">
            <a:avLst/>
          </a:prstGeom>
        </p:spPr>
      </p:pic>
      <p:sp>
        <p:nvSpPr>
          <p:cNvPr id="3" name="TextovéPole 2">
            <a:extLst>
              <a:ext uri="{FF2B5EF4-FFF2-40B4-BE49-F238E27FC236}">
                <a16:creationId xmlns:a16="http://schemas.microsoft.com/office/drawing/2014/main" id="{F195B96E-ED29-9C48-B20C-B4C84D2785BB}"/>
              </a:ext>
            </a:extLst>
          </p:cNvPr>
          <p:cNvSpPr txBox="1"/>
          <p:nvPr/>
        </p:nvSpPr>
        <p:spPr>
          <a:xfrm>
            <a:off x="1370550" y="2285732"/>
            <a:ext cx="17562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Project </a:t>
            </a:r>
            <a:r>
              <a:rPr kumimoji="0" lang="cs-CZ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navigator</a:t>
            </a: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5" name="Přímá spojovací šipka 4">
            <a:extLst>
              <a:ext uri="{FF2B5EF4-FFF2-40B4-BE49-F238E27FC236}">
                <a16:creationId xmlns:a16="http://schemas.microsoft.com/office/drawing/2014/main" id="{D41C10A5-DEC9-F741-B096-FA9283139D0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126798" y="2470397"/>
            <a:ext cx="874931" cy="18466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E0B96E82-FFF1-0448-BF5E-6FBDAC3CD8FB}"/>
              </a:ext>
            </a:extLst>
          </p:cNvPr>
          <p:cNvSpPr txBox="1"/>
          <p:nvPr/>
        </p:nvSpPr>
        <p:spPr>
          <a:xfrm>
            <a:off x="1888054" y="2924515"/>
            <a:ext cx="115672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Editor area</a:t>
            </a:r>
          </a:p>
        </p:txBody>
      </p:sp>
      <p:cxnSp>
        <p:nvCxnSpPr>
          <p:cNvPr id="17" name="Přímá spojovací šipka 16">
            <a:extLst>
              <a:ext uri="{FF2B5EF4-FFF2-40B4-BE49-F238E27FC236}">
                <a16:creationId xmlns:a16="http://schemas.microsoft.com/office/drawing/2014/main" id="{C99E2328-950A-8844-B927-CB5426F37331}"/>
              </a:ext>
            </a:extLst>
          </p:cNvPr>
          <p:cNvCxnSpPr>
            <a:cxnSpLocks/>
          </p:cNvCxnSpPr>
          <p:nvPr/>
        </p:nvCxnSpPr>
        <p:spPr>
          <a:xfrm>
            <a:off x="3049650" y="3109180"/>
            <a:ext cx="3252827" cy="64674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1C3F5220-2661-494D-810D-E15A8EE841C2}"/>
              </a:ext>
            </a:extLst>
          </p:cNvPr>
          <p:cNvSpPr txBox="1"/>
          <p:nvPr/>
        </p:nvSpPr>
        <p:spPr>
          <a:xfrm>
            <a:off x="1832353" y="3746091"/>
            <a:ext cx="115191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Utility area</a:t>
            </a:r>
          </a:p>
        </p:txBody>
      </p:sp>
      <p:cxnSp>
        <p:nvCxnSpPr>
          <p:cNvPr id="20" name="Přímá spojovací šipka 19">
            <a:extLst>
              <a:ext uri="{FF2B5EF4-FFF2-40B4-BE49-F238E27FC236}">
                <a16:creationId xmlns:a16="http://schemas.microsoft.com/office/drawing/2014/main" id="{CDA4F856-C81E-8741-80E5-0022564CD8D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2984269" y="3930756"/>
            <a:ext cx="7162621" cy="82118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FA1E90C1-47B3-4241-B816-515E800C303A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976574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8DAD58CA-619E-C940-9236-DF136E18A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773" y="3401867"/>
            <a:ext cx="4381500" cy="419100"/>
          </a:xfrm>
          <a:prstGeom prst="rect">
            <a:avLst/>
          </a:prstGeom>
        </p:spPr>
      </p:pic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3.3 Přehled prostředí </a:t>
            </a:r>
            <a:r>
              <a:rPr lang="cs-CZ" dirty="0" err="1"/>
              <a:t>Xcode</a:t>
            </a:r>
            <a:r>
              <a:rPr lang="cs-CZ" dirty="0"/>
              <a:t> I.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195B96E-ED29-9C48-B20C-B4C84D2785BB}"/>
              </a:ext>
            </a:extLst>
          </p:cNvPr>
          <p:cNvSpPr txBox="1"/>
          <p:nvPr/>
        </p:nvSpPr>
        <p:spPr>
          <a:xfrm>
            <a:off x="2691797" y="4209998"/>
            <a:ext cx="1797926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Spuštění aplikace</a:t>
            </a:r>
            <a:br>
              <a:rPr lang="cs-CZ" dirty="0"/>
            </a:br>
            <a:r>
              <a:rPr lang="cs-CZ" dirty="0"/>
              <a:t>do simulátoru</a:t>
            </a:r>
            <a:br>
              <a:rPr lang="cs-CZ" dirty="0"/>
            </a:br>
            <a:r>
              <a:rPr lang="cs-CZ" dirty="0"/>
              <a:t>nebo zařízení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E0B96E82-FFF1-0448-BF5E-6FBDAC3CD8FB}"/>
              </a:ext>
            </a:extLst>
          </p:cNvPr>
          <p:cNvSpPr txBox="1"/>
          <p:nvPr/>
        </p:nvSpPr>
        <p:spPr>
          <a:xfrm>
            <a:off x="4826815" y="4225315"/>
            <a:ext cx="2492027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Zastavení běžící aplikace</a:t>
            </a:r>
          </a:p>
        </p:txBody>
      </p:sp>
      <p:cxnSp>
        <p:nvCxnSpPr>
          <p:cNvPr id="17" name="Přímá spojovací šipka 16">
            <a:extLst>
              <a:ext uri="{FF2B5EF4-FFF2-40B4-BE49-F238E27FC236}">
                <a16:creationId xmlns:a16="http://schemas.microsoft.com/office/drawing/2014/main" id="{C99E2328-950A-8844-B927-CB5426F37331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052698" y="3696199"/>
            <a:ext cx="1020131" cy="52911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1C3F5220-2661-494D-810D-E15A8EE841C2}"/>
              </a:ext>
            </a:extLst>
          </p:cNvPr>
          <p:cNvSpPr txBox="1"/>
          <p:nvPr/>
        </p:nvSpPr>
        <p:spPr>
          <a:xfrm>
            <a:off x="7855338" y="4261651"/>
            <a:ext cx="256576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Výběr simulátoru/zařízení</a:t>
            </a:r>
          </a:p>
        </p:txBody>
      </p:sp>
      <p:cxnSp>
        <p:nvCxnSpPr>
          <p:cNvPr id="20" name="Přímá spojovací šipka 19">
            <a:extLst>
              <a:ext uri="{FF2B5EF4-FFF2-40B4-BE49-F238E27FC236}">
                <a16:creationId xmlns:a16="http://schemas.microsoft.com/office/drawing/2014/main" id="{CDA4F856-C81E-8741-80E5-0022564CD8D7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7655934" y="3860361"/>
            <a:ext cx="1482287" cy="40129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Přímá spojovací šipka 22">
            <a:extLst>
              <a:ext uri="{FF2B5EF4-FFF2-40B4-BE49-F238E27FC236}">
                <a16:creationId xmlns:a16="http://schemas.microsoft.com/office/drawing/2014/main" id="{A50C87FE-12E2-C448-AF09-E9414DCD894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590760" y="3694672"/>
            <a:ext cx="806214" cy="515326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1905C370-D7DE-F945-A0E6-42F20BA7F384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483004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3.4 Návrh uživatelského rozhraní I.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684" y="6242952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F40798F-454E-274B-8A99-82782B0C6BD7}"/>
              </a:ext>
            </a:extLst>
          </p:cNvPr>
          <p:cNvSpPr txBox="1"/>
          <p:nvPr/>
        </p:nvSpPr>
        <p:spPr>
          <a:xfrm>
            <a:off x="2054268" y="2492679"/>
            <a:ext cx="4212954" cy="2031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s-CZ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Xcode</a:t>
            </a: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umož</a:t>
            </a:r>
            <a:r>
              <a:rPr lang="cs-CZ" dirty="0"/>
              <a:t>ňuje vizuální návrh UI pomocí tzv. </a:t>
            </a:r>
            <a:r>
              <a:rPr lang="cs-CZ" dirty="0" err="1"/>
              <a:t>Storyboards</a:t>
            </a:r>
            <a:r>
              <a:rPr lang="cs-CZ" dirty="0"/>
              <a:t> (nástroj </a:t>
            </a:r>
            <a:r>
              <a:rPr lang="cs-CZ" dirty="0" err="1"/>
              <a:t>InterfaceBuilder</a:t>
            </a:r>
            <a:r>
              <a:rPr lang="cs-CZ" dirty="0"/>
              <a:t>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cs-CZ" dirty="0"/>
              <a:t>Pomocí </a:t>
            </a:r>
            <a:r>
              <a:rPr lang="cs-CZ" dirty="0" err="1"/>
              <a:t>Storyboards</a:t>
            </a:r>
            <a:r>
              <a:rPr lang="cs-CZ" dirty="0"/>
              <a:t> jsou definovány jednotlivé obrazovky a přechody mezi nimi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324217D1-286D-B243-AE23-F2F78B349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795" y="2197007"/>
            <a:ext cx="4020888" cy="4281169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16FCA168-165F-E340-ADB2-6B82F10A1EC2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292515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3.4 Návrh uživatelského rozhraní II.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684" y="6242952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529B4AB3-1864-FE43-A7A9-C10F33BCEBC3}"/>
              </a:ext>
            </a:extLst>
          </p:cNvPr>
          <p:cNvGrpSpPr/>
          <p:nvPr/>
        </p:nvGrpSpPr>
        <p:grpSpPr>
          <a:xfrm>
            <a:off x="3305443" y="3345955"/>
            <a:ext cx="8182508" cy="2783924"/>
            <a:chOff x="1396395" y="2154780"/>
            <a:chExt cx="10091556" cy="3975100"/>
          </a:xfrm>
        </p:grpSpPr>
        <p:pic>
          <p:nvPicPr>
            <p:cNvPr id="2" name="Obrázek 1">
              <a:extLst>
                <a:ext uri="{FF2B5EF4-FFF2-40B4-BE49-F238E27FC236}">
                  <a16:creationId xmlns:a16="http://schemas.microsoft.com/office/drawing/2014/main" id="{AFB82AFB-68F8-5D4D-B162-8206CF392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1151" y="2154780"/>
              <a:ext cx="9956800" cy="3975100"/>
            </a:xfrm>
            <a:prstGeom prst="rect">
              <a:avLst/>
            </a:prstGeom>
          </p:spPr>
        </p:pic>
        <p:sp>
          <p:nvSpPr>
            <p:cNvPr id="6" name="Šipka vpravo 5">
              <a:extLst>
                <a:ext uri="{FF2B5EF4-FFF2-40B4-BE49-F238E27FC236}">
                  <a16:creationId xmlns:a16="http://schemas.microsoft.com/office/drawing/2014/main" id="{C81E092E-9E04-6D4C-B85F-61C1CCE41D16}"/>
                </a:ext>
              </a:extLst>
            </p:cNvPr>
            <p:cNvSpPr/>
            <p:nvPr/>
          </p:nvSpPr>
          <p:spPr>
            <a:xfrm>
              <a:off x="1396395" y="3516563"/>
              <a:ext cx="576943" cy="163286"/>
            </a:xfrm>
            <a:prstGeom prst="righ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cs-CZ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5" name="Šipka vpravo 14">
              <a:extLst>
                <a:ext uri="{FF2B5EF4-FFF2-40B4-BE49-F238E27FC236}">
                  <a16:creationId xmlns:a16="http://schemas.microsoft.com/office/drawing/2014/main" id="{F2D68339-E312-0043-8A0F-E81F5D9060F2}"/>
                </a:ext>
              </a:extLst>
            </p:cNvPr>
            <p:cNvSpPr/>
            <p:nvPr/>
          </p:nvSpPr>
          <p:spPr>
            <a:xfrm rot="16200000">
              <a:off x="5469562" y="4490625"/>
              <a:ext cx="576943" cy="163286"/>
            </a:xfrm>
            <a:prstGeom prst="rightArrow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cs-CZ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" name="TextovéPole 2">
              <a:extLst>
                <a:ext uri="{FF2B5EF4-FFF2-40B4-BE49-F238E27FC236}">
                  <a16:creationId xmlns:a16="http://schemas.microsoft.com/office/drawing/2014/main" id="{8B3F3486-1830-DA41-B540-2B30403A1A71}"/>
                </a:ext>
              </a:extLst>
            </p:cNvPr>
            <p:cNvSpPr txBox="1"/>
            <p:nvPr/>
          </p:nvSpPr>
          <p:spPr>
            <a:xfrm>
              <a:off x="5385053" y="5038970"/>
              <a:ext cx="2391037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cs-CZ" sz="1800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Strom komponent UI</a:t>
              </a:r>
            </a:p>
          </p:txBody>
        </p:sp>
      </p:grpSp>
      <p:sp>
        <p:nvSpPr>
          <p:cNvPr id="7" name="TextovéPole 6">
            <a:extLst>
              <a:ext uri="{FF2B5EF4-FFF2-40B4-BE49-F238E27FC236}">
                <a16:creationId xmlns:a16="http://schemas.microsoft.com/office/drawing/2014/main" id="{2F40798F-454E-274B-8A99-82782B0C6BD7}"/>
              </a:ext>
            </a:extLst>
          </p:cNvPr>
          <p:cNvSpPr txBox="1"/>
          <p:nvPr/>
        </p:nvSpPr>
        <p:spPr>
          <a:xfrm>
            <a:off x="2054268" y="2492679"/>
            <a:ext cx="899368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Nativní projekt může obsahovat jeden či více *.</a:t>
            </a:r>
            <a:r>
              <a:rPr kumimoji="0" lang="cs-CZ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storyboard</a:t>
            </a: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souborů s definicí UI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cs-CZ" dirty="0"/>
              <a:t>Každá dílčí obrazovka je sestavena z UI komponent (ty zobrazuje strom </a:t>
            </a:r>
            <a:r>
              <a:rPr lang="cs-CZ" dirty="0" err="1"/>
              <a:t>view</a:t>
            </a:r>
            <a:r>
              <a:rPr lang="cs-CZ" dirty="0"/>
              <a:t> objektů)</a:t>
            </a:r>
          </a:p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6ECF3653-6E3F-D744-B565-C5E07898E581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56440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44688" y="2693987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1</a:t>
            </a:r>
            <a:r>
              <a:rPr dirty="0"/>
              <a:t>. </a:t>
            </a:r>
            <a:r>
              <a:rPr lang="cs-CZ" dirty="0"/>
              <a:t>Programovací jazyky pro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1C18FAC-5549-AB40-9C83-8A8980065380}"/>
              </a:ext>
            </a:extLst>
          </p:cNvPr>
          <p:cNvSpPr txBox="1"/>
          <p:nvPr/>
        </p:nvSpPr>
        <p:spPr>
          <a:xfrm>
            <a:off x="2408311" y="6152791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2937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3.4 Návrh uživatelského rozhraní III.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2684" y="6242952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2F40798F-454E-274B-8A99-82782B0C6BD7}"/>
              </a:ext>
            </a:extLst>
          </p:cNvPr>
          <p:cNvSpPr txBox="1"/>
          <p:nvPr/>
        </p:nvSpPr>
        <p:spPr>
          <a:xfrm>
            <a:off x="2054268" y="2492679"/>
            <a:ext cx="3088046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Tlačítko + v pravém horním rohu </a:t>
            </a:r>
            <a:r>
              <a:rPr kumimoji="0" lang="cs-CZ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Xcode</a:t>
            </a: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otevírá paletu </a:t>
            </a:r>
            <a:r>
              <a:rPr kumimoji="0" lang="cs-CZ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objekt prvků pro vložení na scénu (obrazovku) mobilní aplikace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F387F96-8CEA-9442-939B-7F601E6762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137" y="2183955"/>
            <a:ext cx="5589365" cy="394592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D4BD26F-3456-0C40-9A39-6D7A7AE135F5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724268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70F1157F-E2D4-FC4E-9F9A-3B53AC6CF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232" y="3348321"/>
            <a:ext cx="9073535" cy="1210440"/>
          </a:xfrm>
          <a:prstGeom prst="rect">
            <a:avLst/>
          </a:prstGeom>
        </p:spPr>
      </p:pic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3.4 Návrh uživatelského rozhraní IV.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 dirty="0"/>
          </a:p>
        </p:txBody>
      </p:sp>
      <p:sp>
        <p:nvSpPr>
          <p:cNvPr id="6" name="Šipka vpravo 5">
            <a:extLst>
              <a:ext uri="{FF2B5EF4-FFF2-40B4-BE49-F238E27FC236}">
                <a16:creationId xmlns:a16="http://schemas.microsoft.com/office/drawing/2014/main" id="{C81E092E-9E04-6D4C-B85F-61C1CCE41D16}"/>
              </a:ext>
            </a:extLst>
          </p:cNvPr>
          <p:cNvSpPr/>
          <p:nvPr/>
        </p:nvSpPr>
        <p:spPr>
          <a:xfrm>
            <a:off x="1347234" y="3637982"/>
            <a:ext cx="576943" cy="16328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" name="TextovéPole 4">
            <a:extLst>
              <a:ext uri="{FF2B5EF4-FFF2-40B4-BE49-F238E27FC236}">
                <a16:creationId xmlns:a16="http://schemas.microsoft.com/office/drawing/2014/main" id="{37ECB6CC-C16E-3243-9791-D3B5DB84C812}"/>
              </a:ext>
            </a:extLst>
          </p:cNvPr>
          <p:cNvSpPr txBox="1"/>
          <p:nvPr/>
        </p:nvSpPr>
        <p:spPr>
          <a:xfrm>
            <a:off x="1559232" y="2341314"/>
            <a:ext cx="7632778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Pod scénou </a:t>
            </a:r>
            <a:r>
              <a:rPr kumimoji="0" lang="cs-CZ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Storyboardu</a:t>
            </a: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lze nastavit náhled zobrazování na </a:t>
            </a:r>
            <a:r>
              <a:rPr lang="cs-CZ" dirty="0"/>
              <a:t>konkrétním typu zařízení, včetně jeho orientace (</a:t>
            </a:r>
            <a:r>
              <a:rPr lang="cs-CZ" dirty="0" err="1"/>
              <a:t>landscape</a:t>
            </a:r>
            <a:r>
              <a:rPr lang="cs-CZ" dirty="0"/>
              <a:t>, </a:t>
            </a:r>
            <a:r>
              <a:rPr lang="cs-CZ" dirty="0" err="1"/>
              <a:t>portrait</a:t>
            </a:r>
            <a:r>
              <a:rPr lang="cs-CZ" dirty="0"/>
              <a:t>), či stylu (</a:t>
            </a:r>
            <a:r>
              <a:rPr lang="cs-CZ" dirty="0" err="1"/>
              <a:t>light</a:t>
            </a:r>
            <a:r>
              <a:rPr lang="cs-CZ" dirty="0"/>
              <a:t>, </a:t>
            </a:r>
            <a:r>
              <a:rPr lang="cs-CZ" dirty="0" err="1"/>
              <a:t>dark</a:t>
            </a:r>
            <a:r>
              <a:rPr lang="cs-CZ" dirty="0"/>
              <a:t> mode)</a:t>
            </a: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BCCA7305-5A88-114B-91A9-C4E434FEC578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215235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>
            <a:extLst>
              <a:ext uri="{FF2B5EF4-FFF2-40B4-BE49-F238E27FC236}">
                <a16:creationId xmlns:a16="http://schemas.microsoft.com/office/drawing/2014/main" id="{74DE1339-ED59-7C45-89AD-35F94E95A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743" y="2193306"/>
            <a:ext cx="7101778" cy="2692046"/>
          </a:xfrm>
          <a:prstGeom prst="rect">
            <a:avLst/>
          </a:prstGeom>
        </p:spPr>
      </p:pic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3.5 Praktický návrh </a:t>
            </a:r>
            <a:r>
              <a:rPr lang="cs-CZ" dirty="0" err="1"/>
              <a:t>storyboardu</a:t>
            </a:r>
            <a:r>
              <a:rPr lang="cs-CZ" dirty="0"/>
              <a:t> I.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195B96E-ED29-9C48-B20C-B4C84D2785BB}"/>
              </a:ext>
            </a:extLst>
          </p:cNvPr>
          <p:cNvSpPr txBox="1"/>
          <p:nvPr/>
        </p:nvSpPr>
        <p:spPr>
          <a:xfrm>
            <a:off x="568236" y="2467281"/>
            <a:ext cx="28238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1. Výběr </a:t>
            </a:r>
            <a:r>
              <a:rPr kumimoji="0" lang="cs-CZ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storyboard</a:t>
            </a: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souboru</a:t>
            </a:r>
          </a:p>
        </p:txBody>
      </p:sp>
      <p:cxnSp>
        <p:nvCxnSpPr>
          <p:cNvPr id="5" name="Přímá spojovací šipka 4">
            <a:extLst>
              <a:ext uri="{FF2B5EF4-FFF2-40B4-BE49-F238E27FC236}">
                <a16:creationId xmlns:a16="http://schemas.microsoft.com/office/drawing/2014/main" id="{D41C10A5-DEC9-F741-B096-FA9283139D0B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3392084" y="2651946"/>
            <a:ext cx="537965" cy="626333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1C3F5220-2661-494D-810D-E15A8EE841C2}"/>
              </a:ext>
            </a:extLst>
          </p:cNvPr>
          <p:cNvSpPr txBox="1"/>
          <p:nvPr/>
        </p:nvSpPr>
        <p:spPr>
          <a:xfrm>
            <a:off x="825517" y="3702814"/>
            <a:ext cx="2341345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2. </a:t>
            </a:r>
            <a:r>
              <a:rPr lang="cs-CZ" dirty="0"/>
              <a:t>Přehled </a:t>
            </a:r>
            <a:r>
              <a:rPr lang="cs-CZ" dirty="0" err="1"/>
              <a:t>view</a:t>
            </a:r>
            <a:r>
              <a:rPr lang="cs-CZ" dirty="0"/>
              <a:t> objektů</a:t>
            </a:r>
            <a:br>
              <a:rPr lang="cs-CZ" dirty="0"/>
            </a:br>
            <a:r>
              <a:rPr lang="cs-CZ" dirty="0"/>
              <a:t>dané scény</a:t>
            </a: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20" name="Přímá spojovací šipka 19">
            <a:extLst>
              <a:ext uri="{FF2B5EF4-FFF2-40B4-BE49-F238E27FC236}">
                <a16:creationId xmlns:a16="http://schemas.microsoft.com/office/drawing/2014/main" id="{CDA4F856-C81E-8741-80E5-0022564CD8D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166862" y="2727401"/>
            <a:ext cx="2873296" cy="1298578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0A7C6482-72BB-0345-A5E1-25865A02033F}"/>
              </a:ext>
            </a:extLst>
          </p:cNvPr>
          <p:cNvSpPr txBox="1"/>
          <p:nvPr/>
        </p:nvSpPr>
        <p:spPr>
          <a:xfrm>
            <a:off x="825517" y="5180938"/>
            <a:ext cx="3070710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3. Otevření palety </a:t>
            </a:r>
            <a:r>
              <a:rPr kumimoji="0" lang="cs-CZ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view</a:t>
            </a: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objektů</a:t>
            </a:r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245B0ED1-5176-9A41-845B-66C324242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1284" y="5273974"/>
            <a:ext cx="2794000" cy="419100"/>
          </a:xfrm>
          <a:prstGeom prst="rect">
            <a:avLst/>
          </a:prstGeom>
        </p:spPr>
      </p:pic>
      <p:cxnSp>
        <p:nvCxnSpPr>
          <p:cNvPr id="28" name="Přímá spojovací šipka 27">
            <a:extLst>
              <a:ext uri="{FF2B5EF4-FFF2-40B4-BE49-F238E27FC236}">
                <a16:creationId xmlns:a16="http://schemas.microsoft.com/office/drawing/2014/main" id="{47236DFA-3B05-4843-90EC-4B1CD925A40E}"/>
              </a:ext>
            </a:extLst>
          </p:cNvPr>
          <p:cNvCxnSpPr>
            <a:cxnSpLocks/>
          </p:cNvCxnSpPr>
          <p:nvPr/>
        </p:nvCxnSpPr>
        <p:spPr>
          <a:xfrm>
            <a:off x="3930049" y="5365304"/>
            <a:ext cx="1438202" cy="99660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B1AA032D-BB7B-CA45-B2AC-CEE63BD227E6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67462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B4FE3F7A-913C-2D41-B4F9-076D5E8E0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157" y="2171210"/>
            <a:ext cx="4793353" cy="4291723"/>
          </a:xfrm>
          <a:prstGeom prst="rect">
            <a:avLst/>
          </a:prstGeom>
        </p:spPr>
      </p:pic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3.5 Praktický návrh </a:t>
            </a:r>
            <a:r>
              <a:rPr lang="cs-CZ" dirty="0" err="1"/>
              <a:t>storyboardu</a:t>
            </a:r>
            <a:r>
              <a:rPr lang="cs-CZ" dirty="0"/>
              <a:t> II.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 dirty="0"/>
          </a:p>
        </p:txBody>
      </p:sp>
      <p:sp>
        <p:nvSpPr>
          <p:cNvPr id="3" name="TextovéPole 2">
            <a:extLst>
              <a:ext uri="{FF2B5EF4-FFF2-40B4-BE49-F238E27FC236}">
                <a16:creationId xmlns:a16="http://schemas.microsoft.com/office/drawing/2014/main" id="{F195B96E-ED29-9C48-B20C-B4C84D2785BB}"/>
              </a:ext>
            </a:extLst>
          </p:cNvPr>
          <p:cNvSpPr txBox="1"/>
          <p:nvPr/>
        </p:nvSpPr>
        <p:spPr>
          <a:xfrm>
            <a:off x="1753643" y="2668045"/>
            <a:ext cx="3482235" cy="1200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285750" marR="0" indent="-285750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Přidání nového prvku na scénu probíhá </a:t>
            </a:r>
            <a:r>
              <a:rPr kumimoji="0" lang="cs-CZ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drag</a:t>
            </a: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 and drop způsobem – přetažením z palety nástrojů na plátno scény</a:t>
            </a:r>
          </a:p>
        </p:txBody>
      </p:sp>
      <p:cxnSp>
        <p:nvCxnSpPr>
          <p:cNvPr id="5" name="Přímá spojovací šipka 4">
            <a:extLst>
              <a:ext uri="{FF2B5EF4-FFF2-40B4-BE49-F238E27FC236}">
                <a16:creationId xmlns:a16="http://schemas.microsoft.com/office/drawing/2014/main" id="{D41C10A5-DEC9-F741-B096-FA9283139D0B}"/>
              </a:ext>
            </a:extLst>
          </p:cNvPr>
          <p:cNvCxnSpPr>
            <a:cxnSpLocks/>
          </p:cNvCxnSpPr>
          <p:nvPr/>
        </p:nvCxnSpPr>
        <p:spPr>
          <a:xfrm flipH="1" flipV="1">
            <a:off x="7256206" y="3702814"/>
            <a:ext cx="1288068" cy="299935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6E183C5D-0A70-4440-9F4E-92E6B0B7705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540840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3.5 Praktický návrh </a:t>
            </a:r>
            <a:r>
              <a:rPr lang="cs-CZ" dirty="0" err="1"/>
              <a:t>storyboardu</a:t>
            </a:r>
            <a:r>
              <a:rPr lang="cs-CZ" dirty="0"/>
              <a:t> III.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48880"/>
            <a:ext cx="8995896" cy="78094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Každá scéna (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) na </a:t>
            </a:r>
            <a:r>
              <a:rPr lang="cs-CZ" sz="1800" dirty="0" err="1">
                <a:sym typeface="Source Sans Pro Semibold"/>
              </a:rPr>
              <a:t>storyboardu</a:t>
            </a:r>
            <a:r>
              <a:rPr lang="cs-CZ" sz="1800" dirty="0">
                <a:sym typeface="Source Sans Pro Semibold"/>
              </a:rPr>
              <a:t> by měla být propojena se svou aplikační logikou (</a:t>
            </a:r>
            <a:r>
              <a:rPr lang="cs-CZ" sz="1800" dirty="0" err="1">
                <a:sym typeface="Source Sans Pro Semibold"/>
              </a:rPr>
              <a:t>ViewController</a:t>
            </a:r>
            <a:r>
              <a:rPr lang="cs-CZ" sz="1800" dirty="0">
                <a:sym typeface="Source Sans Pro Semibold"/>
              </a:rPr>
              <a:t>)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Ta je programována ve </a:t>
            </a:r>
            <a:r>
              <a:rPr lang="cs-CZ" sz="1800" dirty="0" err="1">
                <a:sym typeface="Source Sans Pro Semibold"/>
              </a:rPr>
              <a:t>Swiftu</a:t>
            </a:r>
            <a:r>
              <a:rPr lang="cs-CZ" sz="1800" dirty="0">
                <a:sym typeface="Source Sans Pro Semibold"/>
              </a:rPr>
              <a:t> (případně </a:t>
            </a:r>
            <a:r>
              <a:rPr lang="cs-CZ" sz="1800" dirty="0" err="1">
                <a:sym typeface="Source Sans Pro Semibold"/>
              </a:rPr>
              <a:t>Objective</a:t>
            </a:r>
            <a:r>
              <a:rPr lang="cs-CZ" sz="1800" dirty="0">
                <a:sym typeface="Source Sans Pro Semibold"/>
              </a:rPr>
              <a:t>-C)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Třídu aplikační logiky lze propojit viz obrázek – pole </a:t>
            </a:r>
            <a:r>
              <a:rPr lang="cs-CZ" sz="1800" dirty="0" err="1">
                <a:sym typeface="Source Sans Pro Semibold"/>
              </a:rPr>
              <a:t>Class</a:t>
            </a:r>
            <a:endParaRPr lang="cs-CZ" sz="1800" dirty="0">
              <a:sym typeface="Source Sans Pro Semibold"/>
            </a:endParaRP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 dirty="0"/>
          </a:p>
        </p:txBody>
      </p:sp>
      <p:grpSp>
        <p:nvGrpSpPr>
          <p:cNvPr id="4" name="Skupina 3">
            <a:extLst>
              <a:ext uri="{FF2B5EF4-FFF2-40B4-BE49-F238E27FC236}">
                <a16:creationId xmlns:a16="http://schemas.microsoft.com/office/drawing/2014/main" id="{7ED36F83-89E3-A748-B747-E6BF9BF9F092}"/>
              </a:ext>
            </a:extLst>
          </p:cNvPr>
          <p:cNvGrpSpPr/>
          <p:nvPr/>
        </p:nvGrpSpPr>
        <p:grpSpPr>
          <a:xfrm>
            <a:off x="1801147" y="3098528"/>
            <a:ext cx="9258300" cy="3031352"/>
            <a:chOff x="1801147" y="3098528"/>
            <a:chExt cx="9258300" cy="3031352"/>
          </a:xfrm>
        </p:grpSpPr>
        <p:pic>
          <p:nvPicPr>
            <p:cNvPr id="2" name="Obrázek 1">
              <a:extLst>
                <a:ext uri="{FF2B5EF4-FFF2-40B4-BE49-F238E27FC236}">
                  <a16:creationId xmlns:a16="http://schemas.microsoft.com/office/drawing/2014/main" id="{6F142632-17D3-194D-BCE5-A0AF86C7A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1147" y="3221580"/>
              <a:ext cx="9258300" cy="2908300"/>
            </a:xfrm>
            <a:prstGeom prst="rect">
              <a:avLst/>
            </a:prstGeom>
          </p:spPr>
        </p:pic>
        <p:sp>
          <p:nvSpPr>
            <p:cNvPr id="5" name="TextovéPole 4">
              <a:extLst>
                <a:ext uri="{FF2B5EF4-FFF2-40B4-BE49-F238E27FC236}">
                  <a16:creationId xmlns:a16="http://schemas.microsoft.com/office/drawing/2014/main" id="{2AD4C3EC-15D7-EB4F-926E-C8F9E50D51AB}"/>
                </a:ext>
              </a:extLst>
            </p:cNvPr>
            <p:cNvSpPr txBox="1"/>
            <p:nvPr/>
          </p:nvSpPr>
          <p:spPr>
            <a:xfrm>
              <a:off x="4512949" y="4870867"/>
              <a:ext cx="277896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cs-CZ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Název třídy </a:t>
              </a:r>
              <a:r>
                <a:rPr kumimoji="0" lang="cs-CZ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ViewControlleru</a:t>
              </a:r>
              <a:endPara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cxnSp>
          <p:nvCxnSpPr>
            <p:cNvPr id="7" name="Přímá spojovací šipka 6">
              <a:extLst>
                <a:ext uri="{FF2B5EF4-FFF2-40B4-BE49-F238E27FC236}">
                  <a16:creationId xmlns:a16="http://schemas.microsoft.com/office/drawing/2014/main" id="{2C0B93E1-2859-5440-9C4A-A2F5E2AB32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20252" y="4005994"/>
              <a:ext cx="2524021" cy="853579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" name="Ovál 2">
              <a:extLst>
                <a:ext uri="{FF2B5EF4-FFF2-40B4-BE49-F238E27FC236}">
                  <a16:creationId xmlns:a16="http://schemas.microsoft.com/office/drawing/2014/main" id="{9610665D-DCFD-5642-9F0F-96FAF7BAAA40}"/>
                </a:ext>
              </a:extLst>
            </p:cNvPr>
            <p:cNvSpPr/>
            <p:nvPr/>
          </p:nvSpPr>
          <p:spPr>
            <a:xfrm>
              <a:off x="9250531" y="3098528"/>
              <a:ext cx="514905" cy="519348"/>
            </a:xfrm>
            <a:prstGeom prst="ellipse">
              <a:avLst/>
            </a:prstGeom>
            <a:noFill/>
            <a:ln w="57150" cap="flat">
              <a:solidFill>
                <a:schemeClr val="accent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cs-CZ" sz="1800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8896FEF2-6825-694E-9712-7D43EE4272D3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52357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3.5 Praktický návrh </a:t>
            </a:r>
            <a:r>
              <a:rPr lang="cs-CZ" dirty="0" err="1"/>
              <a:t>storyboardu</a:t>
            </a:r>
            <a:r>
              <a:rPr lang="cs-CZ" dirty="0"/>
              <a:t> IV.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48880"/>
            <a:ext cx="8995896" cy="780945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lvl="3" indent="0" algn="l">
              <a:spcBef>
                <a:spcPts val="400"/>
              </a:spcBef>
              <a:buSzPct val="100000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Zpravidla je třeba také propojit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objekty se zdrojovým kódem </a:t>
            </a:r>
            <a:r>
              <a:rPr lang="cs-CZ" sz="1800" dirty="0" err="1">
                <a:sym typeface="Source Sans Pro Semibold"/>
              </a:rPr>
              <a:t>ViewControllerů</a:t>
            </a:r>
            <a:endParaRPr lang="cs-CZ" sz="1800" dirty="0">
              <a:sym typeface="Source Sans Pro Semibold"/>
            </a:endParaRPr>
          </a:p>
          <a:p>
            <a:pPr marL="285750" lvl="3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Abychom mohli měnit propojený </a:t>
            </a:r>
            <a:r>
              <a:rPr lang="cs-CZ" sz="1800" dirty="0" err="1">
                <a:sym typeface="Source Sans Pro Semibold"/>
              </a:rPr>
              <a:t>view</a:t>
            </a:r>
            <a:r>
              <a:rPr lang="cs-CZ" sz="1800" dirty="0">
                <a:sym typeface="Source Sans Pro Semibold"/>
              </a:rPr>
              <a:t> objekt z kontextu aplikační logiky </a:t>
            </a:r>
            <a:r>
              <a:rPr lang="cs-CZ" sz="1800" dirty="0" err="1">
                <a:sym typeface="Source Sans Pro Semibold"/>
              </a:rPr>
              <a:t>ViewControlleru</a:t>
            </a:r>
            <a:endParaRPr lang="cs-CZ" sz="1800" dirty="0">
              <a:sym typeface="Source Sans Pro Semibold"/>
            </a:endParaRP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Lze </a:t>
            </a:r>
            <a:r>
              <a:rPr lang="cs-CZ" sz="1800" dirty="0" err="1">
                <a:sym typeface="Source Sans Pro Semibold"/>
              </a:rPr>
              <a:t>propojt</a:t>
            </a:r>
            <a:r>
              <a:rPr lang="cs-CZ" sz="1800" dirty="0">
                <a:sym typeface="Source Sans Pro Semibold"/>
              </a:rPr>
              <a:t> pomocí tzv. </a:t>
            </a:r>
            <a:r>
              <a:rPr lang="cs-CZ" sz="1800" dirty="0" err="1">
                <a:sym typeface="Source Sans Pro Semibold"/>
              </a:rPr>
              <a:t>IBOutlet</a:t>
            </a:r>
            <a:r>
              <a:rPr lang="cs-CZ" sz="1800" dirty="0">
                <a:sym typeface="Source Sans Pro Semibold"/>
              </a:rPr>
              <a:t> (</a:t>
            </a:r>
            <a:r>
              <a:rPr lang="cs-CZ" sz="1800" dirty="0" err="1">
                <a:sym typeface="Source Sans Pro Semibold"/>
              </a:rPr>
              <a:t>outlet</a:t>
            </a:r>
            <a:r>
              <a:rPr lang="cs-CZ" sz="1800" dirty="0">
                <a:sym typeface="Source Sans Pro Semibold"/>
              </a:rPr>
              <a:t> </a:t>
            </a:r>
            <a:r>
              <a:rPr lang="cs-CZ" sz="1800" dirty="0" err="1">
                <a:sym typeface="Source Sans Pro Semibold"/>
              </a:rPr>
              <a:t>connection</a:t>
            </a:r>
            <a:r>
              <a:rPr lang="cs-CZ" sz="1800" dirty="0">
                <a:sym typeface="Source Sans Pro Semibold"/>
              </a:rPr>
              <a:t> to Interface </a:t>
            </a:r>
            <a:r>
              <a:rPr lang="cs-CZ" sz="1800" dirty="0" err="1">
                <a:sym typeface="Source Sans Pro Semibold"/>
              </a:rPr>
              <a:t>Builder</a:t>
            </a:r>
            <a:r>
              <a:rPr lang="cs-CZ" sz="1800" dirty="0">
                <a:sym typeface="Source Sans Pro Semibold"/>
              </a:rPr>
              <a:t> </a:t>
            </a:r>
            <a:r>
              <a:rPr lang="cs-CZ" sz="1800" dirty="0" err="1">
                <a:sym typeface="Source Sans Pro Semibold"/>
              </a:rPr>
              <a:t>object</a:t>
            </a:r>
            <a:r>
              <a:rPr lang="cs-CZ" sz="1800" dirty="0">
                <a:sym typeface="Source Sans Pro Semibold"/>
              </a:rPr>
              <a:t>)</a:t>
            </a:r>
          </a:p>
          <a:p>
            <a:pPr marL="285750" indent="-285750" algn="l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 dirty="0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C91DFA9C-AF57-E34A-9EE2-3F04E4C4180A}"/>
              </a:ext>
            </a:extLst>
          </p:cNvPr>
          <p:cNvGrpSpPr/>
          <p:nvPr/>
        </p:nvGrpSpPr>
        <p:grpSpPr>
          <a:xfrm>
            <a:off x="1089334" y="3428999"/>
            <a:ext cx="7900821" cy="2532925"/>
            <a:chOff x="1089334" y="3206025"/>
            <a:chExt cx="7796227" cy="2755900"/>
          </a:xfrm>
        </p:grpSpPr>
        <p:pic>
          <p:nvPicPr>
            <p:cNvPr id="3" name="Obrázek 2">
              <a:extLst>
                <a:ext uri="{FF2B5EF4-FFF2-40B4-BE49-F238E27FC236}">
                  <a16:creationId xmlns:a16="http://schemas.microsoft.com/office/drawing/2014/main" id="{5EBC8608-CE90-0544-A3DB-0EA588E0F4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63961" y="3206025"/>
              <a:ext cx="7721600" cy="2755900"/>
            </a:xfrm>
            <a:prstGeom prst="rect">
              <a:avLst/>
            </a:prstGeom>
          </p:spPr>
        </p:pic>
        <p:cxnSp>
          <p:nvCxnSpPr>
            <p:cNvPr id="6" name="Přímá spojovací šipka 5">
              <a:extLst>
                <a:ext uri="{FF2B5EF4-FFF2-40B4-BE49-F238E27FC236}">
                  <a16:creationId xmlns:a16="http://schemas.microsoft.com/office/drawing/2014/main" id="{7C1341C4-7749-8344-A181-E8493AC78D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1056" y="4060192"/>
              <a:ext cx="1251751" cy="1047565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headEnd type="triangle"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ovéPole 8">
              <a:extLst>
                <a:ext uri="{FF2B5EF4-FFF2-40B4-BE49-F238E27FC236}">
                  <a16:creationId xmlns:a16="http://schemas.microsoft.com/office/drawing/2014/main" id="{43D14784-45A7-994A-8AE0-EAC15262CD20}"/>
                </a:ext>
              </a:extLst>
            </p:cNvPr>
            <p:cNvSpPr txBox="1"/>
            <p:nvPr/>
          </p:nvSpPr>
          <p:spPr>
            <a:xfrm>
              <a:off x="1089334" y="4147051"/>
              <a:ext cx="2318679" cy="7032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cs-CZ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Propoj mezi </a:t>
              </a:r>
              <a:r>
                <a:rPr kumimoji="0" lang="cs-CZ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View</a:t>
              </a:r>
              <a:r>
                <a:rPr kumimoji="0" lang="cs-CZ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a </a:t>
              </a:r>
              <a:r>
                <a:rPr kumimoji="0" lang="cs-CZ" sz="18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Controller</a:t>
              </a:r>
              <a:endPara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" name="Obdélník 9">
              <a:extLst>
                <a:ext uri="{FF2B5EF4-FFF2-40B4-BE49-F238E27FC236}">
                  <a16:creationId xmlns:a16="http://schemas.microsoft.com/office/drawing/2014/main" id="{F932142D-2D1D-CB42-ACCF-D6E3F9847956}"/>
                </a:ext>
              </a:extLst>
            </p:cNvPr>
            <p:cNvSpPr/>
            <p:nvPr/>
          </p:nvSpPr>
          <p:spPr>
            <a:xfrm>
              <a:off x="4513810" y="3782477"/>
              <a:ext cx="4030463" cy="381740"/>
            </a:xfrm>
            <a:prstGeom prst="rect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cs-CZ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9DD32FA7-DF5F-4E4D-9648-39530DD6567A}"/>
                </a:ext>
              </a:extLst>
            </p:cNvPr>
            <p:cNvSpPr/>
            <p:nvPr/>
          </p:nvSpPr>
          <p:spPr>
            <a:xfrm>
              <a:off x="4900475" y="5179554"/>
              <a:ext cx="3515557" cy="419914"/>
            </a:xfrm>
            <a:prstGeom prst="rect">
              <a:avLst/>
            </a:prstGeom>
            <a:noFill/>
            <a:ln w="25400" cap="flat">
              <a:solidFill>
                <a:schemeClr val="accent2"/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cs-CZ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1E78F2B-F368-E246-AD8C-BDDCB060D10C}"/>
              </a:ext>
            </a:extLst>
          </p:cNvPr>
          <p:cNvSpPr txBox="1"/>
          <p:nvPr/>
        </p:nvSpPr>
        <p:spPr>
          <a:xfrm>
            <a:off x="8990155" y="3606018"/>
            <a:ext cx="2903967" cy="1754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cs-CZ" dirty="0"/>
              <a:t>Vytvoříme tzv. </a:t>
            </a:r>
            <a:r>
              <a:rPr lang="cs-CZ" dirty="0" err="1"/>
              <a:t>IBOutlet</a:t>
            </a:r>
            <a:r>
              <a:rPr lang="cs-CZ" dirty="0"/>
              <a:t> vlastnost v </a:t>
            </a:r>
            <a:r>
              <a:rPr lang="cs-CZ" dirty="0" err="1"/>
              <a:t>Controller</a:t>
            </a:r>
            <a:r>
              <a:rPr lang="cs-CZ" dirty="0"/>
              <a:t> </a:t>
            </a:r>
            <a:r>
              <a:rPr lang="cs-CZ" dirty="0" err="1"/>
              <a:t>tříde</a:t>
            </a: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342900" marR="0" indent="-3429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cs-CZ" dirty="0"/>
              <a:t>Skrze tuto vlastnost můžeme měnit </a:t>
            </a:r>
            <a:r>
              <a:rPr lang="cs-CZ" dirty="0" err="1"/>
              <a:t>View</a:t>
            </a:r>
            <a:r>
              <a:rPr lang="cs-CZ" dirty="0"/>
              <a:t> objekt za běhu</a:t>
            </a: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C4053F15-F1D4-9647-A15B-4D4778FED936}"/>
              </a:ext>
            </a:extLst>
          </p:cNvPr>
          <p:cNvSpPr txBox="1"/>
          <p:nvPr/>
        </p:nvSpPr>
        <p:spPr>
          <a:xfrm>
            <a:off x="4211041" y="3764994"/>
            <a:ext cx="2654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1.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15D1945E-E9E9-8D42-B397-48B159596157}"/>
              </a:ext>
            </a:extLst>
          </p:cNvPr>
          <p:cNvSpPr txBox="1"/>
          <p:nvPr/>
        </p:nvSpPr>
        <p:spPr>
          <a:xfrm>
            <a:off x="4530426" y="5227902"/>
            <a:ext cx="26545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chemeClr val="accent2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2.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BEBB73BF-FC1F-8045-9A26-98B0DA05EA61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47829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1" y="1277619"/>
            <a:ext cx="8297701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3.5 Praktický návrh </a:t>
            </a:r>
            <a:r>
              <a:rPr lang="cs-CZ" dirty="0" err="1"/>
              <a:t>storyboardu</a:t>
            </a:r>
            <a:r>
              <a:rPr lang="cs-CZ" dirty="0"/>
              <a:t> VI.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79"/>
            <a:ext cx="9329951" cy="112805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200" dirty="0">
                <a:sym typeface="Source Sans Pro Semibold"/>
              </a:rPr>
              <a:t>Otevřít tzv. </a:t>
            </a:r>
            <a:r>
              <a:rPr lang="cs-CZ" sz="1200" dirty="0" err="1">
                <a:sym typeface="Source Sans Pro Semibold"/>
              </a:rPr>
              <a:t>Assistant</a:t>
            </a:r>
            <a:r>
              <a:rPr lang="cs-CZ" sz="1200" dirty="0">
                <a:sym typeface="Source Sans Pro Semibold"/>
              </a:rPr>
              <a:t> Editor (jsme ve </a:t>
            </a:r>
            <a:r>
              <a:rPr lang="cs-CZ" sz="1200" dirty="0" err="1">
                <a:sym typeface="Source Sans Pro Semibold"/>
              </a:rPr>
              <a:t>Storyboardu</a:t>
            </a:r>
            <a:r>
              <a:rPr lang="cs-CZ" sz="1200" dirty="0">
                <a:sym typeface="Source Sans Pro Semibold"/>
              </a:rPr>
              <a:t>)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200" dirty="0">
                <a:sym typeface="Source Sans Pro Semibold"/>
              </a:rPr>
              <a:t>Táhneme myší z vybraného </a:t>
            </a:r>
            <a:r>
              <a:rPr lang="cs-CZ" sz="1200" dirty="0" err="1">
                <a:sym typeface="Source Sans Pro Semibold"/>
              </a:rPr>
              <a:t>View</a:t>
            </a:r>
            <a:r>
              <a:rPr lang="cs-CZ" sz="1200" dirty="0">
                <a:sym typeface="Source Sans Pro Semibold"/>
              </a:rPr>
              <a:t> objektu (ze stromu objektů) a pustíme do zdrojového kódu </a:t>
            </a:r>
            <a:r>
              <a:rPr lang="cs-CZ" sz="1200" dirty="0" err="1">
                <a:sym typeface="Source Sans Pro Semibold"/>
              </a:rPr>
              <a:t>View</a:t>
            </a:r>
            <a:r>
              <a:rPr lang="cs-CZ" sz="1200" dirty="0">
                <a:sym typeface="Source Sans Pro Semibold"/>
              </a:rPr>
              <a:t> </a:t>
            </a:r>
            <a:r>
              <a:rPr lang="cs-CZ" sz="1200" dirty="0" err="1">
                <a:sym typeface="Source Sans Pro Semibold"/>
              </a:rPr>
              <a:t>Controlleru</a:t>
            </a:r>
            <a:r>
              <a:rPr lang="cs-CZ" sz="1200" dirty="0">
                <a:sym typeface="Source Sans Pro Semibold"/>
              </a:rPr>
              <a:t> pod definicí třídy (držíme </a:t>
            </a:r>
            <a:r>
              <a:rPr lang="cs-CZ" sz="1200" dirty="0" err="1">
                <a:sym typeface="Source Sans Pro Semibold"/>
              </a:rPr>
              <a:t>Control</a:t>
            </a:r>
            <a:r>
              <a:rPr lang="cs-CZ" sz="1200" dirty="0">
                <a:sym typeface="Source Sans Pro Semibold"/>
              </a:rPr>
              <a:t>) 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200" dirty="0">
                <a:sym typeface="Source Sans Pro Semibold"/>
              </a:rPr>
              <a:t>Vyplníme dialogové okno – pojmenujeme </a:t>
            </a:r>
            <a:r>
              <a:rPr lang="cs-CZ" sz="1200" dirty="0" err="1">
                <a:sym typeface="Source Sans Pro Semibold"/>
              </a:rPr>
              <a:t>IBOutlet</a:t>
            </a:r>
            <a:r>
              <a:rPr lang="cs-CZ" sz="1200" dirty="0">
                <a:sym typeface="Source Sans Pro Semibold"/>
              </a:rPr>
              <a:t> vlastnost</a:t>
            </a:r>
          </a:p>
          <a:p>
            <a:pPr marL="342900" indent="-342900" algn="l">
              <a:spcBef>
                <a:spcPts val="400"/>
              </a:spcBef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200" dirty="0">
                <a:sym typeface="Source Sans Pro Semibold"/>
              </a:rPr>
              <a:t>Nová třídní vlastnost </a:t>
            </a:r>
            <a:r>
              <a:rPr lang="cs-CZ" sz="1200" dirty="0" err="1">
                <a:sym typeface="Source Sans Pro Semibold"/>
              </a:rPr>
              <a:t>IBOutlet</a:t>
            </a:r>
            <a:r>
              <a:rPr lang="cs-CZ" sz="1200" dirty="0">
                <a:sym typeface="Source Sans Pro Semibold"/>
              </a:rPr>
              <a:t> je vytvořena a můžeme skrze ní přistupovat k </a:t>
            </a:r>
            <a:r>
              <a:rPr lang="cs-CZ" sz="1200" dirty="0" err="1">
                <a:sym typeface="Source Sans Pro Semibold"/>
              </a:rPr>
              <a:t>View</a:t>
            </a:r>
            <a:r>
              <a:rPr lang="cs-CZ" sz="1200" dirty="0">
                <a:sym typeface="Source Sans Pro Semibold"/>
              </a:rPr>
              <a:t> objektu</a:t>
            </a:r>
            <a:endParaRPr sz="1200"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26</a:t>
            </a:fld>
            <a:endParaRPr dirty="0"/>
          </a:p>
        </p:txBody>
      </p:sp>
      <p:grpSp>
        <p:nvGrpSpPr>
          <p:cNvPr id="2" name="Skupina 1">
            <a:extLst>
              <a:ext uri="{FF2B5EF4-FFF2-40B4-BE49-F238E27FC236}">
                <a16:creationId xmlns:a16="http://schemas.microsoft.com/office/drawing/2014/main" id="{0731D08F-7CC3-7C4A-9B58-AEB2A8C4C229}"/>
              </a:ext>
            </a:extLst>
          </p:cNvPr>
          <p:cNvGrpSpPr/>
          <p:nvPr/>
        </p:nvGrpSpPr>
        <p:grpSpPr>
          <a:xfrm>
            <a:off x="2916248" y="3476933"/>
            <a:ext cx="7655648" cy="2652947"/>
            <a:chOff x="2239195" y="3192973"/>
            <a:chExt cx="8220423" cy="2848661"/>
          </a:xfrm>
        </p:grpSpPr>
        <p:pic>
          <p:nvPicPr>
            <p:cNvPr id="4" name="Obrázek 3">
              <a:extLst>
                <a:ext uri="{FF2B5EF4-FFF2-40B4-BE49-F238E27FC236}">
                  <a16:creationId xmlns:a16="http://schemas.microsoft.com/office/drawing/2014/main" id="{46F938E4-9BA6-1E4C-AB62-7243681DB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39195" y="3192973"/>
              <a:ext cx="8220423" cy="2848661"/>
            </a:xfrm>
            <a:prstGeom prst="rect">
              <a:avLst/>
            </a:prstGeom>
          </p:spPr>
        </p:pic>
        <p:cxnSp>
          <p:nvCxnSpPr>
            <p:cNvPr id="8" name="Přímá spojovací šipka 7">
              <a:extLst>
                <a:ext uri="{FF2B5EF4-FFF2-40B4-BE49-F238E27FC236}">
                  <a16:creationId xmlns:a16="http://schemas.microsoft.com/office/drawing/2014/main" id="{D10C116F-B273-AE45-A5DA-304801C79394}"/>
                </a:ext>
              </a:extLst>
            </p:cNvPr>
            <p:cNvCxnSpPr>
              <a:cxnSpLocks/>
            </p:cNvCxnSpPr>
            <p:nvPr/>
          </p:nvCxnSpPr>
          <p:spPr>
            <a:xfrm>
              <a:off x="3653647" y="3976746"/>
              <a:ext cx="3932656" cy="1160206"/>
            </a:xfrm>
            <a:prstGeom prst="straightConnector1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772E0A3-867A-2340-8910-C43D7BA94633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378586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44688" y="2693987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4</a:t>
            </a:r>
            <a:r>
              <a:rPr dirty="0"/>
              <a:t>. </a:t>
            </a:r>
            <a:r>
              <a:rPr lang="cs-CZ" dirty="0" err="1"/>
              <a:t>Xcode</a:t>
            </a:r>
            <a:r>
              <a:rPr lang="cs-CZ" dirty="0"/>
              <a:t> </a:t>
            </a:r>
            <a:r>
              <a:rPr lang="cs-CZ" dirty="0" err="1"/>
              <a:t>Playground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27</a:t>
            </a:fld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667A6F6-12F2-0344-BDC8-951133A415BF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48449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4.1 </a:t>
            </a:r>
            <a:r>
              <a:rPr lang="cs-CZ" dirty="0" err="1"/>
              <a:t>Xcode</a:t>
            </a:r>
            <a:r>
              <a:rPr lang="cs-CZ" dirty="0"/>
              <a:t> </a:t>
            </a:r>
            <a:r>
              <a:rPr lang="cs-CZ" dirty="0" err="1"/>
              <a:t>Playground</a:t>
            </a:r>
            <a:r>
              <a:rPr lang="cs-CZ" dirty="0"/>
              <a:t> I.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4554963" cy="352839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S příchodem jazyka </a:t>
            </a:r>
            <a:r>
              <a:rPr lang="cs-CZ" sz="1800" dirty="0" err="1">
                <a:sym typeface="Source Sans Pro Semibold"/>
              </a:rPr>
              <a:t>Swift</a:t>
            </a:r>
            <a:r>
              <a:rPr lang="cs-CZ" sz="1800" dirty="0">
                <a:sym typeface="Source Sans Pro Semibold"/>
              </a:rPr>
              <a:t> představil Apple v roce 2014 prostředí </a:t>
            </a:r>
            <a:r>
              <a:rPr lang="cs-CZ" sz="1800" dirty="0" err="1">
                <a:sym typeface="Source Sans Pro Semibold"/>
              </a:rPr>
              <a:t>Xcode</a:t>
            </a:r>
            <a:r>
              <a:rPr lang="cs-CZ" sz="1800" dirty="0">
                <a:sym typeface="Source Sans Pro Semibold"/>
              </a:rPr>
              <a:t> </a:t>
            </a:r>
            <a:r>
              <a:rPr lang="cs-CZ" sz="1800" dirty="0" err="1">
                <a:sym typeface="Source Sans Pro Semibold"/>
              </a:rPr>
              <a:t>Plagrounds</a:t>
            </a:r>
            <a:r>
              <a:rPr lang="cs-CZ" sz="1800" dirty="0">
                <a:sym typeface="Source Sans Pro Semibold"/>
              </a:rPr>
              <a:t> [1]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Nejjednodušší cesta pro experimentování s nově představeným jazykem jazykem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Jde o interaktivní vývojové prostředí</a:t>
            </a:r>
            <a:endParaRPr lang="cs-CZ" dirty="0"/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Umožňuje vidět výsledek kódu v reálném čase bez nutnosti sestavení a zobrazení v simulátoru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Od prvotního představení je </a:t>
            </a:r>
            <a:r>
              <a:rPr lang="cs-CZ" dirty="0" err="1"/>
              <a:t>Playground</a:t>
            </a:r>
            <a:r>
              <a:rPr lang="cs-CZ" dirty="0"/>
              <a:t> soustavně vylepšován… je dostupná i aplikace pro </a:t>
            </a:r>
            <a:r>
              <a:rPr lang="cs-CZ" dirty="0" err="1"/>
              <a:t>iPad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28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815A86D8-D8A4-6C4B-8B2F-DAA2D242F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056" y="3080273"/>
            <a:ext cx="3429000" cy="1168400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1AB5409-8624-8147-9252-F52EF2AD14FD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901188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4.1 </a:t>
            </a:r>
            <a:r>
              <a:rPr lang="cs-CZ" dirty="0" err="1"/>
              <a:t>Xcode</a:t>
            </a:r>
            <a:r>
              <a:rPr lang="cs-CZ" dirty="0"/>
              <a:t> </a:t>
            </a:r>
            <a:r>
              <a:rPr lang="cs-CZ" dirty="0" err="1"/>
              <a:t>Playground</a:t>
            </a:r>
            <a:r>
              <a:rPr lang="cs-CZ" dirty="0"/>
              <a:t> II.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1"/>
            <a:ext cx="3552159" cy="29435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Nabízí možnost jak se jednoduše učit programovat 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Poskytuje průvodce učebním procesem 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Motivace výzvou, splněním úkolu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Cílem je přitáhnout více lidí k programování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29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28C6A03E-B79A-2A46-B2D5-C65A76F675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145" y="2348880"/>
            <a:ext cx="5512282" cy="3528393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B7152AA5-7A50-094B-8134-49923AEDE3E5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688583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1.1 Jazyky pro programování </a:t>
            </a:r>
            <a:r>
              <a:rPr lang="cs-CZ" dirty="0" err="1"/>
              <a:t>iOS</a:t>
            </a:r>
            <a:r>
              <a:rPr lang="cs-CZ" dirty="0"/>
              <a:t> aplikací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48880"/>
            <a:ext cx="6029316" cy="352839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Původně byly aplikace psané v jazyce </a:t>
            </a:r>
            <a:r>
              <a:rPr lang="cs-CZ" sz="1800" dirty="0" err="1">
                <a:sym typeface="Source Sans Pro Semibold"/>
              </a:rPr>
              <a:t>Objective</a:t>
            </a:r>
            <a:r>
              <a:rPr lang="cs-CZ" sz="1800" dirty="0">
                <a:sym typeface="Source Sans Pro Semibold"/>
              </a:rPr>
              <a:t>-C (Apple jej používal více jak 20 let pro programování svých platforem Mac OS a později </a:t>
            </a:r>
            <a:r>
              <a:rPr lang="cs-CZ" sz="1800" dirty="0" err="1">
                <a:sym typeface="Source Sans Pro Semibold"/>
              </a:rPr>
              <a:t>iOS</a:t>
            </a:r>
            <a:r>
              <a:rPr lang="cs-CZ" sz="1800" dirty="0">
                <a:sym typeface="Source Sans Pro Semibold"/>
              </a:rPr>
              <a:t>)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 err="1"/>
              <a:t>Objective</a:t>
            </a:r>
            <a:r>
              <a:rPr lang="cs-CZ" dirty="0"/>
              <a:t>-C bylo zvláště pro začínající programátory složité k naučení, nebylo oblíbené ani mezi většinou vývojářů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dirty="0"/>
              <a:t>V rámci </a:t>
            </a:r>
            <a:r>
              <a:rPr lang="cs-CZ" dirty="0" err="1"/>
              <a:t>Worldwide</a:t>
            </a:r>
            <a:r>
              <a:rPr lang="cs-CZ" dirty="0"/>
              <a:t> Developer </a:t>
            </a:r>
            <a:r>
              <a:rPr lang="cs-CZ" dirty="0" err="1"/>
              <a:t>Conference</a:t>
            </a:r>
            <a:r>
              <a:rPr lang="cs-CZ" dirty="0"/>
              <a:t> 2014, Apple představil nový jazyk – </a:t>
            </a:r>
            <a:r>
              <a:rPr lang="cs-CZ" dirty="0" err="1"/>
              <a:t>Swift</a:t>
            </a:r>
            <a:r>
              <a:rPr lang="cs-CZ" dirty="0"/>
              <a:t> [1]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Swift</a:t>
            </a:r>
            <a:r>
              <a:rPr lang="cs-CZ" sz="1800" dirty="0">
                <a:sym typeface="Source Sans Pro Semibold"/>
              </a:rPr>
              <a:t> byl představen jako rychlý, moderní, bezpečný a interaktivní programovací jazyk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Ukazuje se, že je </a:t>
            </a:r>
            <a:r>
              <a:rPr lang="cs-CZ" sz="1800" dirty="0" err="1">
                <a:sym typeface="Source Sans Pro Semibold"/>
              </a:rPr>
              <a:t>Swift</a:t>
            </a:r>
            <a:r>
              <a:rPr lang="cs-CZ" sz="1800" dirty="0">
                <a:sym typeface="Source Sans Pro Semibold"/>
              </a:rPr>
              <a:t> podstatně produktivnějším jazykem, oblíbenějším i mezi programátory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AF15BB4-C171-4A4D-BB28-22004752C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931" y="2554891"/>
            <a:ext cx="1359034" cy="1359034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3E52333D-31AC-B04C-8CA5-467E147ED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0929" y="4113076"/>
            <a:ext cx="1315037" cy="1359034"/>
          </a:xfrm>
          <a:prstGeom prst="rect">
            <a:avLst/>
          </a:prstGeom>
        </p:spPr>
      </p:pic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4102CE2-BE8F-F843-9C8B-184B1573777A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054941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4.1 </a:t>
            </a:r>
            <a:r>
              <a:rPr lang="cs-CZ" dirty="0" err="1"/>
              <a:t>Xcode</a:t>
            </a:r>
            <a:r>
              <a:rPr lang="cs-CZ" dirty="0"/>
              <a:t> </a:t>
            </a:r>
            <a:r>
              <a:rPr lang="cs-CZ" dirty="0" err="1"/>
              <a:t>Playground</a:t>
            </a:r>
            <a:r>
              <a:rPr lang="cs-CZ" dirty="0"/>
              <a:t> III.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30</a:t>
            </a:fld>
            <a:endParaRPr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945DD68-27F0-9844-9527-09B3CEAB5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12" y="2565673"/>
            <a:ext cx="11430365" cy="2568121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F356311F-220A-4649-906B-79F9841C7462}"/>
              </a:ext>
            </a:extLst>
          </p:cNvPr>
          <p:cNvSpPr txBox="1"/>
          <p:nvPr/>
        </p:nvSpPr>
        <p:spPr>
          <a:xfrm>
            <a:off x="433612" y="5262507"/>
            <a:ext cx="249843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cs-CZ" dirty="0"/>
              <a:t>Tlačítko Play spouští kód</a:t>
            </a: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986EACC6-316A-F14B-9D73-7F144675B1E0}"/>
              </a:ext>
            </a:extLst>
          </p:cNvPr>
          <p:cNvSpPr txBox="1"/>
          <p:nvPr/>
        </p:nvSpPr>
        <p:spPr>
          <a:xfrm>
            <a:off x="7710009" y="5273242"/>
            <a:ext cx="3976408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  <a:t>Vpravo jsou v reálném čase zobrazovány</a:t>
            </a:r>
            <a:br>
              <a:rPr kumimoji="0" lang="cs-CZ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cs-CZ" dirty="0"/>
              <a:t>hodnoty a výstupy</a:t>
            </a: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2CB47A29-4BC6-9B40-8C11-C457B098F753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29628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Dotazy?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ACF089-6BD9-4FF9-8F05-3BF27D933551}" type="slidenum">
              <a:rPr lang="cs-CZ" smtClean="0"/>
              <a:pPr/>
              <a:t>31</a:t>
            </a:fld>
            <a:endParaRPr lang="cs-CZ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3870087C-6957-7A4F-BBBD-6BB1997E3BE5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11" name="Picture 6" descr="Picture 6">
            <a:extLst>
              <a:ext uri="{FF2B5EF4-FFF2-40B4-BE49-F238E27FC236}">
                <a16:creationId xmlns:a16="http://schemas.microsoft.com/office/drawing/2014/main" id="{B3E600A8-E3BD-E64B-8AB9-27AECE9E9B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74685189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 dirty="0"/>
              <a:t>Reference I.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63552" y="2348880"/>
            <a:ext cx="8182506" cy="3650570"/>
          </a:xfrm>
        </p:spPr>
        <p:txBody>
          <a:bodyPr>
            <a:noAutofit/>
          </a:bodyPr>
          <a:lstStyle/>
          <a:p>
            <a:pPr marL="457200" indent="-4572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b="1" dirty="0" err="1">
                <a:sym typeface="Source Sans Pro Semibold"/>
              </a:rPr>
              <a:t>Introduction</a:t>
            </a:r>
            <a:r>
              <a:rPr lang="cs-CZ" sz="1600" b="1" dirty="0">
                <a:sym typeface="Source Sans Pro Semibold"/>
              </a:rPr>
              <a:t> to </a:t>
            </a:r>
            <a:r>
              <a:rPr lang="cs-CZ" sz="1600" b="1" dirty="0" err="1">
                <a:sym typeface="Source Sans Pro Semibold"/>
              </a:rPr>
              <a:t>Swift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i="1" dirty="0" err="1">
                <a:sym typeface="Source Sans Pro Semibold"/>
              </a:rPr>
              <a:t>Introduction</a:t>
            </a:r>
            <a:r>
              <a:rPr lang="cs-CZ" sz="1600" b="1" i="1" dirty="0">
                <a:sym typeface="Source Sans Pro Semibold"/>
              </a:rPr>
              <a:t> and </a:t>
            </a:r>
            <a:r>
              <a:rPr lang="cs-CZ" sz="1600" b="1" i="1" dirty="0" err="1">
                <a:sym typeface="Source Sans Pro Semibold"/>
              </a:rPr>
              <a:t>history</a:t>
            </a:r>
            <a:r>
              <a:rPr lang="cs-CZ" sz="1600" b="1" i="1" dirty="0">
                <a:sym typeface="Source Sans Pro Semibold"/>
              </a:rPr>
              <a:t> </a:t>
            </a:r>
            <a:r>
              <a:rPr lang="cs-CZ" sz="1600" b="1" i="1" dirty="0" err="1">
                <a:sym typeface="Source Sans Pro Semibold"/>
              </a:rPr>
              <a:t>of</a:t>
            </a:r>
            <a:r>
              <a:rPr lang="cs-CZ" sz="1600" b="1" i="1" dirty="0">
                <a:sym typeface="Source Sans Pro Semibold"/>
              </a:rPr>
              <a:t> </a:t>
            </a:r>
            <a:r>
              <a:rPr lang="cs-CZ" sz="1600" b="1" i="1" dirty="0" err="1">
                <a:sym typeface="Source Sans Pro Semibold"/>
              </a:rPr>
              <a:t>Swift</a:t>
            </a:r>
            <a:r>
              <a:rPr lang="cs-CZ" sz="1600" b="1" i="1" dirty="0">
                <a:sym typeface="Source Sans Pro Semibold"/>
              </a:rPr>
              <a:t> up to 2020</a:t>
            </a:r>
            <a:r>
              <a:rPr lang="cs-CZ" sz="1600" b="1" dirty="0">
                <a:sym typeface="Source Sans Pro Semibold"/>
              </a:rPr>
              <a:t> [online]. Dostupné z: https://</a:t>
            </a:r>
            <a:r>
              <a:rPr lang="cs-CZ" sz="1600" b="1" dirty="0" err="1">
                <a:sym typeface="Source Sans Pro Semibold"/>
              </a:rPr>
              <a:t>exyte.com</a:t>
            </a:r>
            <a:r>
              <a:rPr lang="cs-CZ" sz="1600" b="1" dirty="0">
                <a:sym typeface="Source Sans Pro Semibold"/>
              </a:rPr>
              <a:t>/blog/</a:t>
            </a:r>
            <a:r>
              <a:rPr lang="cs-CZ" sz="1600" b="1" dirty="0" err="1">
                <a:sym typeface="Source Sans Pro Semibold"/>
              </a:rPr>
              <a:t>introduciton</a:t>
            </a:r>
            <a:r>
              <a:rPr lang="cs-CZ" sz="1600" b="1" dirty="0">
                <a:sym typeface="Source Sans Pro Semibold"/>
              </a:rPr>
              <a:t>-to-</a:t>
            </a:r>
            <a:r>
              <a:rPr lang="cs-CZ" sz="1600" b="1" dirty="0" err="1">
                <a:sym typeface="Source Sans Pro Semibold"/>
              </a:rPr>
              <a:t>swift</a:t>
            </a:r>
            <a:r>
              <a:rPr lang="cs-CZ" sz="1600" b="1" dirty="0">
                <a:sym typeface="Source Sans Pro Semibold"/>
              </a:rPr>
              <a:t> </a:t>
            </a:r>
          </a:p>
          <a:p>
            <a:pPr marL="457200" indent="-4572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600" b="1" dirty="0">
                <a:sym typeface="Source Sans Pro Semibold"/>
              </a:rPr>
              <a:t>INC., Apple. </a:t>
            </a:r>
            <a:r>
              <a:rPr lang="cs-CZ" sz="1600" b="1" dirty="0" err="1">
                <a:sym typeface="Source Sans Pro Semibold"/>
              </a:rPr>
              <a:t>Choosing</a:t>
            </a:r>
            <a:r>
              <a:rPr lang="cs-CZ" sz="1600" b="1" dirty="0">
                <a:sym typeface="Source Sans Pro Semibold"/>
              </a:rPr>
              <a:t> a </a:t>
            </a:r>
            <a:r>
              <a:rPr lang="cs-CZ" sz="1600" b="1" dirty="0" err="1">
                <a:sym typeface="Source Sans Pro Semibold"/>
              </a:rPr>
              <a:t>Membership</a:t>
            </a:r>
            <a:r>
              <a:rPr lang="cs-CZ" sz="1600" b="1" dirty="0">
                <a:sym typeface="Source Sans Pro Semibold"/>
              </a:rPr>
              <a:t> </a:t>
            </a:r>
            <a:r>
              <a:rPr lang="cs-CZ" sz="1600" b="1" dirty="0" err="1">
                <a:sym typeface="Source Sans Pro Semibold"/>
              </a:rPr>
              <a:t>Choosing</a:t>
            </a:r>
            <a:r>
              <a:rPr lang="cs-CZ" sz="1600" b="1" dirty="0">
                <a:sym typeface="Source Sans Pro Semibold"/>
              </a:rPr>
              <a:t> a </a:t>
            </a:r>
            <a:r>
              <a:rPr lang="cs-CZ" sz="1600" b="1" dirty="0" err="1">
                <a:sym typeface="Source Sans Pro Semibold"/>
              </a:rPr>
              <a:t>Membership</a:t>
            </a:r>
            <a:r>
              <a:rPr lang="cs-CZ" sz="1600" b="1" dirty="0">
                <a:sym typeface="Source Sans Pro Semibold"/>
              </a:rPr>
              <a:t> - Support - Apple Developer [online]. Dostupné z: https://</a:t>
            </a:r>
            <a:r>
              <a:rPr lang="cs-CZ" sz="1600" b="1" dirty="0" err="1">
                <a:sym typeface="Source Sans Pro Semibold"/>
              </a:rPr>
              <a:t>developer.apple.com</a:t>
            </a:r>
            <a:r>
              <a:rPr lang="cs-CZ" sz="1600" b="1" dirty="0">
                <a:sym typeface="Source Sans Pro Semibold"/>
              </a:rPr>
              <a:t>/support/</a:t>
            </a:r>
            <a:r>
              <a:rPr lang="cs-CZ" sz="1600" b="1" dirty="0" err="1">
                <a:sym typeface="Source Sans Pro Semibold"/>
              </a:rPr>
              <a:t>compare-memberships</a:t>
            </a:r>
            <a:r>
              <a:rPr lang="cs-CZ" sz="1600" b="1" dirty="0">
                <a:sym typeface="Source Sans Pro Semibold"/>
              </a:rPr>
              <a:t>/ </a:t>
            </a:r>
          </a:p>
          <a:p>
            <a:pPr algn="l">
              <a:spcBef>
                <a:spcPts val="400"/>
              </a:spcBef>
              <a:buSzPct val="100000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600" b="1" dirty="0">
              <a:sym typeface="Source Sans Pro Semibold"/>
            </a:endParaRPr>
          </a:p>
          <a:p>
            <a:pPr marL="457200" indent="-457200" algn="l">
              <a:spcBef>
                <a:spcPts val="400"/>
              </a:spcBef>
              <a:buSzPct val="100000"/>
              <a:buFont typeface="+mj-lt"/>
              <a:buAutoNum type="arabicPeriod"/>
              <a:defRPr sz="2000" b="1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endParaRPr lang="cs-CZ" sz="1600" b="1" dirty="0">
              <a:sym typeface="Source Sans Pro Semibold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6191850"/>
            <a:ext cx="1934718" cy="285663"/>
          </a:xfrm>
          <a:prstGeom prst="rect">
            <a:avLst/>
          </a:prstGeom>
        </p:spPr>
      </p:pic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ACF089-6BD9-4FF9-8F05-3BF27D933551}" type="slidenum">
              <a:rPr lang="cs-CZ" smtClean="0"/>
              <a:pPr/>
              <a:t>32</a:t>
            </a:fld>
            <a:endParaRPr lang="cs-CZ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06D2417D-26FA-5F49-89BF-17D761B0D1A7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13" name="Picture 6" descr="Picture 6">
            <a:extLst>
              <a:ext uri="{FF2B5EF4-FFF2-40B4-BE49-F238E27FC236}">
                <a16:creationId xmlns:a16="http://schemas.microsoft.com/office/drawing/2014/main" id="{0FB2231E-AC17-3C41-A71C-F806C3A7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49898370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1.2 </a:t>
            </a:r>
            <a:r>
              <a:rPr lang="cs-CZ" dirty="0" err="1"/>
              <a:t>Objective</a:t>
            </a:r>
            <a:r>
              <a:rPr lang="cs-CZ" dirty="0"/>
              <a:t>-C </a:t>
            </a:r>
            <a:r>
              <a:rPr lang="cs-CZ" dirty="0" err="1"/>
              <a:t>vs</a:t>
            </a:r>
            <a:r>
              <a:rPr lang="cs-CZ" dirty="0"/>
              <a:t> </a:t>
            </a:r>
            <a:r>
              <a:rPr lang="cs-CZ" dirty="0" err="1"/>
              <a:t>Swift</a:t>
            </a:r>
            <a:r>
              <a:rPr lang="cs-CZ" dirty="0"/>
              <a:t> – porovnání kódu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AF15BB4-C171-4A4D-BB28-22004752C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094" y="2285732"/>
            <a:ext cx="1359034" cy="1359034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3E52333D-31AC-B04C-8CA5-467E147ED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275" y="4497872"/>
            <a:ext cx="1315037" cy="1359034"/>
          </a:xfrm>
          <a:prstGeom prst="rect">
            <a:avLst/>
          </a:prstGeom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84D036AE-C2DC-0A47-B83B-54A281A63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8106" y="2094415"/>
            <a:ext cx="6577892" cy="1864322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1F47C203-2FD9-E044-A160-4637CC036A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78106" y="4123964"/>
            <a:ext cx="6577892" cy="1968188"/>
          </a:xfrm>
          <a:prstGeom prst="rect">
            <a:avLst/>
          </a:prstGeom>
        </p:spPr>
      </p:pic>
      <p:cxnSp>
        <p:nvCxnSpPr>
          <p:cNvPr id="9" name="Přímá spojnice 8">
            <a:extLst>
              <a:ext uri="{FF2B5EF4-FFF2-40B4-BE49-F238E27FC236}">
                <a16:creationId xmlns:a16="http://schemas.microsoft.com/office/drawing/2014/main" id="{B7F40FD9-D276-CF45-8DD2-57C8BD5EC670}"/>
              </a:ext>
            </a:extLst>
          </p:cNvPr>
          <p:cNvCxnSpPr/>
          <p:nvPr/>
        </p:nvCxnSpPr>
        <p:spPr>
          <a:xfrm>
            <a:off x="2025116" y="4022784"/>
            <a:ext cx="8132812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5835BD51-27BF-A348-BB06-F4C2C2B13BC4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62148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1.3 </a:t>
            </a:r>
            <a:r>
              <a:rPr lang="cs-CZ" dirty="0" err="1"/>
              <a:t>Objective</a:t>
            </a:r>
            <a:r>
              <a:rPr lang="cs-CZ" dirty="0"/>
              <a:t>-C - ukázka kódu I.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AF15BB4-C171-4A4D-BB28-22004752C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8993" y="598102"/>
            <a:ext cx="1359034" cy="1359034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5835BD51-27BF-A348-BB06-F4C2C2B13BC4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8370AF6-A370-364E-A76C-24B319090E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8017" y="2067042"/>
            <a:ext cx="8438477" cy="3983746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3EB9C48F-5B92-1B4A-B3D2-63474CF80B36}"/>
              </a:ext>
            </a:extLst>
          </p:cNvPr>
          <p:cNvSpPr/>
          <p:nvPr/>
        </p:nvSpPr>
        <p:spPr>
          <a:xfrm>
            <a:off x="5561210" y="6134020"/>
            <a:ext cx="4785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/>
              <a:t>https://</a:t>
            </a:r>
            <a:r>
              <a:rPr lang="cs-CZ" sz="1400" dirty="0" err="1"/>
              <a:t>awesomeopensource.com</a:t>
            </a:r>
            <a:r>
              <a:rPr lang="cs-CZ" sz="1400" dirty="0"/>
              <a:t>/</a:t>
            </a:r>
            <a:r>
              <a:rPr lang="cs-CZ" sz="1400" dirty="0" err="1"/>
              <a:t>project</a:t>
            </a:r>
            <a:r>
              <a:rPr lang="cs-CZ" sz="1400" dirty="0"/>
              <a:t>/</a:t>
            </a:r>
            <a:r>
              <a:rPr lang="cs-CZ" sz="1400" dirty="0" err="1"/>
              <a:t>Zomato</a:t>
            </a:r>
            <a:r>
              <a:rPr lang="cs-CZ" sz="1400" dirty="0"/>
              <a:t>/DR-</a:t>
            </a:r>
            <a:r>
              <a:rPr lang="cs-CZ" sz="1400" dirty="0" err="1"/>
              <a:t>charts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51767903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1.3 </a:t>
            </a:r>
            <a:r>
              <a:rPr lang="cs-CZ" dirty="0" err="1"/>
              <a:t>Objective</a:t>
            </a:r>
            <a:r>
              <a:rPr lang="cs-CZ" dirty="0"/>
              <a:t>-C - ukázka kódu II.</a:t>
            </a:r>
            <a:endParaRPr dirty="0"/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8AF15BB4-C171-4A4D-BB28-22004752C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8993" y="598102"/>
            <a:ext cx="1359034" cy="1359034"/>
          </a:xfrm>
          <a:prstGeom prst="rect">
            <a:avLst/>
          </a:prstGeom>
        </p:spPr>
      </p:pic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5835BD51-27BF-A348-BB06-F4C2C2B13BC4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C16C9CD3-6927-7F42-9DF1-2045798921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4746" y="2150764"/>
            <a:ext cx="8652086" cy="3752297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E4E93E91-4CC2-7D4C-BB25-6CBC39420A7C}"/>
              </a:ext>
            </a:extLst>
          </p:cNvPr>
          <p:cNvSpPr/>
          <p:nvPr/>
        </p:nvSpPr>
        <p:spPr>
          <a:xfrm>
            <a:off x="5561210" y="6134020"/>
            <a:ext cx="47852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/>
              <a:t>https://</a:t>
            </a:r>
            <a:r>
              <a:rPr lang="cs-CZ" sz="1400" dirty="0" err="1"/>
              <a:t>awesomeopensource.com</a:t>
            </a:r>
            <a:r>
              <a:rPr lang="cs-CZ" sz="1400" dirty="0"/>
              <a:t>/</a:t>
            </a:r>
            <a:r>
              <a:rPr lang="cs-CZ" sz="1400" dirty="0" err="1"/>
              <a:t>project</a:t>
            </a:r>
            <a:r>
              <a:rPr lang="cs-CZ" sz="1400" dirty="0"/>
              <a:t>/</a:t>
            </a:r>
            <a:r>
              <a:rPr lang="cs-CZ" sz="1400" dirty="0" err="1"/>
              <a:t>Zomato</a:t>
            </a:r>
            <a:r>
              <a:rPr lang="cs-CZ" sz="1400" dirty="0"/>
              <a:t>/DR-</a:t>
            </a:r>
            <a:r>
              <a:rPr lang="cs-CZ" sz="1400" dirty="0" err="1"/>
              <a:t>charts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358903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tle 1"/>
          <p:cNvSpPr txBox="1">
            <a:spLocks noGrp="1"/>
          </p:cNvSpPr>
          <p:nvPr>
            <p:ph type="ctrTitle"/>
          </p:nvPr>
        </p:nvSpPr>
        <p:spPr>
          <a:xfrm>
            <a:off x="2244688" y="2693987"/>
            <a:ext cx="7702623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Vývojářské nástroje pro </a:t>
            </a:r>
            <a:r>
              <a:rPr lang="cs-CZ" dirty="0" err="1"/>
              <a:t>iOS</a:t>
            </a:r>
            <a:endParaRPr dirty="0"/>
          </a:p>
        </p:txBody>
      </p:sp>
      <p:pic>
        <p:nvPicPr>
          <p:cNvPr id="124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B9672770-854C-4943-B545-14D925F3F968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2.1 Nástroje pro vývoj pro </a:t>
            </a:r>
            <a:r>
              <a:rPr lang="cs-CZ" dirty="0" err="1"/>
              <a:t>iOS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48880"/>
            <a:ext cx="4612823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Na rozdíl od Google, kde Android OS je možné instalovat na zařízení různých výrobců, Apple má dosti uzavřený ekosystém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 err="1">
                <a:sym typeface="Source Sans Pro Semibold"/>
              </a:rPr>
              <a:t>iOS</a:t>
            </a:r>
            <a:r>
              <a:rPr lang="cs-CZ" sz="1800" dirty="0">
                <a:sym typeface="Source Sans Pro Semibold"/>
              </a:rPr>
              <a:t> může být provozován podobně jako Mac OS, pouze na zařízení od firmy Apple (iPhone, </a:t>
            </a:r>
            <a:r>
              <a:rPr lang="cs-CZ" sz="1800" dirty="0" err="1">
                <a:sym typeface="Source Sans Pro Semibold"/>
              </a:rPr>
              <a:t>iPad</a:t>
            </a:r>
            <a:r>
              <a:rPr lang="cs-CZ" sz="1800" dirty="0">
                <a:sym typeface="Source Sans Pro Semibold"/>
              </a:rPr>
              <a:t>…)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Stejně tak oficiální SDK včetně IDE </a:t>
            </a:r>
            <a:r>
              <a:rPr lang="cs-CZ" sz="1800" dirty="0" err="1">
                <a:sym typeface="Source Sans Pro Semibold"/>
              </a:rPr>
              <a:t>Xcode</a:t>
            </a:r>
            <a:r>
              <a:rPr lang="cs-CZ" sz="1800" dirty="0">
                <a:sym typeface="Source Sans Pro Semibold"/>
              </a:rPr>
              <a:t> vyžaduje Mac OS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 dirty="0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EB81A342-63EA-5D4F-BEA9-B427CE5A4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743" y="2348880"/>
            <a:ext cx="4737100" cy="264160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4AD4410-8B98-814E-9F1B-4867F0E170DB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83282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2.2 Vývojářský účet Apple ID</a:t>
            </a:r>
            <a:endParaRPr dirty="0"/>
          </a:p>
        </p:txBody>
      </p:sp>
      <p:sp>
        <p:nvSpPr>
          <p:cNvPr id="12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48880"/>
            <a:ext cx="4624328" cy="3528393"/>
          </a:xfrm>
          <a:prstGeom prst="rect">
            <a:avLst/>
          </a:prstGeom>
        </p:spPr>
        <p:txBody>
          <a:bodyPr/>
          <a:lstStyle/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Uživatel musí mít zaregistrované tzv. Apple ID, aby si mohl vytvořit účet vývojáře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Pak je možné stáhnout vývojový software </a:t>
            </a:r>
            <a:r>
              <a:rPr lang="cs-CZ" sz="1800" dirty="0" err="1">
                <a:sym typeface="Source Sans Pro Semibold"/>
              </a:rPr>
              <a:t>Xcode</a:t>
            </a:r>
            <a:r>
              <a:rPr lang="cs-CZ" sz="1800" dirty="0">
                <a:sym typeface="Source Sans Pro Semibold"/>
              </a:rPr>
              <a:t> a další SDK nástroje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Základní účet vývojáře je zdarma, ale v případě, že chceme umístit aplikace na </a:t>
            </a:r>
            <a:r>
              <a:rPr lang="cs-CZ" sz="1800" dirty="0" err="1">
                <a:sym typeface="Source Sans Pro Semibold"/>
              </a:rPr>
              <a:t>App</a:t>
            </a:r>
            <a:r>
              <a:rPr lang="cs-CZ" sz="1800" dirty="0">
                <a:sym typeface="Source Sans Pro Semibold"/>
              </a:rPr>
              <a:t> </a:t>
            </a:r>
            <a:r>
              <a:rPr lang="cs-CZ" sz="1800" dirty="0" err="1">
                <a:sym typeface="Source Sans Pro Semibold"/>
              </a:rPr>
              <a:t>Store</a:t>
            </a:r>
            <a:r>
              <a:rPr lang="cs-CZ" sz="1800" dirty="0">
                <a:sym typeface="Source Sans Pro Semibold"/>
              </a:rPr>
              <a:t> je už vyžadována placená varianta</a:t>
            </a:r>
          </a:p>
          <a:p>
            <a:pPr marL="285750" indent="-285750" algn="just">
              <a:spcBef>
                <a:spcPts val="400"/>
              </a:spcBef>
              <a:buSzPct val="100000"/>
              <a:buFont typeface="Courier New"/>
              <a:buChar char="o"/>
              <a:defRPr sz="1800">
                <a:solidFill>
                  <a:srgbClr val="000000"/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pPr>
            <a:r>
              <a:rPr lang="cs-CZ" sz="1800" dirty="0">
                <a:sym typeface="Source Sans Pro Semibold"/>
              </a:rPr>
              <a:t>Účet je nutný pro nasazení aplikace do reálného zařízení iPhone/</a:t>
            </a:r>
            <a:r>
              <a:rPr lang="cs-CZ" sz="1800" dirty="0" err="1">
                <a:sym typeface="Source Sans Pro Semibold"/>
              </a:rPr>
              <a:t>iPad</a:t>
            </a:r>
            <a:r>
              <a:rPr lang="cs-CZ" sz="1800" dirty="0">
                <a:sym typeface="Source Sans Pro Semibold"/>
              </a:rPr>
              <a:t> za účelem testování</a:t>
            </a:r>
          </a:p>
        </p:txBody>
      </p:sp>
      <p:pic>
        <p:nvPicPr>
          <p:cNvPr id="13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sp>
        <p:nvSpPr>
          <p:cNvPr id="13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F580F378-44FB-B54D-8C81-BCEF2F90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608" y="5071258"/>
            <a:ext cx="1701800" cy="419100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20899D8-C330-1E4A-B816-3E2EF8C8FC91}"/>
              </a:ext>
            </a:extLst>
          </p:cNvPr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D5179D1A-87D6-A140-B270-60A422E1FB74}"/>
              </a:ext>
            </a:extLst>
          </p:cNvPr>
          <p:cNvSpPr/>
          <p:nvPr/>
        </p:nvSpPr>
        <p:spPr>
          <a:xfrm>
            <a:off x="7123587" y="1962579"/>
            <a:ext cx="3587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https://</a:t>
            </a:r>
            <a:r>
              <a:rPr lang="cs-CZ" dirty="0" err="1"/>
              <a:t>appleid.apple.com</a:t>
            </a:r>
            <a:r>
              <a:rPr lang="cs-CZ" dirty="0"/>
              <a:t>/</a:t>
            </a:r>
            <a:r>
              <a:rPr lang="cs-CZ" dirty="0" err="1"/>
              <a:t>account</a:t>
            </a:r>
            <a:endParaRPr lang="cs-CZ" dirty="0"/>
          </a:p>
        </p:txBody>
      </p:sp>
      <p:sp>
        <p:nvSpPr>
          <p:cNvPr id="5" name="Šipka dolů 4">
            <a:extLst>
              <a:ext uri="{FF2B5EF4-FFF2-40B4-BE49-F238E27FC236}">
                <a16:creationId xmlns:a16="http://schemas.microsoft.com/office/drawing/2014/main" id="{73470178-7AE5-234E-8012-F2F9A857A460}"/>
              </a:ext>
            </a:extLst>
          </p:cNvPr>
          <p:cNvSpPr/>
          <p:nvPr/>
        </p:nvSpPr>
        <p:spPr>
          <a:xfrm>
            <a:off x="8838902" y="4474657"/>
            <a:ext cx="157212" cy="365997"/>
          </a:xfrm>
          <a:prstGeom prst="downArrow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8" name="Picture 4" descr="Jak smazat Apple ID účet u Applu • MacPodpora CZ">
            <a:extLst>
              <a:ext uri="{FF2B5EF4-FFF2-40B4-BE49-F238E27FC236}">
                <a16:creationId xmlns:a16="http://schemas.microsoft.com/office/drawing/2014/main" id="{70ED7FA5-B35F-3243-AC56-46AB608A9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229" y="2518018"/>
            <a:ext cx="1821963" cy="182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1704</Words>
  <Application>Microsoft Macintosh PowerPoint</Application>
  <PresentationFormat>Širokoúhlá obrazovka</PresentationFormat>
  <Paragraphs>267</Paragraphs>
  <Slides>32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32</vt:i4>
      </vt:variant>
    </vt:vector>
  </HeadingPairs>
  <TitlesOfParts>
    <vt:vector size="41" baseType="lpstr">
      <vt:lpstr>Arial</vt:lpstr>
      <vt:lpstr>Berlin CE</vt:lpstr>
      <vt:lpstr>Calibri</vt:lpstr>
      <vt:lpstr>Courier New</vt:lpstr>
      <vt:lpstr>Helvetica</vt:lpstr>
      <vt:lpstr>Source sans Pro</vt:lpstr>
      <vt:lpstr>Source Sans Pro Bold</vt:lpstr>
      <vt:lpstr>Source Sans Pro Semibold</vt:lpstr>
      <vt:lpstr>Office Theme</vt:lpstr>
      <vt:lpstr>Pokročilé mobilní technologie</vt:lpstr>
      <vt:lpstr>1. Programovací jazyky pro iOS</vt:lpstr>
      <vt:lpstr>1.1 Jazyky pro programování iOS aplikací</vt:lpstr>
      <vt:lpstr>1.2 Objective-C vs Swift – porovnání kódu</vt:lpstr>
      <vt:lpstr>1.3 Objective-C - ukázka kódu I.</vt:lpstr>
      <vt:lpstr>1.3 Objective-C - ukázka kódu II.</vt:lpstr>
      <vt:lpstr>2. Vývojářské nástroje pro iOS</vt:lpstr>
      <vt:lpstr>2.1 Nástroje pro vývoj pro iOS</vt:lpstr>
      <vt:lpstr>2.2 Vývojářský účet Apple ID</vt:lpstr>
      <vt:lpstr>2.3 Druhy vývojářských účtů</vt:lpstr>
      <vt:lpstr>2.4 Srovnání možnosti vývoje I.</vt:lpstr>
      <vt:lpstr>2.4 Srovnání možnosti vývoje II.</vt:lpstr>
      <vt:lpstr>3. Vývojový nástroj Xcode</vt:lpstr>
      <vt:lpstr>3.1 Tvorba nového projektu</vt:lpstr>
      <vt:lpstr>3.2 Nastavení projektu</vt:lpstr>
      <vt:lpstr>3.3 Přehled prostředí Xcode I.</vt:lpstr>
      <vt:lpstr>3.3 Přehled prostředí Xcode I.</vt:lpstr>
      <vt:lpstr>3.4 Návrh uživatelského rozhraní I.</vt:lpstr>
      <vt:lpstr>3.4 Návrh uživatelského rozhraní II.</vt:lpstr>
      <vt:lpstr>3.4 Návrh uživatelského rozhraní III.</vt:lpstr>
      <vt:lpstr>3.4 Návrh uživatelského rozhraní IV.</vt:lpstr>
      <vt:lpstr>3.5 Praktický návrh storyboardu I.</vt:lpstr>
      <vt:lpstr>3.5 Praktický návrh storyboardu II.</vt:lpstr>
      <vt:lpstr>3.5 Praktický návrh storyboardu III.</vt:lpstr>
      <vt:lpstr>3.5 Praktický návrh storyboardu IV.</vt:lpstr>
      <vt:lpstr>3.5 Praktický návrh storyboardu VI.</vt:lpstr>
      <vt:lpstr>4. Xcode Playground</vt:lpstr>
      <vt:lpstr>4.1 Xcode Playground I.</vt:lpstr>
      <vt:lpstr>4.1 Xcode Playground II.</vt:lpstr>
      <vt:lpstr>4.1 Xcode Playground III.</vt:lpstr>
      <vt:lpstr>Děkuji za pozornost</vt:lpstr>
      <vt:lpstr>Reference 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Mobilní technologie a kyberbezpečnost</dc:title>
  <dc:creator>Christie</dc:creator>
  <cp:lastModifiedBy>Radek Vala</cp:lastModifiedBy>
  <cp:revision>277</cp:revision>
  <dcterms:modified xsi:type="dcterms:W3CDTF">2021-09-23T19:10:59Z</dcterms:modified>
</cp:coreProperties>
</file>