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32" r:id="rId2"/>
    <p:sldId id="290" r:id="rId3"/>
    <p:sldId id="291" r:id="rId4"/>
    <p:sldId id="345" r:id="rId5"/>
    <p:sldId id="342" r:id="rId6"/>
    <p:sldId id="257" r:id="rId7"/>
    <p:sldId id="286" r:id="rId8"/>
    <p:sldId id="344" r:id="rId9"/>
    <p:sldId id="346" r:id="rId10"/>
    <p:sldId id="343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0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1"/>
    <p:restoredTop sz="94769"/>
  </p:normalViewPr>
  <p:slideViewPr>
    <p:cSldViewPr snapToGrid="0">
      <p:cViewPr varScale="1">
        <p:scale>
          <a:sx n="102" d="100"/>
          <a:sy n="102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8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pple.com/videos/play/wwdc2021/1006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Programování mobilních aplikací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iOS</a:t>
            </a:r>
            <a:r>
              <a:rPr lang="cs-CZ" dirty="0"/>
              <a:t> – </a:t>
            </a:r>
            <a:r>
              <a:rPr lang="cs-CZ" dirty="0" err="1"/>
              <a:t>UIKit</a:t>
            </a:r>
            <a:endParaRPr lang="cs-CZ" dirty="0"/>
          </a:p>
        </p:txBody>
      </p:sp>
      <p:pic>
        <p:nvPicPr>
          <p:cNvPr id="11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8" name="Obrázek 7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A4DC91D2-DB72-8D40-B2F0-6BB9D640197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2.3 </a:t>
            </a:r>
            <a:r>
              <a:rPr lang="cs-CZ" dirty="0" err="1"/>
              <a:t>UIKit</a:t>
            </a:r>
            <a:r>
              <a:rPr lang="cs-CZ" dirty="0"/>
              <a:t> – Shrnutí hlavních funkcí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Framework podporuje: 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Práci s dokumenty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Vykreslování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Tisk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Animace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Získání informací o zařízení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Zobrazování textu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Vyhledávání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Přístupnost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Správu zdrojů (ikony, </a:t>
            </a:r>
            <a:r>
              <a:rPr lang="cs-CZ" sz="1800" dirty="0" err="1">
                <a:sym typeface="Source Sans Pro Semibold"/>
              </a:rPr>
              <a:t>splashscreen</a:t>
            </a:r>
            <a:r>
              <a:rPr lang="cs-CZ" sz="1800" dirty="0">
                <a:sym typeface="Source Sans Pro Semibold"/>
              </a:rPr>
              <a:t>, obrázky apod.)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762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3</a:t>
            </a:r>
            <a:r>
              <a:rPr dirty="0"/>
              <a:t>. </a:t>
            </a:r>
            <a:r>
              <a:rPr lang="cs-CZ" dirty="0" err="1"/>
              <a:t>UIKit</a:t>
            </a:r>
            <a:r>
              <a:rPr lang="cs-CZ" dirty="0"/>
              <a:t> - objekty UI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9672770-854C-4943-B545-14D925F3F96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9626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3.1 </a:t>
            </a:r>
            <a:r>
              <a:rPr lang="cs-CZ" dirty="0" err="1"/>
              <a:t>UIKit</a:t>
            </a:r>
            <a:r>
              <a:rPr lang="cs-CZ" dirty="0"/>
              <a:t> – objekty UI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0122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Views</a:t>
            </a:r>
            <a:r>
              <a:rPr lang="cs-CZ" sz="2000" dirty="0">
                <a:sym typeface="Source Sans Pro Semibold"/>
              </a:rPr>
              <a:t> and Controls </a:t>
            </a:r>
            <a:r>
              <a:rPr lang="cs-CZ" sz="1800" dirty="0">
                <a:sym typeface="Source Sans Pro Semibold"/>
              </a:rPr>
              <a:t>– zobrazení obsahu a způsob interakce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ViewControllers</a:t>
            </a:r>
            <a:r>
              <a:rPr lang="cs-CZ" sz="1800" dirty="0">
                <a:sym typeface="Source Sans Pro Semibold"/>
              </a:rPr>
              <a:t>  - správa obsahu aplikace a navigace (třídy pro definici okna aplikace)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View</a:t>
            </a:r>
            <a:r>
              <a:rPr lang="cs-CZ" sz="2000" dirty="0">
                <a:sym typeface="Source Sans Pro Semibold"/>
              </a:rPr>
              <a:t> Layout </a:t>
            </a:r>
            <a:r>
              <a:rPr lang="cs-CZ" sz="1800" dirty="0">
                <a:sym typeface="Source Sans Pro Semibold"/>
              </a:rPr>
              <a:t>– </a:t>
            </a:r>
            <a:r>
              <a:rPr lang="cs-CZ" sz="1800" dirty="0" err="1">
                <a:sym typeface="Source Sans Pro Semibold"/>
              </a:rPr>
              <a:t>pozicování</a:t>
            </a:r>
            <a:r>
              <a:rPr lang="cs-CZ" sz="1800" dirty="0">
                <a:sym typeface="Source Sans Pro Semibold"/>
              </a:rPr>
              <a:t> objektů v rámci okna aplikace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Appearance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2000" dirty="0" err="1">
                <a:sym typeface="Source Sans Pro Semibold"/>
              </a:rPr>
              <a:t>Customization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1800" dirty="0">
                <a:sym typeface="Source Sans Pro Semibold"/>
              </a:rPr>
              <a:t>– podpora </a:t>
            </a:r>
            <a:r>
              <a:rPr lang="cs-CZ" sz="1800" dirty="0" err="1">
                <a:sym typeface="Source Sans Pro Semibold"/>
              </a:rPr>
              <a:t>Dark</a:t>
            </a:r>
            <a:r>
              <a:rPr lang="cs-CZ" sz="1800" dirty="0">
                <a:sym typeface="Source Sans Pro Semibold"/>
              </a:rPr>
              <a:t> Mode a modifikace UI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Animation</a:t>
            </a:r>
            <a:r>
              <a:rPr lang="cs-CZ" sz="2000" dirty="0">
                <a:sym typeface="Source Sans Pro Semibold"/>
              </a:rPr>
              <a:t> and </a:t>
            </a:r>
            <a:r>
              <a:rPr lang="cs-CZ" sz="2000" dirty="0" err="1">
                <a:sym typeface="Source Sans Pro Semibold"/>
              </a:rPr>
              <a:t>Haptics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1800" dirty="0">
                <a:sym typeface="Source Sans Pro Semibold"/>
              </a:rPr>
              <a:t>– odezva pomocí animací a </a:t>
            </a:r>
            <a:r>
              <a:rPr lang="cs-CZ" sz="1800" dirty="0" err="1">
                <a:sym typeface="Source Sans Pro Semibold"/>
              </a:rPr>
              <a:t>haptiky</a:t>
            </a:r>
            <a:endParaRPr lang="cs-CZ" sz="1800" dirty="0">
              <a:sym typeface="Source Sans Pro Semibold"/>
            </a:endParaRP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>
                <a:sym typeface="Source Sans Pro Semibold"/>
              </a:rPr>
              <a:t>Windows and </a:t>
            </a:r>
            <a:r>
              <a:rPr lang="cs-CZ" sz="2000" dirty="0" err="1">
                <a:sym typeface="Source Sans Pro Semibold"/>
              </a:rPr>
              <a:t>Screens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1800" dirty="0">
                <a:sym typeface="Source Sans Pro Semibold"/>
              </a:rPr>
              <a:t>– kontejnery pro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objekty a další obsah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7439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3.2 </a:t>
            </a:r>
            <a:r>
              <a:rPr lang="cs-CZ" dirty="0" err="1"/>
              <a:t>UIKit</a:t>
            </a:r>
            <a:r>
              <a:rPr lang="cs-CZ" dirty="0"/>
              <a:t> – </a:t>
            </a:r>
            <a:r>
              <a:rPr lang="cs-CZ" dirty="0" err="1">
                <a:sym typeface="Source Sans Pro Semibold"/>
              </a:rPr>
              <a:t>Views</a:t>
            </a:r>
            <a:r>
              <a:rPr lang="cs-CZ" dirty="0">
                <a:sym typeface="Source Sans Pro Semibold"/>
              </a:rPr>
              <a:t> and Controls 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0122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Základní třídou je </a:t>
            </a:r>
            <a:r>
              <a:rPr lang="cs-CZ" sz="1800" dirty="0" err="1">
                <a:sym typeface="Source Sans Pro Semibold"/>
              </a:rPr>
              <a:t>UIView</a:t>
            </a:r>
            <a:r>
              <a:rPr lang="cs-CZ" sz="1800" dirty="0">
                <a:sym typeface="Source Sans Pro Semibold"/>
              </a:rPr>
              <a:t> – objekt pro správu </a:t>
            </a:r>
            <a:r>
              <a:rPr lang="cs-CZ" sz="1800" dirty="0" err="1">
                <a:sym typeface="Source Sans Pro Semibold"/>
              </a:rPr>
              <a:t>obdelníkové</a:t>
            </a:r>
            <a:r>
              <a:rPr lang="cs-CZ" sz="1800" dirty="0">
                <a:sym typeface="Source Sans Pro Semibold"/>
              </a:rPr>
              <a:t> oblasti zobrazované na obrazovce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Specializované třídy pro zobrazení obsahu:</a:t>
            </a:r>
          </a:p>
          <a:p>
            <a:pPr marL="895350" lvl="2" indent="-2730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UIActivityIndicatorView</a:t>
            </a:r>
            <a:r>
              <a:rPr lang="cs-CZ" sz="1800" dirty="0">
                <a:sym typeface="Source Sans Pro Semibold"/>
              </a:rPr>
              <a:t> – zobrazení běžící úlohy</a:t>
            </a:r>
          </a:p>
          <a:p>
            <a:pPr marL="895350" lvl="2" indent="-2730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UIImageView</a:t>
            </a:r>
            <a:r>
              <a:rPr lang="cs-CZ" sz="1800" dirty="0">
                <a:sym typeface="Source Sans Pro Semibold"/>
              </a:rPr>
              <a:t> – zobrazení obrázku či sekvence obrázků</a:t>
            </a:r>
          </a:p>
          <a:p>
            <a:pPr marL="895350" lvl="2" indent="-2730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UIPickerView</a:t>
            </a:r>
            <a:r>
              <a:rPr lang="cs-CZ" sz="1800" dirty="0">
                <a:sym typeface="Source Sans Pro Semibold"/>
              </a:rPr>
              <a:t> – zobrazení výběru z více hodnot</a:t>
            </a:r>
          </a:p>
          <a:p>
            <a:pPr marL="895350" lvl="2" indent="-2730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UIProgressView</a:t>
            </a:r>
            <a:r>
              <a:rPr lang="cs-CZ" sz="1800" dirty="0">
                <a:sym typeface="Source Sans Pro Semibold"/>
              </a:rPr>
              <a:t> – zobrazení progresu v čase</a:t>
            </a:r>
          </a:p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F1FD982-95CB-7E49-9213-FC044A36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876" y="3074184"/>
            <a:ext cx="559104" cy="709632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60FA030E-9508-CA42-B2D9-40024578A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722" y="4121041"/>
            <a:ext cx="2849229" cy="90287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62E28AF-EB8E-484C-9D70-9DE8E718B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948" y="5003544"/>
            <a:ext cx="3759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615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3.2 </a:t>
            </a:r>
            <a:r>
              <a:rPr lang="cs-CZ" dirty="0" err="1"/>
              <a:t>UIKit</a:t>
            </a:r>
            <a:r>
              <a:rPr lang="cs-CZ" dirty="0"/>
              <a:t> – </a:t>
            </a:r>
            <a:r>
              <a:rPr lang="cs-CZ" dirty="0" err="1">
                <a:sym typeface="Source Sans Pro Semibold"/>
              </a:rPr>
              <a:t>Views</a:t>
            </a:r>
            <a:r>
              <a:rPr lang="cs-CZ" dirty="0">
                <a:sym typeface="Source Sans Pro Semibold"/>
              </a:rPr>
              <a:t> and Controls II.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7743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>
                <a:sym typeface="Source Sans Pro Semibold"/>
              </a:rPr>
              <a:t>Třídy pro zobrazení </a:t>
            </a:r>
            <a:r>
              <a:rPr lang="cs-CZ" sz="2000" dirty="0" err="1">
                <a:sym typeface="Source Sans Pro Semibold"/>
              </a:rPr>
              <a:t>Control</a:t>
            </a:r>
            <a:r>
              <a:rPr lang="cs-CZ" sz="2000" dirty="0">
                <a:sym typeface="Source Sans Pro Semibold"/>
              </a:rPr>
              <a:t> objektu (nabízí interakci)</a:t>
            </a:r>
          </a:p>
          <a:p>
            <a:pPr marL="533400" lvl="2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Získání vstupu a obsluha uživatelské interakce</a:t>
            </a: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Základní třída </a:t>
            </a:r>
            <a:r>
              <a:rPr lang="cs-CZ" sz="1800" dirty="0" err="1">
                <a:sym typeface="Source Sans Pro Semibold"/>
              </a:rPr>
              <a:t>UIControl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UIButton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UIColorWell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UIDatePicker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UIPageControl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UISegmentedControl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UISlider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UIStepper</a:t>
            </a:r>
            <a:endParaRPr lang="cs-CZ" sz="1800" dirty="0">
              <a:sym typeface="Source Sans Pro Semibold"/>
            </a:endParaRPr>
          </a:p>
          <a:p>
            <a:pPr marL="933450" lvl="2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UISwitch</a:t>
            </a: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0A3DB88-4D7A-1642-B272-9EBEB9B74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344" y="3397843"/>
            <a:ext cx="4508500" cy="83820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A2C7472E-78D5-C647-91E6-40A2BAB47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081" y="4154179"/>
            <a:ext cx="4586080" cy="71844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6A96CF1-0F25-1842-A339-5F20936D8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132" y="5101800"/>
            <a:ext cx="4281939" cy="7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81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3.2 </a:t>
            </a:r>
            <a:r>
              <a:rPr lang="cs-CZ" dirty="0" err="1"/>
              <a:t>UIKit</a:t>
            </a:r>
            <a:r>
              <a:rPr lang="cs-CZ" dirty="0"/>
              <a:t> – </a:t>
            </a:r>
            <a:r>
              <a:rPr lang="cs-CZ" dirty="0" err="1">
                <a:sym typeface="Source Sans Pro Semibold"/>
              </a:rPr>
              <a:t>Views</a:t>
            </a:r>
            <a:r>
              <a:rPr lang="cs-CZ" dirty="0">
                <a:sym typeface="Source Sans Pro Semibold"/>
              </a:rPr>
              <a:t> and Controls III.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49" y="2348880"/>
            <a:ext cx="8182507" cy="37743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TextViews</a:t>
            </a:r>
            <a:r>
              <a:rPr lang="cs-CZ" sz="2000" dirty="0">
                <a:sym typeface="Source Sans Pro Semibold"/>
              </a:rPr>
              <a:t> – pro zobrazení a editaci textu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UILabel</a:t>
            </a:r>
            <a:r>
              <a:rPr lang="cs-CZ" sz="2000" dirty="0">
                <a:sym typeface="Source Sans Pro Semibold"/>
              </a:rPr>
              <a:t> – jedno nebo víceřádkový informační text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UITextField</a:t>
            </a:r>
            <a:r>
              <a:rPr lang="cs-CZ" sz="2000" dirty="0">
                <a:sym typeface="Source Sans Pro Semibold"/>
              </a:rPr>
              <a:t> – editovatelná </a:t>
            </a:r>
            <a:r>
              <a:rPr lang="cs-CZ" sz="2000" dirty="0" err="1">
                <a:sym typeface="Source Sans Pro Semibold"/>
              </a:rPr>
              <a:t>textarea</a:t>
            </a:r>
            <a:r>
              <a:rPr lang="cs-CZ" sz="2000" dirty="0">
                <a:sym typeface="Source Sans Pro Semibold"/>
              </a:rPr>
              <a:t> – víceřádková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UITextView</a:t>
            </a:r>
            <a:r>
              <a:rPr lang="cs-CZ" sz="2000" dirty="0">
                <a:sym typeface="Source Sans Pro Semibold"/>
              </a:rPr>
              <a:t> – </a:t>
            </a:r>
            <a:r>
              <a:rPr lang="cs-CZ" sz="2000" dirty="0" err="1">
                <a:sym typeface="Source Sans Pro Semibold"/>
              </a:rPr>
              <a:t>skrolovatelné</a:t>
            </a:r>
            <a:r>
              <a:rPr lang="cs-CZ" sz="2000" dirty="0">
                <a:sym typeface="Source Sans Pro Semibold"/>
              </a:rPr>
              <a:t> víceřádkové textové pole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7871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3.2 </a:t>
            </a:r>
            <a:r>
              <a:rPr lang="cs-CZ" dirty="0" err="1"/>
              <a:t>UIKit</a:t>
            </a:r>
            <a:r>
              <a:rPr lang="cs-CZ" dirty="0"/>
              <a:t> – </a:t>
            </a:r>
            <a:r>
              <a:rPr lang="cs-CZ" dirty="0" err="1">
                <a:sym typeface="Source Sans Pro Semibold"/>
              </a:rPr>
              <a:t>Views</a:t>
            </a:r>
            <a:r>
              <a:rPr lang="cs-CZ" dirty="0">
                <a:sym typeface="Source Sans Pro Semibold"/>
              </a:rPr>
              <a:t> and Controls IV.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5589854" cy="37743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ContainerViews</a:t>
            </a:r>
            <a:r>
              <a:rPr lang="cs-CZ" sz="2000" dirty="0">
                <a:sym typeface="Source Sans Pro Semibold"/>
              </a:rPr>
              <a:t> – pro organizaci </a:t>
            </a:r>
            <a:r>
              <a:rPr lang="cs-CZ" sz="2000" dirty="0" err="1">
                <a:sym typeface="Source Sans Pro Semibold"/>
              </a:rPr>
              <a:t>view</a:t>
            </a:r>
            <a:r>
              <a:rPr lang="cs-CZ" sz="2000" dirty="0">
                <a:sym typeface="Source Sans Pro Semibold"/>
              </a:rPr>
              <a:t> objektů - hierarchické vnořování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Collection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2000" dirty="0" err="1">
                <a:sym typeface="Source Sans Pro Semibold"/>
              </a:rPr>
              <a:t>Views</a:t>
            </a:r>
            <a:r>
              <a:rPr lang="cs-CZ" sz="2000" dirty="0">
                <a:sym typeface="Source Sans Pro Semibold"/>
              </a:rPr>
              <a:t> – konfigurovatelný layout pro zobrazování dat např. ve formě galerií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>
                <a:sym typeface="Source Sans Pro Semibold"/>
              </a:rPr>
              <a:t>Table </a:t>
            </a:r>
            <a:r>
              <a:rPr lang="cs-CZ" sz="2000" dirty="0" err="1">
                <a:sym typeface="Source Sans Pro Semibold"/>
              </a:rPr>
              <a:t>Views</a:t>
            </a:r>
            <a:r>
              <a:rPr lang="cs-CZ" sz="2000" dirty="0">
                <a:sym typeface="Source Sans Pro Semibold"/>
              </a:rPr>
              <a:t> – zobrazení dat ve sloupcové struktuře či konfigurovatelných buňkách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Stack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2000" dirty="0" err="1">
                <a:sym typeface="Source Sans Pro Semibold"/>
              </a:rPr>
              <a:t>View</a:t>
            </a:r>
            <a:r>
              <a:rPr lang="cs-CZ" sz="2000" dirty="0">
                <a:sym typeface="Source Sans Pro Semibold"/>
              </a:rPr>
              <a:t> – řazení </a:t>
            </a:r>
            <a:r>
              <a:rPr lang="cs-CZ" sz="2000" dirty="0" err="1">
                <a:sym typeface="Source Sans Pro Semibold"/>
              </a:rPr>
              <a:t>view</a:t>
            </a:r>
            <a:r>
              <a:rPr lang="cs-CZ" sz="2000" dirty="0">
                <a:sym typeface="Source Sans Pro Semibold"/>
              </a:rPr>
              <a:t> objektů do řádku či sloupce</a:t>
            </a:r>
          </a:p>
          <a:p>
            <a:pPr marL="846138" lvl="1" indent="-27463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>
                <a:sym typeface="Source Sans Pro Semibold"/>
              </a:rPr>
              <a:t>Scroll </a:t>
            </a:r>
            <a:r>
              <a:rPr lang="cs-CZ" sz="2000" dirty="0" err="1">
                <a:sym typeface="Source Sans Pro Semibold"/>
              </a:rPr>
              <a:t>View</a:t>
            </a:r>
            <a:r>
              <a:rPr lang="cs-CZ" sz="2000" dirty="0">
                <a:sym typeface="Source Sans Pro Semibold"/>
              </a:rPr>
              <a:t> – možnost </a:t>
            </a:r>
            <a:r>
              <a:rPr lang="cs-CZ" sz="2000" dirty="0" err="1">
                <a:sym typeface="Source Sans Pro Semibold"/>
              </a:rPr>
              <a:t>skrolovatelného</a:t>
            </a:r>
            <a:r>
              <a:rPr lang="cs-CZ" sz="2000" dirty="0">
                <a:sym typeface="Source Sans Pro Semibold"/>
              </a:rPr>
              <a:t> či </a:t>
            </a:r>
            <a:r>
              <a:rPr lang="cs-CZ" sz="2000" dirty="0" err="1">
                <a:sym typeface="Source Sans Pro Semibold"/>
              </a:rPr>
              <a:t>zoomovatelného</a:t>
            </a:r>
            <a:r>
              <a:rPr lang="cs-CZ" sz="2000" dirty="0">
                <a:sym typeface="Source Sans Pro Semibold"/>
              </a:rPr>
              <a:t> obsahu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12BF06E-E564-C041-93E7-289BA3CE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467" y="1633652"/>
            <a:ext cx="2319537" cy="4587983"/>
          </a:xfrm>
          <a:prstGeom prst="rect">
            <a:avLst/>
          </a:prstGeom>
        </p:spPr>
      </p:pic>
      <p:pic>
        <p:nvPicPr>
          <p:cNvPr id="1026" name="Picture 2" descr="Screenshot of the Photos app on iOS showing a grid of photos displayed in the Days view.">
            <a:extLst>
              <a:ext uri="{FF2B5EF4-FFF2-40B4-BE49-F238E27FC236}">
                <a16:creationId xmlns:a16="http://schemas.microsoft.com/office/drawing/2014/main" id="{5859D54A-0900-B044-879F-ACF17FC0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11" b="97541" l="6400" r="92800">
                        <a14:foregroundMark x1="34200" y1="4611" x2="65800" y2="4303"/>
                        <a14:foregroundMark x1="65800" y1="4303" x2="83200" y2="16598"/>
                        <a14:foregroundMark x1="83200" y1="16598" x2="75000" y2="88012"/>
                        <a14:foregroundMark x1="75000" y1="88012" x2="50200" y2="97746"/>
                        <a14:foregroundMark x1="50200" y1="97746" x2="20600" y2="95082"/>
                        <a14:foregroundMark x1="20600" y1="95082" x2="6000" y2="83094"/>
                        <a14:foregroundMark x1="6000" y1="83094" x2="6400" y2="18545"/>
                        <a14:foregroundMark x1="6400" y1="18545" x2="16000" y2="9119"/>
                        <a14:foregroundMark x1="9200" y1="7070" x2="69600" y2="2971"/>
                        <a14:foregroundMark x1="69600" y1="2971" x2="91200" y2="10451"/>
                        <a14:foregroundMark x1="91200" y1="10451" x2="91200" y2="17828"/>
                        <a14:foregroundMark x1="11200" y1="5943" x2="45400" y2="6352"/>
                        <a14:foregroundMark x1="45400" y1="6352" x2="76400" y2="4611"/>
                        <a14:foregroundMark x1="76400" y1="4611" x2="79800" y2="4611"/>
                        <a14:foregroundMark x1="79800" y1="92930" x2="27400" y2="93238"/>
                        <a14:foregroundMark x1="27400" y1="93238" x2="60000" y2="85758"/>
                        <a14:foregroundMark x1="60000" y1="85758" x2="82400" y2="92111"/>
                        <a14:foregroundMark x1="82400" y1="92111" x2="54400" y2="96824"/>
                        <a14:foregroundMark x1="54400" y1="96824" x2="25400" y2="97029"/>
                        <a14:foregroundMark x1="25400" y1="97029" x2="14000" y2="86988"/>
                        <a14:foregroundMark x1="49200" y1="95287" x2="41000" y2="95697"/>
                        <a14:foregroundMark x1="48600" y1="95287" x2="48600" y2="95287"/>
                        <a14:foregroundMark x1="37600" y1="95287" x2="55200" y2="96414"/>
                        <a14:foregroundMark x1="43000" y1="94262" x2="51200" y2="94672"/>
                        <a14:foregroundMark x1="55200" y1="97439" x2="69600" y2="96721"/>
                        <a14:foregroundMark x1="46600" y1="61885" x2="46600" y2="63934"/>
                        <a14:foregroundMark x1="74400" y1="72336" x2="81400" y2="77152"/>
                        <a14:foregroundMark x1="92800" y1="81557" x2="87400" y2="94467"/>
                        <a14:foregroundMark x1="87400" y1="94467" x2="67400" y2="96926"/>
                        <a14:foregroundMark x1="68800" y1="97541" x2="91600" y2="89139"/>
                        <a14:foregroundMark x1="91600" y1="89139" x2="91600" y2="66496"/>
                        <a14:foregroundMark x1="92000" y1="68135" x2="92000" y2="51332"/>
                        <a14:foregroundMark x1="92000" y1="51127" x2="90000" y2="29508"/>
                        <a14:foregroundMark x1="72400" y1="2664" x2="92400" y2="12602"/>
                        <a14:foregroundMark x1="92400" y1="12602" x2="92800" y2="47336"/>
                        <a14:foregroundMark x1="92400" y1="67316" x2="89200" y2="95697"/>
                        <a14:foregroundMark x1="89200" y1="95697" x2="71600" y2="97336"/>
                        <a14:backgroundMark x1="2400" y1="1434" x2="2400" y2="1434"/>
                        <a14:backgroundMark x1="2400" y1="3176" x2="3800" y2="1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5" y="2348880"/>
            <a:ext cx="2016225" cy="39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224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3.2 </a:t>
            </a:r>
            <a:r>
              <a:rPr lang="cs-CZ" dirty="0" err="1"/>
              <a:t>UIKit</a:t>
            </a:r>
            <a:r>
              <a:rPr lang="cs-CZ" dirty="0"/>
              <a:t> – </a:t>
            </a:r>
            <a:r>
              <a:rPr lang="cs-CZ" dirty="0" err="1">
                <a:sym typeface="Source Sans Pro Semibold"/>
              </a:rPr>
              <a:t>Views</a:t>
            </a:r>
            <a:r>
              <a:rPr lang="cs-CZ" dirty="0">
                <a:sym typeface="Source Sans Pro Semibold"/>
              </a:rPr>
              <a:t> and Controls V.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5589854" cy="37743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>
                <a:sym typeface="Source Sans Pro Semibold"/>
              </a:rPr>
              <a:t>+ mnoho dalších </a:t>
            </a:r>
            <a:r>
              <a:rPr lang="cs-CZ" sz="2000" dirty="0" err="1">
                <a:sym typeface="Source Sans Pro Semibold"/>
              </a:rPr>
              <a:t>View</a:t>
            </a:r>
            <a:r>
              <a:rPr lang="cs-CZ" sz="2000" dirty="0">
                <a:sym typeface="Source Sans Pro Semibold"/>
              </a:rPr>
              <a:t> tříd:</a:t>
            </a:r>
          </a:p>
          <a:p>
            <a:pPr marL="858838" lvl="1" indent="-28098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Search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2000" dirty="0" err="1">
                <a:sym typeface="Source Sans Pro Semibold"/>
              </a:rPr>
              <a:t>Field</a:t>
            </a:r>
            <a:r>
              <a:rPr lang="cs-CZ" sz="2000" dirty="0">
                <a:sym typeface="Source Sans Pro Semibold"/>
              </a:rPr>
              <a:t> – pole pro vyhledávání</a:t>
            </a:r>
          </a:p>
          <a:p>
            <a:pPr marL="858838" lvl="1" indent="-28098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Visual</a:t>
            </a:r>
            <a:r>
              <a:rPr lang="cs-CZ" sz="2000" dirty="0">
                <a:sym typeface="Source Sans Pro Semibold"/>
              </a:rPr>
              <a:t> </a:t>
            </a:r>
            <a:r>
              <a:rPr lang="cs-CZ" sz="2000" dirty="0" err="1">
                <a:sym typeface="Source Sans Pro Semibold"/>
              </a:rPr>
              <a:t>Effects</a:t>
            </a:r>
            <a:r>
              <a:rPr lang="cs-CZ" sz="2000" dirty="0">
                <a:sym typeface="Source Sans Pro Semibold"/>
              </a:rPr>
              <a:t> – prolínání a další efekty</a:t>
            </a:r>
          </a:p>
          <a:p>
            <a:pPr marL="858838" lvl="1" indent="-28098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 err="1">
                <a:sym typeface="Source Sans Pro Semibold"/>
              </a:rPr>
              <a:t>Bars</a:t>
            </a:r>
            <a:r>
              <a:rPr lang="cs-CZ" sz="2000" dirty="0">
                <a:sym typeface="Source Sans Pro Semibold"/>
              </a:rPr>
              <a:t> – Navigační pruhy, tlačítka, </a:t>
            </a:r>
            <a:r>
              <a:rPr lang="cs-CZ" sz="2000" dirty="0" err="1">
                <a:sym typeface="Source Sans Pro Semibold"/>
              </a:rPr>
              <a:t>taby</a:t>
            </a:r>
            <a:endParaRPr lang="cs-CZ" sz="2000" dirty="0">
              <a:sym typeface="Source Sans Pro Semibold"/>
            </a:endParaRPr>
          </a:p>
          <a:p>
            <a:pPr marL="858838" lvl="1" indent="-280988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2000" dirty="0">
                <a:sym typeface="Source Sans Pro Semibold"/>
              </a:rPr>
              <a:t>…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F7B3089-9203-9E44-B084-798C6C1D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02" y="4324954"/>
            <a:ext cx="3860800" cy="7747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C18EA252-C9A3-E34C-8BA5-A1557FCA1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52" y="5144955"/>
            <a:ext cx="4521200" cy="10414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85064B2-B6BF-114F-AE82-0CF5EBCE4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702" y="3715817"/>
            <a:ext cx="3816550" cy="3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82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1</a:t>
            </a:r>
            <a:r>
              <a:rPr dirty="0"/>
              <a:t>. </a:t>
            </a:r>
            <a:r>
              <a:rPr lang="cs-CZ" dirty="0" err="1"/>
              <a:t>UIKit</a:t>
            </a:r>
            <a:r>
              <a:rPr lang="cs-CZ" dirty="0"/>
              <a:t> - úvod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1C18FAC-5549-AB40-9C83-8A8980065380}"/>
              </a:ext>
            </a:extLst>
          </p:cNvPr>
          <p:cNvSpPr txBox="1"/>
          <p:nvPr/>
        </p:nvSpPr>
        <p:spPr>
          <a:xfrm>
            <a:off x="2408311" y="6152791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9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1.1 Co je to </a:t>
            </a:r>
            <a:r>
              <a:rPr lang="cs-CZ" dirty="0" err="1"/>
              <a:t>UIKit</a:t>
            </a:r>
            <a:r>
              <a:rPr lang="cs-CZ" dirty="0"/>
              <a:t>?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1"/>
            <a:ext cx="7270020" cy="10801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Framework pro pro tvorbu a obsluhu grafických uživatelských prostředí  řízených událostmi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Lze využít v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 a </a:t>
            </a:r>
            <a:r>
              <a:rPr lang="cs-CZ" sz="1800" dirty="0" err="1">
                <a:sym typeface="Source Sans Pro Semibold"/>
              </a:rPr>
              <a:t>tvOS</a:t>
            </a:r>
            <a:r>
              <a:rPr lang="cs-CZ" sz="1800" dirty="0">
                <a:sym typeface="Source Sans Pro Semibold"/>
              </a:rPr>
              <a:t> aplikacích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4102CE2-BE8F-F843-9C8B-184B1573777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F03EFE-FEC4-124C-80A0-83103CB3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56" y="4125950"/>
            <a:ext cx="2191727" cy="10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78656D-2618-B748-9438-23CEEE68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95" y="3412080"/>
            <a:ext cx="5438751" cy="293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494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1.1 Co je to </a:t>
            </a:r>
            <a:r>
              <a:rPr lang="cs-CZ" dirty="0" err="1"/>
              <a:t>UIKit</a:t>
            </a:r>
            <a:r>
              <a:rPr lang="cs-CZ" dirty="0"/>
              <a:t>?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1"/>
            <a:ext cx="5012693" cy="323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poskytuje grafické prvky pro stavbu uživatelského rozhraní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Ale pozor – NENÍ to pouze UI Framework!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4102CE2-BE8F-F843-9C8B-184B1573777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8558B7-F46E-A248-A5F4-E8FCD7BF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44" y="1473199"/>
            <a:ext cx="4317258" cy="45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3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1.2 UI </a:t>
            </a:r>
            <a:r>
              <a:rPr lang="cs-CZ" dirty="0" err="1"/>
              <a:t>frameworky</a:t>
            </a:r>
            <a:r>
              <a:rPr lang="cs-CZ" dirty="0"/>
              <a:t> v ekosystému Apple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0"/>
            <a:ext cx="8329386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framework</a:t>
            </a:r>
            <a:r>
              <a:rPr lang="cs-CZ" sz="1800" dirty="0">
                <a:sym typeface="Source Sans Pro Semibold"/>
              </a:rPr>
              <a:t> byl vytvořen po té, co Apple udělal zásadní rozhodnutí o přechodu z webových aplikací na aplikace nativní a představil </a:t>
            </a:r>
            <a:r>
              <a:rPr lang="cs-CZ" sz="1800" dirty="0" err="1">
                <a:sym typeface="Source Sans Pro Semibold"/>
              </a:rPr>
              <a:t>App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Store</a:t>
            </a:r>
            <a:r>
              <a:rPr lang="cs-CZ" sz="1800" dirty="0">
                <a:sym typeface="Source Sans Pro Semibold"/>
              </a:rPr>
              <a:t> (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 2+)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Uživatelské prostředí webových aplikací bylo tvořeno čistě webovými aplikacemi a vykreslováno prohlížečem Safari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Na desktopové platformě </a:t>
            </a:r>
            <a:r>
              <a:rPr lang="cs-CZ" sz="1800" dirty="0" err="1">
                <a:sym typeface="Source Sans Pro Semibold"/>
              </a:rPr>
              <a:t>macOS</a:t>
            </a:r>
            <a:r>
              <a:rPr lang="cs-CZ" sz="1800" dirty="0">
                <a:sym typeface="Source Sans Pro Semibold"/>
              </a:rPr>
              <a:t> existuje alternativa k </a:t>
            </a:r>
            <a:r>
              <a:rPr lang="cs-CZ" sz="1800" dirty="0" err="1">
                <a:sym typeface="Source Sans Pro Semibold"/>
              </a:rPr>
              <a:t>UIKitu</a:t>
            </a:r>
            <a:r>
              <a:rPr lang="cs-CZ" sz="1800" dirty="0">
                <a:sym typeface="Source Sans Pro Semibold"/>
              </a:rPr>
              <a:t>: </a:t>
            </a:r>
            <a:r>
              <a:rPr lang="cs-CZ" sz="1800" dirty="0" err="1">
                <a:sym typeface="Source Sans Pro Semibold"/>
              </a:rPr>
              <a:t>AppKit</a:t>
            </a: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4102CE2-BE8F-F843-9C8B-184B1573777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728202-52CD-2B4F-84FE-5205736A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4216400"/>
            <a:ext cx="33147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173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 err="1"/>
              <a:t>UIKit</a:t>
            </a:r>
            <a:r>
              <a:rPr lang="cs-CZ" dirty="0"/>
              <a:t> představení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9672770-854C-4943-B545-14D925F3F96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2.1 </a:t>
            </a:r>
            <a:r>
              <a:rPr lang="cs-CZ" dirty="0" err="1"/>
              <a:t>UIKit</a:t>
            </a:r>
            <a:r>
              <a:rPr lang="cs-CZ" dirty="0"/>
              <a:t> – k čemu slouží?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Framework poskytuje nezbytnou infrastrukturu pro tvorbu uživatelského rozhraní v rámci platformy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 a </a:t>
            </a:r>
            <a:r>
              <a:rPr lang="cs-CZ" sz="1800" dirty="0" err="1">
                <a:sym typeface="Source Sans Pro Semibold"/>
              </a:rPr>
              <a:t>tvOS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Poskytuje aplikační okno a sadu tzv.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objektů pro implementaci jednotlivých prvků uživatelského rozhraní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Poskytuje aplikaci rozhraní pro obsluhu události typu </a:t>
            </a:r>
            <a:r>
              <a:rPr lang="cs-CZ" sz="1800" dirty="0" err="1">
                <a:sym typeface="Source Sans Pro Semibold"/>
              </a:rPr>
              <a:t>Multi-Touch</a:t>
            </a:r>
            <a:r>
              <a:rPr lang="cs-CZ" sz="1800" dirty="0">
                <a:sym typeface="Source Sans Pro Semibold"/>
              </a:rPr>
              <a:t> a dalších typů vstupů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Poskytuje hlavní smyčku </a:t>
            </a:r>
            <a:r>
              <a:rPr lang="cs-CZ" sz="1800" dirty="0" err="1">
                <a:sym typeface="Source Sans Pro Semibold"/>
              </a:rPr>
              <a:t>main</a:t>
            </a:r>
            <a:r>
              <a:rPr lang="cs-CZ" sz="1800" dirty="0">
                <a:sym typeface="Source Sans Pro Semibold"/>
              </a:rPr>
              <a:t> potřebnou pro řízení interakce mezi aplikací, jejími uživateli a systémem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328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2.2 </a:t>
            </a:r>
            <a:r>
              <a:rPr lang="cs-CZ" dirty="0" err="1"/>
              <a:t>UIKit</a:t>
            </a:r>
            <a:r>
              <a:rPr lang="cs-CZ" dirty="0"/>
              <a:t> – funkcionalita </a:t>
            </a:r>
            <a:r>
              <a:rPr lang="cs-CZ" dirty="0" err="1"/>
              <a:t>frameworku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Apple dokumentace rozděluje práci s </a:t>
            </a: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FW na tyto oblasti: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900" dirty="0">
                <a:sym typeface="Source Sans Pro Semibold"/>
              </a:rPr>
              <a:t>Struktura aplikace</a:t>
            </a:r>
          </a:p>
          <a:p>
            <a:pPr marL="57785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dirty="0">
                <a:sym typeface="Source Sans Pro Semibold"/>
              </a:rPr>
              <a:t>Prostředí aplikace, Životní cyklus aplikace</a:t>
            </a:r>
          </a:p>
          <a:p>
            <a:pPr marL="57785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dirty="0">
                <a:sym typeface="Source Sans Pro Semibold"/>
              </a:rPr>
              <a:t>Dokumenty, data, schránka</a:t>
            </a:r>
          </a:p>
          <a:p>
            <a:pPr marL="57785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dirty="0">
                <a:sym typeface="Source Sans Pro Semibold"/>
              </a:rPr>
              <a:t>Správa zdrojů</a:t>
            </a:r>
          </a:p>
          <a:p>
            <a:pPr marL="577850" lvl="1" indent="-277813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dirty="0">
                <a:sym typeface="Source Sans Pro Semibold"/>
              </a:rPr>
              <a:t>Interakce se systémem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900" dirty="0">
                <a:sym typeface="Source Sans Pro Semibold"/>
              </a:rPr>
              <a:t>Uživatelská interakce</a:t>
            </a:r>
          </a:p>
          <a:p>
            <a:pPr marL="577850" indent="-2635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dirty="0">
                <a:sym typeface="Source Sans Pro Semibold"/>
              </a:rPr>
              <a:t>Dotyková gesta, </a:t>
            </a:r>
            <a:r>
              <a:rPr lang="cs-CZ" sz="1600" dirty="0" err="1">
                <a:sym typeface="Source Sans Pro Semibold"/>
              </a:rPr>
              <a:t>Drag&amp;Drop</a:t>
            </a:r>
            <a:r>
              <a:rPr lang="cs-CZ" sz="1600" dirty="0">
                <a:sym typeface="Source Sans Pro Semibold"/>
              </a:rPr>
              <a:t>, Pointer (poloha pera)/</a:t>
            </a:r>
            <a:r>
              <a:rPr lang="cs-CZ" sz="1600" dirty="0" err="1">
                <a:sym typeface="Source Sans Pro Semibold"/>
              </a:rPr>
              <a:t>Pencil</a:t>
            </a:r>
            <a:r>
              <a:rPr lang="cs-CZ" sz="1600" dirty="0">
                <a:sym typeface="Source Sans Pro Semibold"/>
              </a:rPr>
              <a:t> interakce (double </a:t>
            </a:r>
            <a:r>
              <a:rPr lang="cs-CZ" sz="1600" dirty="0" err="1">
                <a:sym typeface="Source Sans Pro Semibold"/>
              </a:rPr>
              <a:t>tap</a:t>
            </a:r>
            <a:r>
              <a:rPr lang="cs-CZ" sz="1600" dirty="0">
                <a:sym typeface="Source Sans Pro Semibold"/>
              </a:rPr>
              <a:t>),</a:t>
            </a:r>
          </a:p>
          <a:p>
            <a:pPr marL="577850" indent="-2635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dirty="0">
                <a:sym typeface="Source Sans Pro Semibold"/>
              </a:rPr>
              <a:t>Navigace, Menu, Zkratky, Přístupnost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800" dirty="0">
              <a:sym typeface="Source Sans Pro Semibold"/>
            </a:endParaRP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88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2.2 </a:t>
            </a:r>
            <a:r>
              <a:rPr lang="cs-CZ" dirty="0" err="1"/>
              <a:t>UIKit</a:t>
            </a:r>
            <a:r>
              <a:rPr lang="cs-CZ" dirty="0"/>
              <a:t> – funkcionalita </a:t>
            </a:r>
            <a:r>
              <a:rPr lang="cs-CZ" dirty="0" err="1"/>
              <a:t>frameworku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8396294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Apple dokumentace rozděluje práci s </a:t>
            </a:r>
            <a:r>
              <a:rPr lang="cs-CZ" sz="1800" dirty="0" err="1">
                <a:sym typeface="Source Sans Pro Semibold"/>
              </a:rPr>
              <a:t>UIKit</a:t>
            </a:r>
            <a:r>
              <a:rPr lang="cs-CZ" sz="1800" dirty="0">
                <a:sym typeface="Source Sans Pro Semibold"/>
              </a:rPr>
              <a:t> FW na tyto oblasti: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900" dirty="0">
                <a:sym typeface="Source Sans Pro Semibold"/>
              </a:rPr>
              <a:t>Uživatelské rozhraní</a:t>
            </a:r>
          </a:p>
          <a:p>
            <a:pPr marL="677863" lvl="1" indent="-3524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500" dirty="0" err="1">
                <a:sym typeface="Source Sans Pro Semibold"/>
              </a:rPr>
              <a:t>View</a:t>
            </a:r>
            <a:r>
              <a:rPr lang="cs-CZ" sz="1500" dirty="0">
                <a:sym typeface="Source Sans Pro Semibold"/>
              </a:rPr>
              <a:t>, </a:t>
            </a:r>
            <a:r>
              <a:rPr lang="cs-CZ" sz="1500" dirty="0" err="1">
                <a:sym typeface="Source Sans Pro Semibold"/>
              </a:rPr>
              <a:t>Control</a:t>
            </a:r>
            <a:r>
              <a:rPr lang="cs-CZ" sz="1500" dirty="0">
                <a:sym typeface="Source Sans Pro Semibold"/>
              </a:rPr>
              <a:t>, </a:t>
            </a:r>
            <a:r>
              <a:rPr lang="cs-CZ" sz="1500" dirty="0" err="1">
                <a:sym typeface="Source Sans Pro Semibold"/>
              </a:rPr>
              <a:t>ViewController</a:t>
            </a:r>
            <a:r>
              <a:rPr lang="cs-CZ" sz="1500" dirty="0">
                <a:sym typeface="Source Sans Pro Semibold"/>
              </a:rPr>
              <a:t>, </a:t>
            </a:r>
            <a:r>
              <a:rPr lang="cs-CZ" sz="1500" dirty="0" err="1">
                <a:sym typeface="Source Sans Pro Semibold"/>
              </a:rPr>
              <a:t>View</a:t>
            </a:r>
            <a:r>
              <a:rPr lang="cs-CZ" sz="1500" dirty="0">
                <a:sym typeface="Source Sans Pro Semibold"/>
              </a:rPr>
              <a:t> Layout třídy</a:t>
            </a:r>
          </a:p>
          <a:p>
            <a:pPr marL="677863" lvl="1" indent="-3524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500" dirty="0">
                <a:sym typeface="Source Sans Pro Semibold"/>
              </a:rPr>
              <a:t>Přizpůsobení vzhledu (</a:t>
            </a:r>
            <a:r>
              <a:rPr lang="cs-CZ" sz="1500" dirty="0" err="1">
                <a:sym typeface="Source Sans Pro Semibold"/>
              </a:rPr>
              <a:t>light</a:t>
            </a:r>
            <a:r>
              <a:rPr lang="cs-CZ" sz="1500" dirty="0">
                <a:sym typeface="Source Sans Pro Semibold"/>
              </a:rPr>
              <a:t>/</a:t>
            </a:r>
            <a:r>
              <a:rPr lang="cs-CZ" sz="1500" dirty="0" err="1">
                <a:sym typeface="Source Sans Pro Semibold"/>
              </a:rPr>
              <a:t>dark</a:t>
            </a:r>
            <a:r>
              <a:rPr lang="cs-CZ" sz="1500" dirty="0">
                <a:sym typeface="Source Sans Pro Semibold"/>
              </a:rPr>
              <a:t> </a:t>
            </a:r>
            <a:r>
              <a:rPr lang="cs-CZ" sz="1500" dirty="0" err="1">
                <a:sym typeface="Source Sans Pro Semibold"/>
              </a:rPr>
              <a:t>theme</a:t>
            </a:r>
            <a:r>
              <a:rPr lang="cs-CZ" sz="1500" dirty="0">
                <a:sym typeface="Source Sans Pro Semibold"/>
              </a:rPr>
              <a:t>), Animace a </a:t>
            </a:r>
            <a:r>
              <a:rPr lang="cs-CZ" sz="1500" dirty="0" err="1">
                <a:sym typeface="Source Sans Pro Semibold"/>
              </a:rPr>
              <a:t>haptika</a:t>
            </a:r>
            <a:endParaRPr lang="cs-CZ" sz="1500" dirty="0">
              <a:sym typeface="Source Sans Pro Semibold"/>
            </a:endParaRPr>
          </a:p>
          <a:p>
            <a:pPr marL="677863" lvl="1" indent="-3524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500" dirty="0" err="1">
                <a:sym typeface="Source Sans Pro Semibold"/>
              </a:rPr>
              <a:t>Window</a:t>
            </a:r>
            <a:r>
              <a:rPr lang="cs-CZ" sz="1500" dirty="0">
                <a:sym typeface="Source Sans Pro Semibold"/>
              </a:rPr>
              <a:t> a </a:t>
            </a:r>
            <a:r>
              <a:rPr lang="cs-CZ" sz="1500" dirty="0" err="1">
                <a:sym typeface="Source Sans Pro Semibold"/>
              </a:rPr>
              <a:t>Screen</a:t>
            </a:r>
            <a:r>
              <a:rPr lang="cs-CZ" sz="1500" dirty="0">
                <a:sym typeface="Source Sans Pro Semibold"/>
              </a:rPr>
              <a:t> interface</a:t>
            </a:r>
            <a:endParaRPr lang="cs-CZ" sz="19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900" dirty="0">
                <a:sym typeface="Source Sans Pro Semibold"/>
              </a:rPr>
              <a:t>Grafika, vykreslování, tisk</a:t>
            </a:r>
          </a:p>
          <a:p>
            <a:pPr marL="628650" indent="-3143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400" dirty="0">
                <a:sym typeface="Source Sans Pro Semibold"/>
              </a:rPr>
              <a:t>Obrázky, PDF, kreslení, tisk</a:t>
            </a:r>
            <a:endParaRPr lang="cs-CZ" sz="19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900" dirty="0">
                <a:sym typeface="Source Sans Pro Semibold"/>
              </a:rPr>
              <a:t>Text</a:t>
            </a:r>
          </a:p>
          <a:p>
            <a:pPr marL="628650" indent="-3143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400" dirty="0">
                <a:sym typeface="Source Sans Pro Semibold"/>
              </a:rPr>
              <a:t>Písma, klávesnice, vstupy, rozpoznání psaného písma, </a:t>
            </a:r>
            <a:r>
              <a:rPr lang="cs-CZ" sz="1400" dirty="0" err="1">
                <a:sym typeface="Source Sans Pro Semibold"/>
              </a:rPr>
              <a:t>TextKit</a:t>
            </a:r>
            <a:r>
              <a:rPr lang="cs-CZ" sz="1400" dirty="0">
                <a:sym typeface="Source Sans Pro Semibold"/>
              </a:rPr>
              <a:t> a nově TextKit2</a:t>
            </a:r>
          </a:p>
          <a:p>
            <a:pPr marL="628650" indent="-314325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400" dirty="0">
                <a:sym typeface="Source Sans Pro Semibold"/>
                <a:hlinkClick r:id="rId2"/>
              </a:rPr>
              <a:t>https://developer.apple.com/videos/play/wwdc2021/10061</a:t>
            </a:r>
            <a:r>
              <a:rPr lang="cs-CZ" sz="1400" dirty="0">
                <a:sym typeface="Source Sans Pro Semibold"/>
              </a:rPr>
              <a:t> (čas: 6:40 </a:t>
            </a:r>
            <a:r>
              <a:rPr lang="cs-CZ" sz="1400" dirty="0">
                <a:sym typeface="Wingdings" pitchFamily="2" charset="2"/>
              </a:rPr>
              <a:t></a:t>
            </a:r>
            <a:r>
              <a:rPr lang="cs-CZ" sz="1400" dirty="0">
                <a:sym typeface="Source Sans Pro Semibold"/>
              </a:rPr>
              <a:t>)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0833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954</Words>
  <Application>Microsoft Macintosh PowerPoint</Application>
  <PresentationFormat>Širokoúhlá obrazovka</PresentationFormat>
  <Paragraphs>159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Arial</vt:lpstr>
      <vt:lpstr>Berlin CE</vt:lpstr>
      <vt:lpstr>Calibri</vt:lpstr>
      <vt:lpstr>Courier New</vt:lpstr>
      <vt:lpstr>Source sans Pro</vt:lpstr>
      <vt:lpstr>Source Sans Pro Bold</vt:lpstr>
      <vt:lpstr>Source Sans Pro Semibold</vt:lpstr>
      <vt:lpstr>Office Theme</vt:lpstr>
      <vt:lpstr>Programování mobilních aplikací</vt:lpstr>
      <vt:lpstr>1. UIKit - úvod</vt:lpstr>
      <vt:lpstr>1.1 Co je to UIKit?</vt:lpstr>
      <vt:lpstr>1.1 Co je to UIKit?</vt:lpstr>
      <vt:lpstr>1.2 UI frameworky v ekosystému Apple</vt:lpstr>
      <vt:lpstr>2. UIKit představení</vt:lpstr>
      <vt:lpstr>2.1 UIKit – k čemu slouží?</vt:lpstr>
      <vt:lpstr>2.2 UIKit – funkcionalita frameworku</vt:lpstr>
      <vt:lpstr>2.2 UIKit – funkcionalita frameworku</vt:lpstr>
      <vt:lpstr>2.3 UIKit – Shrnutí hlavních funkcí</vt:lpstr>
      <vt:lpstr>3. UIKit - objekty UI</vt:lpstr>
      <vt:lpstr>3.1 UIKit – objekty UI</vt:lpstr>
      <vt:lpstr>3.2 UIKit – Views and Controls I.</vt:lpstr>
      <vt:lpstr>3.2 UIKit – Views and Controls II.</vt:lpstr>
      <vt:lpstr>3.2 UIKit – Views and Controls III.</vt:lpstr>
      <vt:lpstr>3.2 UIKit – Views and Controls IV.</vt:lpstr>
      <vt:lpstr>3.2 UIKit – Views and Controls 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Radek Vala</cp:lastModifiedBy>
  <cp:revision>288</cp:revision>
  <dcterms:modified xsi:type="dcterms:W3CDTF">2021-09-23T19:15:01Z</dcterms:modified>
</cp:coreProperties>
</file>