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59" r:id="rId6"/>
    <p:sldId id="270" r:id="rId7"/>
    <p:sldId id="271" r:id="rId8"/>
    <p:sldId id="267" r:id="rId9"/>
    <p:sldId id="261" r:id="rId10"/>
    <p:sldId id="272" r:id="rId11"/>
    <p:sldId id="273" r:id="rId12"/>
    <p:sldId id="266" r:id="rId13"/>
    <p:sldId id="260" r:id="rId14"/>
    <p:sldId id="262" r:id="rId15"/>
    <p:sldId id="269" r:id="rId16"/>
    <p:sldId id="263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ko.hr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Prijava oštećenja</a:t>
            </a:r>
            <a:br>
              <a:rPr lang="en-US" dirty="0"/>
            </a:br>
            <a:r>
              <a:rPr lang="en-US" sz="4400" dirty="0"/>
              <a:t>SourceresOfTheNorth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9428-216B-A21C-F364-AEAFECE4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Arhitektura sustava – dijagram komponenti</a:t>
            </a:r>
            <a:endParaRPr lang="en-US" dirty="0"/>
          </a:p>
        </p:txBody>
      </p:sp>
      <p:pic>
        <p:nvPicPr>
          <p:cNvPr id="6" name="Content Placeholder 5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F65213D4-FBD0-7181-9057-79D435612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17" y="1284480"/>
            <a:ext cx="6533966" cy="55118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035CE-B937-6BF2-10ED-F5A3E383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629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A6FF-6FAF-FC6C-DB04-C459036D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Arhitektura sustava – dijagram </a:t>
            </a:r>
            <a:r>
              <a:rPr lang="en-US" sz="4000" dirty="0" err="1"/>
              <a:t>razmještaja</a:t>
            </a:r>
            <a:endParaRPr lang="en-US" dirty="0"/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C9008A4-A0C1-0EA4-6010-7009FF2A8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9" y="1289271"/>
            <a:ext cx="7403022" cy="512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8B7E3-1CF4-8DB7-AB2F-AF84CBA6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9340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dirty="0"/>
              <a:t>Ispitivanje komponenti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Junit</a:t>
            </a:r>
            <a:r>
              <a:rPr lang="hr-HR" sz="2000" dirty="0"/>
              <a:t> testovi (11)</a:t>
            </a:r>
          </a:p>
          <a:p>
            <a:pPr>
              <a:lnSpc>
                <a:spcPct val="100000"/>
              </a:lnSpc>
            </a:pPr>
            <a:r>
              <a:rPr lang="hr-HR" dirty="0"/>
              <a:t>Ispitivanje sustava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Selenium</a:t>
            </a:r>
            <a:r>
              <a:rPr lang="hr-HR" sz="2000" dirty="0"/>
              <a:t> uz </a:t>
            </a:r>
            <a:r>
              <a:rPr lang="hr-HR" sz="2000" dirty="0" err="1"/>
              <a:t>Junit</a:t>
            </a:r>
            <a:r>
              <a:rPr lang="hr-HR" sz="2000" dirty="0"/>
              <a:t> (6)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hr-HR" dirty="0"/>
              <a:t>Nedostatak vremena 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ispitivanja nisu opsežna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Ispitane samo neke komponente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Ispitane osnovne funkcionalnosti sustava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 err="1"/>
              <a:t>Backend</a:t>
            </a:r>
            <a:endParaRPr lang="hr-HR" dirty="0"/>
          </a:p>
          <a:p>
            <a:pPr lvl="1">
              <a:lnSpc>
                <a:spcPct val="100000"/>
              </a:lnSpc>
            </a:pPr>
            <a:r>
              <a:rPr lang="hr-HR" dirty="0"/>
              <a:t>Programski jezik Java sa radnim okvirom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, </a:t>
            </a:r>
            <a:r>
              <a:rPr lang="hr-HR" dirty="0" err="1"/>
              <a:t>IntelliJIDEA</a:t>
            </a:r>
            <a:endParaRPr lang="hr-HR" dirty="0"/>
          </a:p>
          <a:p>
            <a:pPr>
              <a:lnSpc>
                <a:spcPct val="100000"/>
              </a:lnSpc>
            </a:pPr>
            <a:r>
              <a:rPr lang="hr-HR" dirty="0" err="1"/>
              <a:t>Frontend</a:t>
            </a:r>
            <a:endParaRPr lang="hr-HR" dirty="0"/>
          </a:p>
          <a:p>
            <a:pPr lvl="1">
              <a:lnSpc>
                <a:spcPct val="100000"/>
              </a:lnSpc>
            </a:pPr>
            <a:r>
              <a:rPr lang="hr-HR" dirty="0"/>
              <a:t>Programski jezik JavaScript uz radni okvir </a:t>
            </a:r>
            <a:r>
              <a:rPr lang="hr-HR" dirty="0" err="1"/>
              <a:t>React</a:t>
            </a:r>
            <a:r>
              <a:rPr lang="hr-HR" dirty="0"/>
              <a:t> i </a:t>
            </a:r>
            <a:r>
              <a:rPr lang="hr-HR" dirty="0" err="1"/>
              <a:t>Bootstrap</a:t>
            </a:r>
            <a:r>
              <a:rPr lang="hr-HR" dirty="0"/>
              <a:t>, </a:t>
            </a:r>
            <a:r>
              <a:rPr lang="hr-HR" dirty="0" err="1"/>
              <a:t>Visual</a:t>
            </a:r>
            <a:r>
              <a:rPr lang="hr-HR" dirty="0"/>
              <a:t> Studio</a:t>
            </a:r>
          </a:p>
          <a:p>
            <a:pPr>
              <a:lnSpc>
                <a:spcPct val="100000"/>
              </a:lnSpc>
            </a:pPr>
            <a:r>
              <a:rPr lang="hr-HR" dirty="0"/>
              <a:t>Dokumentacija i dijagrami</a:t>
            </a:r>
          </a:p>
          <a:p>
            <a:pPr lvl="1">
              <a:lnSpc>
                <a:spcPct val="100000"/>
              </a:lnSpc>
            </a:pPr>
            <a:r>
              <a:rPr lang="hr-HR" dirty="0" err="1"/>
              <a:t>LaTeX</a:t>
            </a:r>
            <a:r>
              <a:rPr lang="hr-HR" dirty="0"/>
              <a:t>, UML, </a:t>
            </a:r>
            <a:r>
              <a:rPr lang="hr-HR" dirty="0" err="1"/>
              <a:t>TeXstudio</a:t>
            </a:r>
            <a:r>
              <a:rPr lang="hr-HR" dirty="0"/>
              <a:t>, </a:t>
            </a:r>
            <a:r>
              <a:rPr lang="hr-HR" dirty="0" err="1"/>
              <a:t>VisualParadigm</a:t>
            </a:r>
            <a:r>
              <a:rPr lang="hr-HR" dirty="0"/>
              <a:t>, draw.io, </a:t>
            </a:r>
            <a:r>
              <a:rPr lang="hr-HR" dirty="0" err="1"/>
              <a:t>ERDPlus</a:t>
            </a:r>
            <a:endParaRPr lang="hr-HR" dirty="0"/>
          </a:p>
          <a:p>
            <a:pPr>
              <a:lnSpc>
                <a:spcPct val="100000"/>
              </a:lnSpc>
            </a:pPr>
            <a:r>
              <a:rPr lang="hr-HR" dirty="0"/>
              <a:t>Ostali alati i tehnologije</a:t>
            </a:r>
          </a:p>
          <a:p>
            <a:pPr lvl="1">
              <a:lnSpc>
                <a:spcPct val="100000"/>
              </a:lnSpc>
            </a:pPr>
            <a:r>
              <a:rPr lang="hr-HR" dirty="0" err="1"/>
              <a:t>Git</a:t>
            </a:r>
            <a:r>
              <a:rPr lang="hr-HR" dirty="0"/>
              <a:t> (</a:t>
            </a:r>
            <a:r>
              <a:rPr lang="hr-HR" dirty="0" err="1"/>
              <a:t>GitHub</a:t>
            </a:r>
            <a:r>
              <a:rPr lang="hr-HR" dirty="0"/>
              <a:t>), </a:t>
            </a:r>
            <a:r>
              <a:rPr lang="hr-HR" dirty="0" err="1"/>
              <a:t>Discord</a:t>
            </a:r>
            <a:r>
              <a:rPr lang="hr-HR" dirty="0"/>
              <a:t>, Messenger, </a:t>
            </a:r>
            <a:r>
              <a:rPr lang="hr-HR" dirty="0" err="1"/>
              <a:t>Render</a:t>
            </a:r>
            <a:r>
              <a:rPr lang="hr-HR" dirty="0"/>
              <a:t>, </a:t>
            </a:r>
            <a:r>
              <a:rPr lang="hr-HR" dirty="0" err="1"/>
              <a:t>Junit</a:t>
            </a:r>
            <a:r>
              <a:rPr lang="hr-HR" dirty="0"/>
              <a:t>, </a:t>
            </a:r>
            <a:r>
              <a:rPr lang="hr-HR" dirty="0" err="1"/>
              <a:t>Selenium</a:t>
            </a:r>
            <a:endParaRPr lang="hr-HR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r-HR" sz="2400" dirty="0"/>
              <a:t>Izlučivanje zahtjeva i specifikacija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r-HR" sz="2400" dirty="0"/>
              <a:t>Oblikovanje i implementacija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r-HR" sz="2400" dirty="0"/>
              <a:t>Paralelno dokumentiranje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r-HR" sz="2400" dirty="0"/>
              <a:t>Ispitivanje komponenti i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pic>
        <p:nvPicPr>
          <p:cNvPr id="6" name="Picture 5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008143A7-E2B4-6D7D-44CA-A27BBE19B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2889" r="2136" b="10078"/>
          <a:stretch/>
        </p:blipFill>
        <p:spPr>
          <a:xfrm>
            <a:off x="142042" y="3494061"/>
            <a:ext cx="8859915" cy="30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A25-C867-9E96-5603-10A7C1F9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28A0-7FDA-AE2C-C689-71FBB0B5C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dirty="0"/>
              <a:t>Utrošen rad: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Petar Belošević: 91,5 h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Vinko Brkić: 99 h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Tomislav </a:t>
            </a:r>
            <a:r>
              <a:rPr lang="hr-HR" sz="2400" dirty="0" err="1"/>
              <a:t>Grudić</a:t>
            </a:r>
            <a:r>
              <a:rPr lang="hr-HR" sz="2400" dirty="0"/>
              <a:t>: 38,5 h</a:t>
            </a:r>
          </a:p>
          <a:p>
            <a:pPr lvl="1">
              <a:lnSpc>
                <a:spcPct val="100000"/>
              </a:lnSpc>
            </a:pPr>
            <a:r>
              <a:rPr lang="hr-HR" sz="2400" dirty="0" err="1"/>
              <a:t>Fran</a:t>
            </a:r>
            <a:r>
              <a:rPr lang="hr-HR" sz="2400" dirty="0"/>
              <a:t> </a:t>
            </a:r>
            <a:r>
              <a:rPr lang="hr-HR" sz="2400" dirty="0" err="1"/>
              <a:t>Meglić</a:t>
            </a:r>
            <a:r>
              <a:rPr lang="hr-HR" sz="2400" dirty="0"/>
              <a:t>: 72 h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Eno </a:t>
            </a:r>
            <a:r>
              <a:rPr lang="hr-HR" sz="2400" dirty="0" err="1"/>
              <a:t>Peršić</a:t>
            </a:r>
            <a:r>
              <a:rPr lang="hr-HR" sz="2400" dirty="0"/>
              <a:t>: 80 h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Bruno </a:t>
            </a:r>
            <a:r>
              <a:rPr lang="hr-HR" sz="2400" dirty="0" err="1"/>
              <a:t>Mikulan</a:t>
            </a:r>
            <a:r>
              <a:rPr lang="hr-HR" sz="2400" dirty="0"/>
              <a:t>: 74 h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Filip </a:t>
            </a:r>
            <a:r>
              <a:rPr lang="hr-HR" sz="2400" dirty="0" err="1"/>
              <a:t>Vučenik</a:t>
            </a:r>
            <a:r>
              <a:rPr lang="hr-HR" sz="2400" dirty="0"/>
              <a:t>: 56 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B0AA7-5FCF-81B4-2FA7-522476D1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367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Bitni elementi</a:t>
            </a:r>
          </a:p>
          <a:p>
            <a:pPr lvl="1"/>
            <a:r>
              <a:rPr lang="hr-HR" sz="2800" dirty="0"/>
              <a:t>Dobra organizacija</a:t>
            </a:r>
          </a:p>
          <a:p>
            <a:pPr lvl="1"/>
            <a:r>
              <a:rPr lang="hr-HR" sz="2800" dirty="0"/>
              <a:t>Dobra komunikacija</a:t>
            </a:r>
          </a:p>
          <a:p>
            <a:pPr lvl="1"/>
            <a:r>
              <a:rPr lang="hr-HR" sz="2800" dirty="0"/>
              <a:t>Planiranje rada</a:t>
            </a:r>
          </a:p>
          <a:p>
            <a:pPr lvl="1"/>
            <a:r>
              <a:rPr lang="hr-HR" sz="2800" dirty="0"/>
              <a:t>Kontinuirano raditi</a:t>
            </a:r>
          </a:p>
          <a:p>
            <a:pPr lvl="1"/>
            <a:r>
              <a:rPr lang="hr-HR" sz="2800" dirty="0"/>
              <a:t>Dobro definiranje zahtjeva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Petar Belošević, petar.belosevic@fer.hr</a:t>
            </a:r>
          </a:p>
          <a:p>
            <a:r>
              <a:rPr lang="hr-HR" sz="2400" dirty="0"/>
              <a:t>Vinko Brkić, vinko.brkic@fer.hr</a:t>
            </a:r>
          </a:p>
          <a:p>
            <a:r>
              <a:rPr lang="hr-HR" sz="2400" dirty="0"/>
              <a:t>Tomislav </a:t>
            </a:r>
            <a:r>
              <a:rPr lang="hr-HR" sz="2400" dirty="0" err="1"/>
              <a:t>Grudić</a:t>
            </a:r>
            <a:r>
              <a:rPr lang="hr-HR" sz="2400" dirty="0"/>
              <a:t>, tomislav.grudic@fer.hr</a:t>
            </a:r>
          </a:p>
          <a:p>
            <a:r>
              <a:rPr lang="hr-HR" sz="2400" dirty="0" err="1"/>
              <a:t>Fran</a:t>
            </a:r>
            <a:r>
              <a:rPr lang="hr-HR" sz="2400" dirty="0"/>
              <a:t> </a:t>
            </a:r>
            <a:r>
              <a:rPr lang="hr-HR" sz="2400" dirty="0" err="1"/>
              <a:t>Meglić</a:t>
            </a:r>
            <a:r>
              <a:rPr lang="hr-HR" sz="2400" dirty="0"/>
              <a:t>, fran.meglic@fer.hr</a:t>
            </a:r>
          </a:p>
          <a:p>
            <a:r>
              <a:rPr lang="hr-HR" sz="2400" dirty="0"/>
              <a:t>Eno </a:t>
            </a:r>
            <a:r>
              <a:rPr lang="hr-HR" sz="2400" dirty="0" err="1"/>
              <a:t>Peršić</a:t>
            </a:r>
            <a:r>
              <a:rPr lang="hr-HR" sz="2400" dirty="0"/>
              <a:t>, eno.persic@fer.hr</a:t>
            </a:r>
          </a:p>
          <a:p>
            <a:r>
              <a:rPr lang="hr-HR" sz="2400" dirty="0"/>
              <a:t>Bruno </a:t>
            </a:r>
            <a:r>
              <a:rPr lang="hr-HR" sz="2400" dirty="0" err="1"/>
              <a:t>Mikulan</a:t>
            </a:r>
            <a:r>
              <a:rPr lang="hr-HR" sz="2400" dirty="0"/>
              <a:t>, bruno.mikulan@fer.hr</a:t>
            </a:r>
          </a:p>
          <a:p>
            <a:r>
              <a:rPr lang="hr-HR" sz="2400" dirty="0"/>
              <a:t>Filip </a:t>
            </a:r>
            <a:r>
              <a:rPr lang="hr-HR" sz="2400" dirty="0" err="1"/>
              <a:t>Vučenik</a:t>
            </a:r>
            <a:r>
              <a:rPr lang="hr-HR" sz="2400" dirty="0"/>
              <a:t>, filip.vucenik@fer.hr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886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Petar Belošević, voditelj, dokumentacija</a:t>
            </a:r>
          </a:p>
          <a:p>
            <a:r>
              <a:rPr lang="hr-HR" sz="2400" dirty="0"/>
              <a:t>Vinko Brkić, </a:t>
            </a:r>
            <a:r>
              <a:rPr lang="hr-HR" sz="2400" dirty="0" err="1"/>
              <a:t>fronted</a:t>
            </a:r>
            <a:endParaRPr lang="hr-HR" sz="2400" dirty="0"/>
          </a:p>
          <a:p>
            <a:r>
              <a:rPr lang="hr-HR" sz="2400" dirty="0"/>
              <a:t>Tomislav </a:t>
            </a:r>
            <a:r>
              <a:rPr lang="hr-HR" sz="2400" dirty="0" err="1"/>
              <a:t>Grudić</a:t>
            </a:r>
            <a:r>
              <a:rPr lang="hr-HR" sz="2400" dirty="0"/>
              <a:t>,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 err="1"/>
              <a:t>Fran</a:t>
            </a:r>
            <a:r>
              <a:rPr lang="hr-HR" sz="2400" dirty="0"/>
              <a:t> </a:t>
            </a:r>
            <a:r>
              <a:rPr lang="hr-HR" sz="2400" dirty="0" err="1"/>
              <a:t>Meglić</a:t>
            </a:r>
            <a:r>
              <a:rPr lang="hr-HR" sz="2400" dirty="0"/>
              <a:t>,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Eno </a:t>
            </a:r>
            <a:r>
              <a:rPr lang="hr-HR" sz="2400" dirty="0" err="1"/>
              <a:t>Peršić</a:t>
            </a:r>
            <a:r>
              <a:rPr lang="hr-HR" sz="2400" dirty="0"/>
              <a:t>,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Bruno </a:t>
            </a:r>
            <a:r>
              <a:rPr lang="hr-HR" sz="2400" dirty="0" err="1"/>
              <a:t>Mikulan</a:t>
            </a:r>
            <a:r>
              <a:rPr lang="hr-HR" sz="2400" dirty="0"/>
              <a:t>,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Filip </a:t>
            </a:r>
            <a:r>
              <a:rPr lang="hr-HR" sz="2400" dirty="0" err="1"/>
              <a:t>Vučenik</a:t>
            </a:r>
            <a:r>
              <a:rPr lang="hr-HR" sz="2400" dirty="0"/>
              <a:t>, </a:t>
            </a:r>
            <a:r>
              <a:rPr lang="hr-HR" sz="2400" dirty="0" err="1"/>
              <a:t>backend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600" dirty="0"/>
              <a:t>Izrada aplikacije za prijavljivanje oštećenja na javnim površinama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Građani prijavljuju oštećenja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Gradski uredi obrađuju prijave i delegiraju posao nadležnim službama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Potiče brigu lokalnih vlasti za zajednicu i njihovo okruženje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Olakšava identificiranje problema</a:t>
            </a:r>
          </a:p>
          <a:p>
            <a:pPr>
              <a:lnSpc>
                <a:spcPct val="100000"/>
              </a:lnSpc>
            </a:pPr>
            <a:r>
              <a:rPr lang="hr-HR" sz="2600" dirty="0"/>
              <a:t>Slično rješenje: </a:t>
            </a:r>
            <a:r>
              <a:rPr lang="hr-HR" sz="2400" dirty="0">
                <a:hlinkClick r:id="rId2"/>
              </a:rPr>
              <a:t>Gradsko oko</a:t>
            </a:r>
            <a:endParaRPr lang="hr-HR" sz="2600" dirty="0"/>
          </a:p>
          <a:p>
            <a:pPr lvl="1">
              <a:lnSpc>
                <a:spcPct val="100000"/>
              </a:lnSpc>
            </a:pPr>
            <a:r>
              <a:rPr lang="hr-HR" dirty="0"/>
              <a:t>koristi više gradova diljem Hrvatske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Omogućuje pregled i prijavu nepravilnosti putem interaktivne karte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Glavni funkcionalni zahtjevi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Podnošenje prijave: naziv, opis, lokacija, fotografija*, kategorija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Mogućnost automatskog predlaganja kategorije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Lokacija: odabir na karti, unos adrese, meta podaci slike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Mogućnost anonimne prijave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Svaka prijava ima svoj kod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Povezivanje prijava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Pregled svih prijava i statistike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Status prijave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Slanje povratnih informacija putem e-maila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5496-3C4D-1644-0AB1-F7B5869D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 - UML</a:t>
            </a:r>
            <a:endParaRPr lang="en-US" dirty="0"/>
          </a:p>
        </p:txBody>
      </p:sp>
      <p:pic>
        <p:nvPicPr>
          <p:cNvPr id="10" name="Content Placeholder 9" descr="A diagram of a company's flowchart&#10;&#10;Description automatically generated">
            <a:extLst>
              <a:ext uri="{FF2B5EF4-FFF2-40B4-BE49-F238E27FC236}">
                <a16:creationId xmlns:a16="http://schemas.microsoft.com/office/drawing/2014/main" id="{8045CB58-C782-EDF8-5C1F-EE5E317D1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00" y="1305017"/>
            <a:ext cx="6737000" cy="53704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5A84-F08F-2AF3-F77B-176FCE5E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256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6943-45F9-7E7D-0E77-6EA09720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 - UML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9D08A-65E2-9ED4-7CD0-33B9A13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8" name="Content Placeholder 7" descr="A diagram of a diagram&#10;&#10;Description automatically generated">
            <a:extLst>
              <a:ext uri="{FF2B5EF4-FFF2-40B4-BE49-F238E27FC236}">
                <a16:creationId xmlns:a16="http://schemas.microsoft.com/office/drawing/2014/main" id="{9BE0F4A0-85EF-96B1-77F6-1043629BF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5" y="1268897"/>
            <a:ext cx="7184790" cy="5111775"/>
          </a:xfrm>
        </p:spPr>
      </p:pic>
    </p:spTree>
    <p:extLst>
      <p:ext uri="{BB962C8B-B14F-4D97-AF65-F5344CB8AC3E}">
        <p14:creationId xmlns:p14="http://schemas.microsoft.com/office/powerpoint/2010/main" val="70353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B548-E262-DF36-A92F-32774364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Ostali zahtjevi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BA95-AB9B-557C-72AA-860FF5C3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 HTTPS protokola</a:t>
            </a:r>
          </a:p>
          <a:p>
            <a:r>
              <a:rPr lang="hr-HR" sz="2800" dirty="0" err="1"/>
              <a:t>Responzivan</a:t>
            </a:r>
            <a:r>
              <a:rPr lang="hr-HR" sz="2800" dirty="0"/>
              <a:t> dizajn</a:t>
            </a:r>
          </a:p>
          <a:p>
            <a:r>
              <a:rPr lang="hr-HR" dirty="0"/>
              <a:t>Višekorisnički rad u stvarnom vremenu</a:t>
            </a:r>
          </a:p>
          <a:p>
            <a:r>
              <a:rPr lang="hr-HR" dirty="0" err="1"/>
              <a:t>Bcrypt</a:t>
            </a:r>
            <a:r>
              <a:rPr lang="hr-HR" dirty="0"/>
              <a:t> algoritam za spremanje kriptiranih lozinka u bazu podataka</a:t>
            </a:r>
            <a:endParaRPr lang="hr-HR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B298E-71DF-58E5-4F21-9A132C4A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8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Arhitektura sustava – dijagram razreda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10" name="Content Placeholder 9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4031EE82-1C14-89F9-3F3A-5B47091A8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34" y="1272109"/>
            <a:ext cx="5831332" cy="5543730"/>
          </a:xfr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1268</TotalTime>
  <Words>449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Prijava oštećenja SourceresOfTheNorth</vt:lpstr>
      <vt:lpstr>Sadržaj</vt:lpstr>
      <vt:lpstr>Članovi tima</vt:lpstr>
      <vt:lpstr>Opis zadatka</vt:lpstr>
      <vt:lpstr>Pregled zahtjeva</vt:lpstr>
      <vt:lpstr>Funkcionalni zahtjevi - UML</vt:lpstr>
      <vt:lpstr>Funkcionalni zahtjevi - UML</vt:lpstr>
      <vt:lpstr>Ostali zahtjevi</vt:lpstr>
      <vt:lpstr>Arhitektura sustava – dijagram razreda</vt:lpstr>
      <vt:lpstr>Arhitektura sustava – dijagram komponenti</vt:lpstr>
      <vt:lpstr>Arhitektura sustava – dijagram razmještaja</vt:lpstr>
      <vt:lpstr>Ispitivanje sustava</vt:lpstr>
      <vt:lpstr>Korišteni alati i tehnologije</vt:lpstr>
      <vt:lpstr>Organizacija rada</vt:lpstr>
      <vt:lpstr>Organizacija rada</vt:lpstr>
      <vt:lpstr>Naučene lekcije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Petar Belošević</cp:lastModifiedBy>
  <cp:revision>45</cp:revision>
  <dcterms:created xsi:type="dcterms:W3CDTF">2016-01-18T13:10:52Z</dcterms:created>
  <dcterms:modified xsi:type="dcterms:W3CDTF">2024-01-22T20:58:46Z</dcterms:modified>
</cp:coreProperties>
</file>