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jpeg" ContentType="image/jpeg"/>
  <Override PartName="/ppt/media/image3.png" ContentType="image/png"/>
  <Override PartName="/ppt/media/image4.jpeg" ContentType="image/jpeg"/>
  <Override PartName="/ppt/media/image5.png" ContentType="image/png"/>
  <Override PartName="/ppt/media/image6.jpeg" ContentType="image/jpeg"/>
  <Override PartName="/ppt/media/image13.png" ContentType="image/png"/>
  <Override PartName="/ppt/media/image7.png" ContentType="image/png"/>
  <Override PartName="/ppt/media/image8.jpeg" ContentType="image/jpeg"/>
  <Override PartName="/ppt/media/image9.png" ContentType="image/png"/>
  <Override PartName="/ppt/media/image10.jpeg" ContentType="image/jpeg"/>
  <Override PartName="/ppt/media/image11.png" ContentType="image/png"/>
  <Override PartName="/ppt/media/image12.jpeg" ContentType="image/jpeg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3444537" cy="75628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960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72120" y="1769400"/>
            <a:ext cx="120996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72120" y="4060440"/>
            <a:ext cx="120996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960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72120" y="1769400"/>
            <a:ext cx="59043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872040" y="1769400"/>
            <a:ext cx="59043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72120" y="4060440"/>
            <a:ext cx="59043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872040" y="4060440"/>
            <a:ext cx="59043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960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72120" y="1769400"/>
            <a:ext cx="38959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763160" y="1769400"/>
            <a:ext cx="38959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854200" y="1769400"/>
            <a:ext cx="38959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72120" y="4060440"/>
            <a:ext cx="38959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763160" y="4060440"/>
            <a:ext cx="38959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854200" y="4060440"/>
            <a:ext cx="38959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960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72120" y="1769400"/>
            <a:ext cx="12099600" cy="4385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960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72120" y="1769400"/>
            <a:ext cx="120996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960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72120" y="1769400"/>
            <a:ext cx="590436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872040" y="1769400"/>
            <a:ext cx="590436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960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9600" cy="585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960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72120" y="1769400"/>
            <a:ext cx="59043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872040" y="1769400"/>
            <a:ext cx="590436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72120" y="4060440"/>
            <a:ext cx="59043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960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72120" y="1769400"/>
            <a:ext cx="590436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872040" y="1769400"/>
            <a:ext cx="59043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872040" y="4060440"/>
            <a:ext cx="59043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960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72120" y="1769400"/>
            <a:ext cx="59043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872040" y="1769400"/>
            <a:ext cx="59043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72120" y="4060440"/>
            <a:ext cx="120996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960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72120" y="1769400"/>
            <a:ext cx="120996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348480" y="5726880"/>
            <a:ext cx="12741120" cy="5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14840" rIns="114840" tIns="57600" bIns="57600">
            <a:noAutofit/>
          </a:bodyPr>
          <a:p>
            <a:pPr algn="ctr">
              <a:lnSpc>
                <a:spcPct val="100000"/>
              </a:lnSpc>
            </a:pPr>
            <a:r>
              <a:rPr b="1" lang="ru-RU" sz="3700" spc="-1" strike="noStrike">
                <a:solidFill>
                  <a:srgbClr val="6c84aa"/>
                </a:solidFill>
                <a:latin typeface="Arial"/>
                <a:ea typeface="Lato"/>
              </a:rPr>
              <a:t>Уровни изолированности транзакций</a:t>
            </a:r>
            <a:endParaRPr b="0" lang="ru-RU" sz="3700" spc="-1" strike="noStrike">
              <a:latin typeface="Arial"/>
            </a:endParaRPr>
          </a:p>
        </p:txBody>
      </p:sp>
      <p:pic>
        <p:nvPicPr>
          <p:cNvPr id="39" name="Google Shape;49;p1" descr=""/>
          <p:cNvPicPr/>
          <p:nvPr/>
        </p:nvPicPr>
        <p:blipFill>
          <a:blip r:embed="rId1"/>
          <a:stretch/>
        </p:blipFill>
        <p:spPr>
          <a:xfrm>
            <a:off x="3917520" y="2833560"/>
            <a:ext cx="5603040" cy="1710720"/>
          </a:xfrm>
          <a:prstGeom prst="rect">
            <a:avLst/>
          </a:prstGeom>
          <a:ln>
            <a:noFill/>
          </a:ln>
        </p:spPr>
      </p:pic>
      <p:pic>
        <p:nvPicPr>
          <p:cNvPr id="40" name="Google Shape;50;p1" descr=""/>
          <p:cNvPicPr/>
          <p:nvPr/>
        </p:nvPicPr>
        <p:blipFill>
          <a:blip r:embed="rId2"/>
          <a:stretch/>
        </p:blipFill>
        <p:spPr>
          <a:xfrm>
            <a:off x="0" y="2477880"/>
            <a:ext cx="13443840" cy="2708280"/>
          </a:xfrm>
          <a:prstGeom prst="rect">
            <a:avLst/>
          </a:prstGeom>
          <a:ln>
            <a:noFill/>
          </a:ln>
        </p:spPr>
      </p:pic>
      <p:pic>
        <p:nvPicPr>
          <p:cNvPr id="41" name="Google Shape;51;p1" descr=""/>
          <p:cNvPicPr/>
          <p:nvPr/>
        </p:nvPicPr>
        <p:blipFill>
          <a:blip r:embed="rId3"/>
          <a:stretch/>
        </p:blipFill>
        <p:spPr>
          <a:xfrm>
            <a:off x="3728520" y="2918160"/>
            <a:ext cx="5986440" cy="1827720"/>
          </a:xfrm>
          <a:prstGeom prst="rect">
            <a:avLst/>
          </a:prstGeom>
          <a:ln>
            <a:noFill/>
          </a:ln>
        </p:spPr>
      </p:pic>
      <p:sp>
        <p:nvSpPr>
          <p:cNvPr id="42" name="CustomShape 2"/>
          <p:cNvSpPr/>
          <p:nvPr/>
        </p:nvSpPr>
        <p:spPr>
          <a:xfrm>
            <a:off x="-1532880" y="2523960"/>
            <a:ext cx="231480" cy="46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57;g255e5cf717d_0_0" descr=""/>
          <p:cNvPicPr/>
          <p:nvPr/>
        </p:nvPicPr>
        <p:blipFill>
          <a:blip r:embed="rId1"/>
          <a:srcRect l="0" t="0" r="0" b="19918"/>
          <a:stretch/>
        </p:blipFill>
        <p:spPr>
          <a:xfrm>
            <a:off x="0" y="0"/>
            <a:ext cx="13443840" cy="1468800"/>
          </a:xfrm>
          <a:prstGeom prst="rect">
            <a:avLst/>
          </a:prstGeom>
          <a:ln>
            <a:noFill/>
          </a:ln>
        </p:spPr>
      </p:pic>
      <p:pic>
        <p:nvPicPr>
          <p:cNvPr id="44" name="Google Shape;58;g255e5cf717d_0_0" descr=""/>
          <p:cNvPicPr/>
          <p:nvPr/>
        </p:nvPicPr>
        <p:blipFill>
          <a:blip r:embed="rId2"/>
          <a:stretch/>
        </p:blipFill>
        <p:spPr>
          <a:xfrm>
            <a:off x="9185040" y="136800"/>
            <a:ext cx="4102200" cy="1252440"/>
          </a:xfrm>
          <a:prstGeom prst="rect">
            <a:avLst/>
          </a:prstGeom>
          <a:ln>
            <a:noFill/>
          </a:ln>
        </p:spPr>
      </p:pic>
      <p:sp>
        <p:nvSpPr>
          <p:cNvPr id="45" name="CustomShape 1"/>
          <p:cNvSpPr/>
          <p:nvPr/>
        </p:nvSpPr>
        <p:spPr>
          <a:xfrm>
            <a:off x="290520" y="402120"/>
            <a:ext cx="8435520" cy="65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3700" spc="-1" strike="noStrike">
                <a:solidFill>
                  <a:srgbClr val="ffffff"/>
                </a:solidFill>
                <a:latin typeface="Arial"/>
                <a:ea typeface="Arial"/>
              </a:rPr>
              <a:t>Заголовок слайда</a:t>
            </a:r>
            <a:endParaRPr b="0" lang="ru-RU" sz="3700" spc="-1" strike="noStrike"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1093320" y="2471760"/>
            <a:ext cx="10354320" cy="366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2500" spc="-1" strike="noStrike">
                <a:solidFill>
                  <a:srgbClr val="6c84aa"/>
                </a:solidFill>
                <a:latin typeface="Arial"/>
                <a:ea typeface="Lato"/>
              </a:rPr>
              <a:t>Уровни изолированности транзакций </a:t>
            </a:r>
            <a:endParaRPr b="0" lang="ru-RU" sz="2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2500" spc="-1" strike="noStrike">
                <a:solidFill>
                  <a:srgbClr val="6c84aa"/>
                </a:solidFill>
                <a:latin typeface="Ubuntu Mono"/>
                <a:ea typeface="Lato"/>
              </a:rPr>
              <a:t>(Transaction Isolation)</a:t>
            </a:r>
            <a:endParaRPr b="0" lang="ru-RU" sz="2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25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6c84aa"/>
              </a:buClr>
              <a:buSzPct val="110000"/>
              <a:buFont typeface="Arial"/>
              <a:buChar char="•"/>
              <a:tabLst>
                <a:tab algn="l" pos="0"/>
              </a:tabLst>
            </a:pPr>
            <a:r>
              <a:rPr b="0" lang="ru-RU" sz="2500" spc="-1" strike="noStrike">
                <a:solidFill>
                  <a:srgbClr val="6c84aa"/>
                </a:solidFill>
                <a:latin typeface="Arial"/>
                <a:ea typeface="Lato"/>
              </a:rPr>
              <a:t>Короткое определение</a:t>
            </a:r>
            <a:endParaRPr b="0" lang="ru-RU" sz="25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6c84aa"/>
              </a:buClr>
              <a:buSzPct val="110000"/>
              <a:buFont typeface="Arial"/>
              <a:buChar char="•"/>
              <a:tabLst>
                <a:tab algn="l" pos="0"/>
              </a:tabLst>
            </a:pPr>
            <a:r>
              <a:rPr b="0" lang="ru-RU" sz="2500" spc="-1" strike="noStrike">
                <a:solidFill>
                  <a:srgbClr val="6c84aa"/>
                </a:solidFill>
                <a:latin typeface="Arial"/>
                <a:ea typeface="Lato"/>
              </a:rPr>
              <a:t>Часть ACID (Atomicity, Concictency, Isolation, Durability) Атомарность, Согласованность, Изолированность, Надёжность</a:t>
            </a:r>
            <a:endParaRPr b="0" lang="ru-RU" sz="25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6c84aa"/>
              </a:buClr>
              <a:buSzPct val="110000"/>
              <a:buFont typeface="Arial"/>
              <a:buChar char="•"/>
              <a:tabLst>
                <a:tab algn="l" pos="0"/>
              </a:tabLst>
            </a:pPr>
            <a:r>
              <a:rPr b="0" lang="ru-RU" sz="2500" spc="-1" strike="noStrike">
                <a:solidFill>
                  <a:srgbClr val="6c84aa"/>
                </a:solidFill>
                <a:latin typeface="Arial"/>
                <a:ea typeface="Lato"/>
              </a:rPr>
              <a:t>Для чего используются</a:t>
            </a:r>
            <a:endParaRPr b="0" lang="ru-RU" sz="2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57;g255e5cf717d_0_1" descr=""/>
          <p:cNvPicPr/>
          <p:nvPr/>
        </p:nvPicPr>
        <p:blipFill>
          <a:blip r:embed="rId1"/>
          <a:srcRect l="0" t="0" r="0" b="19918"/>
          <a:stretch/>
        </p:blipFill>
        <p:spPr>
          <a:xfrm>
            <a:off x="0" y="0"/>
            <a:ext cx="13443840" cy="1468800"/>
          </a:xfrm>
          <a:prstGeom prst="rect">
            <a:avLst/>
          </a:prstGeom>
          <a:ln>
            <a:noFill/>
          </a:ln>
        </p:spPr>
      </p:pic>
      <p:pic>
        <p:nvPicPr>
          <p:cNvPr id="48" name="Google Shape;58;g255e5cf717d_0_2" descr=""/>
          <p:cNvPicPr/>
          <p:nvPr/>
        </p:nvPicPr>
        <p:blipFill>
          <a:blip r:embed="rId2"/>
          <a:stretch/>
        </p:blipFill>
        <p:spPr>
          <a:xfrm>
            <a:off x="9185040" y="136800"/>
            <a:ext cx="4102200" cy="1252440"/>
          </a:xfrm>
          <a:prstGeom prst="rect">
            <a:avLst/>
          </a:prstGeom>
          <a:ln>
            <a:noFill/>
          </a:ln>
        </p:spPr>
      </p:pic>
      <p:sp>
        <p:nvSpPr>
          <p:cNvPr id="49" name="CustomShape 1"/>
          <p:cNvSpPr/>
          <p:nvPr/>
        </p:nvSpPr>
        <p:spPr>
          <a:xfrm>
            <a:off x="290520" y="402120"/>
            <a:ext cx="8435520" cy="65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3700" spc="-1" strike="noStrike">
                <a:solidFill>
                  <a:srgbClr val="ffffff"/>
                </a:solidFill>
                <a:latin typeface="Arial"/>
                <a:ea typeface="Arial"/>
              </a:rPr>
              <a:t>Заголовок слайда</a:t>
            </a:r>
            <a:endParaRPr b="0" lang="ru-RU" sz="3700" spc="-1" strike="noStrike"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1093320" y="2471760"/>
            <a:ext cx="11506320" cy="34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2500" spc="-1" strike="noStrike">
                <a:solidFill>
                  <a:srgbClr val="6c84aa"/>
                </a:solidFill>
                <a:latin typeface="Arial"/>
                <a:ea typeface="Lato"/>
              </a:rPr>
              <a:t>Какие проблемы решает</a:t>
            </a:r>
            <a:endParaRPr b="0" lang="ru-RU" sz="2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25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6c84aa"/>
              </a:buClr>
              <a:buSzPct val="110000"/>
              <a:buFont typeface="Arial"/>
              <a:buChar char="•"/>
              <a:tabLst>
                <a:tab algn="l" pos="0"/>
              </a:tabLst>
            </a:pPr>
            <a:r>
              <a:rPr b="1" lang="ru-RU" sz="2200" spc="-1" strike="noStrike">
                <a:solidFill>
                  <a:srgbClr val="6c84aa"/>
                </a:solidFill>
                <a:latin typeface="Arial"/>
                <a:ea typeface="Lato"/>
              </a:rPr>
              <a:t>Lost update</a:t>
            </a:r>
            <a:r>
              <a:rPr b="0" lang="ru-RU" sz="2200" spc="-1" strike="noStrike">
                <a:solidFill>
                  <a:srgbClr val="6c84aa"/>
                </a:solidFill>
                <a:latin typeface="Arial"/>
                <a:ea typeface="Lato"/>
              </a:rPr>
              <a:t> - Потерянное изменение</a:t>
            </a:r>
            <a:endParaRPr b="0" lang="ru-RU" sz="22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6c84aa"/>
              </a:buClr>
              <a:buSzPct val="110000"/>
              <a:buFont typeface="Arial"/>
              <a:buChar char="•"/>
              <a:tabLst>
                <a:tab algn="l" pos="0"/>
              </a:tabLst>
            </a:pPr>
            <a:r>
              <a:rPr b="1" lang="ru-RU" sz="2200" spc="-1" strike="noStrike">
                <a:solidFill>
                  <a:srgbClr val="6c84aa"/>
                </a:solidFill>
                <a:latin typeface="Arial"/>
                <a:ea typeface="Lato"/>
              </a:rPr>
              <a:t>Dirty read</a:t>
            </a:r>
            <a:r>
              <a:rPr b="0" lang="ru-RU" sz="2200" spc="-1" strike="noStrike">
                <a:solidFill>
                  <a:srgbClr val="6c84aa"/>
                </a:solidFill>
                <a:latin typeface="Arial"/>
                <a:ea typeface="Lato"/>
              </a:rPr>
              <a:t> - Чтение данных которые могут пропасть после отката</a:t>
            </a:r>
            <a:endParaRPr b="0" lang="ru-RU" sz="22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6c84aa"/>
              </a:buClr>
              <a:buSzPct val="110000"/>
              <a:buFont typeface="Arial"/>
              <a:buChar char="•"/>
              <a:tabLst>
                <a:tab algn="l" pos="0"/>
              </a:tabLst>
            </a:pPr>
            <a:r>
              <a:rPr b="1" lang="ru-RU" sz="2200" spc="-1" strike="noStrike">
                <a:solidFill>
                  <a:srgbClr val="6c84aa"/>
                </a:solidFill>
                <a:latin typeface="Arial"/>
                <a:ea typeface="Lato"/>
              </a:rPr>
              <a:t>Nonrepeatable read</a:t>
            </a:r>
            <a:r>
              <a:rPr b="0" lang="ru-RU" sz="2200" spc="-1" strike="noStrike">
                <a:solidFill>
                  <a:srgbClr val="6c84aa"/>
                </a:solidFill>
                <a:latin typeface="Arial"/>
                <a:ea typeface="Lato"/>
              </a:rPr>
              <a:t> - Повторное чтение может вернуть изменившиеся данные</a:t>
            </a:r>
            <a:endParaRPr b="0" lang="ru-RU" sz="22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6c84aa"/>
              </a:buClr>
              <a:buSzPct val="110000"/>
              <a:buFont typeface="Arial"/>
              <a:buChar char="•"/>
              <a:tabLst>
                <a:tab algn="l" pos="0"/>
              </a:tabLst>
            </a:pPr>
            <a:r>
              <a:rPr b="1" lang="ru-RU" sz="2200" spc="-1" strike="noStrike">
                <a:solidFill>
                  <a:srgbClr val="6c84aa"/>
                </a:solidFill>
                <a:latin typeface="Arial"/>
                <a:ea typeface="Lato"/>
              </a:rPr>
              <a:t>Phantom read</a:t>
            </a:r>
            <a:r>
              <a:rPr b="0" lang="ru-RU" sz="2200" spc="-1" strike="noStrike">
                <a:solidFill>
                  <a:srgbClr val="6c84aa"/>
                </a:solidFill>
                <a:latin typeface="Arial"/>
                <a:ea typeface="Lato"/>
              </a:rPr>
              <a:t> - Повторное чтение может вернуть отличающееся кол-во строк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7;g255e5cf717d_0_2" descr=""/>
          <p:cNvPicPr/>
          <p:nvPr/>
        </p:nvPicPr>
        <p:blipFill>
          <a:blip r:embed="rId1"/>
          <a:srcRect l="0" t="0" r="0" b="19918"/>
          <a:stretch/>
        </p:blipFill>
        <p:spPr>
          <a:xfrm>
            <a:off x="0" y="0"/>
            <a:ext cx="13443840" cy="1468800"/>
          </a:xfrm>
          <a:prstGeom prst="rect">
            <a:avLst/>
          </a:prstGeom>
          <a:ln>
            <a:noFill/>
          </a:ln>
        </p:spPr>
      </p:pic>
      <p:pic>
        <p:nvPicPr>
          <p:cNvPr id="52" name="Google Shape;58;g255e5cf717d_0_1" descr=""/>
          <p:cNvPicPr/>
          <p:nvPr/>
        </p:nvPicPr>
        <p:blipFill>
          <a:blip r:embed="rId2"/>
          <a:stretch/>
        </p:blipFill>
        <p:spPr>
          <a:xfrm>
            <a:off x="9185040" y="136800"/>
            <a:ext cx="4102200" cy="1252440"/>
          </a:xfrm>
          <a:prstGeom prst="rect">
            <a:avLst/>
          </a:prstGeom>
          <a:ln>
            <a:noFill/>
          </a:ln>
        </p:spPr>
      </p:pic>
      <p:sp>
        <p:nvSpPr>
          <p:cNvPr id="53" name="CustomShape 1"/>
          <p:cNvSpPr/>
          <p:nvPr/>
        </p:nvSpPr>
        <p:spPr>
          <a:xfrm>
            <a:off x="290520" y="402120"/>
            <a:ext cx="8435520" cy="65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3700" spc="-1" strike="noStrike">
                <a:solidFill>
                  <a:srgbClr val="ffffff"/>
                </a:solidFill>
                <a:latin typeface="Arial"/>
                <a:ea typeface="Arial"/>
              </a:rPr>
              <a:t>Заголовок слайда</a:t>
            </a:r>
            <a:endParaRPr b="0" lang="ru-RU" sz="3700" spc="-1" strike="noStrike"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1093320" y="2471760"/>
            <a:ext cx="11002320" cy="431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2500" spc="-1" strike="noStrike">
                <a:solidFill>
                  <a:srgbClr val="6c84aa"/>
                </a:solidFill>
                <a:latin typeface="Arial"/>
                <a:ea typeface="Lato"/>
              </a:rPr>
              <a:t>Какие уровни изолированности описаны в ANSI/ISO стандарт SQL 92</a:t>
            </a:r>
            <a:endParaRPr b="0" lang="ru-RU" sz="2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25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6c84aa"/>
              </a:buClr>
              <a:buSzPct val="110000"/>
              <a:buFont typeface="Arial"/>
              <a:buChar char="•"/>
              <a:tabLst>
                <a:tab algn="l" pos="0"/>
              </a:tabLst>
            </a:pPr>
            <a:r>
              <a:rPr b="1" lang="ru-RU" sz="2500" spc="-1" strike="noStrike">
                <a:solidFill>
                  <a:srgbClr val="00a933"/>
                </a:solidFill>
                <a:latin typeface="Arial"/>
                <a:ea typeface="Lato"/>
              </a:rPr>
              <a:t>Read uncommitted</a:t>
            </a:r>
            <a:r>
              <a:rPr b="0" lang="ru-RU" sz="2500" spc="-1" strike="noStrike">
                <a:solidFill>
                  <a:srgbClr val="6c84aa"/>
                </a:solidFill>
                <a:latin typeface="Arial"/>
                <a:ea typeface="Lato"/>
              </a:rPr>
              <a:t> - чтение незафиксированных данных</a:t>
            </a:r>
            <a:endParaRPr b="0" lang="ru-RU" sz="25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6c84aa"/>
              </a:buClr>
              <a:buSzPct val="110000"/>
              <a:buFont typeface="Arial"/>
              <a:buChar char="•"/>
              <a:tabLst>
                <a:tab algn="l" pos="0"/>
              </a:tabLst>
            </a:pPr>
            <a:r>
              <a:rPr b="1" lang="ru-RU" sz="2500" spc="-1" strike="noStrike">
                <a:solidFill>
                  <a:srgbClr val="6c84aa"/>
                </a:solidFill>
                <a:latin typeface="Arial"/>
                <a:ea typeface="Lato"/>
              </a:rPr>
              <a:t>Read committed</a:t>
            </a:r>
            <a:r>
              <a:rPr b="0" lang="ru-RU" sz="2500" spc="-1" strike="noStrike">
                <a:solidFill>
                  <a:srgbClr val="6c84aa"/>
                </a:solidFill>
                <a:latin typeface="Arial"/>
                <a:ea typeface="Lato"/>
              </a:rPr>
              <a:t> - чтение фиксированных данных</a:t>
            </a:r>
            <a:endParaRPr b="0" lang="ru-RU" sz="25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6c84aa"/>
              </a:buClr>
              <a:buSzPct val="110000"/>
              <a:buFont typeface="Arial"/>
              <a:buChar char="•"/>
              <a:tabLst>
                <a:tab algn="l" pos="0"/>
              </a:tabLst>
            </a:pPr>
            <a:r>
              <a:rPr b="1" lang="ru-RU" sz="2500" spc="-1" strike="noStrike">
                <a:solidFill>
                  <a:srgbClr val="6c84aa"/>
                </a:solidFill>
                <a:latin typeface="Arial"/>
                <a:ea typeface="Lato"/>
              </a:rPr>
              <a:t>Repeatable read</a:t>
            </a:r>
            <a:r>
              <a:rPr b="0" lang="ru-RU" sz="2500" spc="-1" strike="noStrike">
                <a:solidFill>
                  <a:srgbClr val="6c84aa"/>
                </a:solidFill>
                <a:latin typeface="Arial"/>
                <a:ea typeface="Lato"/>
              </a:rPr>
              <a:t> - повторяющееся чтение</a:t>
            </a:r>
            <a:endParaRPr b="0" lang="ru-RU" sz="25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6c84aa"/>
              </a:buClr>
              <a:buSzPct val="110000"/>
              <a:buFont typeface="Arial"/>
              <a:buChar char="•"/>
              <a:tabLst>
                <a:tab algn="l" pos="0"/>
              </a:tabLst>
            </a:pPr>
            <a:r>
              <a:rPr b="1" lang="ru-RU" sz="2500" spc="-1" strike="noStrike">
                <a:solidFill>
                  <a:srgbClr val="ff4000"/>
                </a:solidFill>
                <a:latin typeface="Arial"/>
                <a:ea typeface="Lato"/>
              </a:rPr>
              <a:t>Serializable</a:t>
            </a:r>
            <a:r>
              <a:rPr b="0" lang="ru-RU" sz="2500" spc="-1" strike="noStrike">
                <a:solidFill>
                  <a:srgbClr val="6c84aa"/>
                </a:solidFill>
                <a:latin typeface="Arial"/>
                <a:ea typeface="Lato"/>
              </a:rPr>
              <a:t> - упорядочиваемость</a:t>
            </a:r>
            <a:endParaRPr b="0" lang="ru-RU" sz="25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6c84aa"/>
              </a:buClr>
              <a:buSzPct val="110000"/>
              <a:buFont typeface="Arial"/>
              <a:buChar char="•"/>
              <a:tabLst>
                <a:tab algn="l" pos="0"/>
              </a:tabLst>
            </a:pPr>
            <a:r>
              <a:rPr b="1" lang="ru-RU" sz="2500" spc="-1" strike="noStrike">
                <a:solidFill>
                  <a:srgbClr val="b2b2b2"/>
                </a:solidFill>
                <a:latin typeface="Arial"/>
                <a:ea typeface="Lato"/>
              </a:rPr>
              <a:t>Snapshot</a:t>
            </a:r>
            <a:r>
              <a:rPr b="0" lang="ru-RU" sz="2500" spc="-1" strike="noStrike">
                <a:solidFill>
                  <a:srgbClr val="6c84aa"/>
                </a:solidFill>
                <a:latin typeface="Arial"/>
                <a:ea typeface="Lato"/>
              </a:rPr>
              <a:t> (</a:t>
            </a:r>
            <a:r>
              <a:rPr b="0" i="1" lang="ru-RU" sz="2500" spc="-1" strike="noStrike">
                <a:solidFill>
                  <a:srgbClr val="6c84aa"/>
                </a:solidFill>
                <a:latin typeface="Arial"/>
                <a:ea typeface="Lato"/>
              </a:rPr>
              <a:t>опциональный</a:t>
            </a:r>
            <a:r>
              <a:rPr b="0" lang="ru-RU" sz="2500" spc="-1" strike="noStrike">
                <a:solidFill>
                  <a:srgbClr val="6c84aa"/>
                </a:solidFill>
                <a:latin typeface="Arial"/>
                <a:ea typeface="Lato"/>
              </a:rPr>
              <a:t>) - снимок состояния</a:t>
            </a:r>
            <a:endParaRPr b="0" lang="ru-RU" sz="2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7;g255e5cf717d_0_3" descr=""/>
          <p:cNvPicPr/>
          <p:nvPr/>
        </p:nvPicPr>
        <p:blipFill>
          <a:blip r:embed="rId1"/>
          <a:srcRect l="0" t="0" r="0" b="19918"/>
          <a:stretch/>
        </p:blipFill>
        <p:spPr>
          <a:xfrm>
            <a:off x="0" y="0"/>
            <a:ext cx="13443840" cy="1468800"/>
          </a:xfrm>
          <a:prstGeom prst="rect">
            <a:avLst/>
          </a:prstGeom>
          <a:ln>
            <a:noFill/>
          </a:ln>
        </p:spPr>
      </p:pic>
      <p:pic>
        <p:nvPicPr>
          <p:cNvPr id="56" name="Google Shape;58;g255e5cf717d_0_3" descr=""/>
          <p:cNvPicPr/>
          <p:nvPr/>
        </p:nvPicPr>
        <p:blipFill>
          <a:blip r:embed="rId2"/>
          <a:stretch/>
        </p:blipFill>
        <p:spPr>
          <a:xfrm>
            <a:off x="9185040" y="136800"/>
            <a:ext cx="4102200" cy="1252440"/>
          </a:xfrm>
          <a:prstGeom prst="rect">
            <a:avLst/>
          </a:prstGeom>
          <a:ln>
            <a:noFill/>
          </a:ln>
        </p:spPr>
      </p:pic>
      <p:sp>
        <p:nvSpPr>
          <p:cNvPr id="57" name="CustomShape 1"/>
          <p:cNvSpPr/>
          <p:nvPr/>
        </p:nvSpPr>
        <p:spPr>
          <a:xfrm>
            <a:off x="290520" y="402120"/>
            <a:ext cx="8435520" cy="65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3700" spc="-1" strike="noStrike">
                <a:solidFill>
                  <a:srgbClr val="ffffff"/>
                </a:solidFill>
                <a:latin typeface="Arial"/>
                <a:ea typeface="Arial"/>
              </a:rPr>
              <a:t>Заголовок слайда</a:t>
            </a:r>
            <a:endParaRPr b="0" lang="ru-RU" sz="3700" spc="-1" strike="noStrike">
              <a:latin typeface="Arial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1093320" y="2471760"/>
            <a:ext cx="11290320" cy="464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2500" spc="-1" strike="noStrike">
                <a:solidFill>
                  <a:srgbClr val="6c84aa"/>
                </a:solidFill>
                <a:latin typeface="Arial"/>
                <a:ea typeface="Lato"/>
              </a:rPr>
              <a:t>В каких распространенных СУБД используется</a:t>
            </a:r>
            <a:endParaRPr b="0" lang="ru-RU" sz="2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2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2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2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2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2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2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2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2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2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2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800" spc="-1" strike="noStrike">
                <a:solidFill>
                  <a:srgbClr val="6c84aa"/>
                </a:solidFill>
                <a:latin typeface="Ubuntu Mono"/>
                <a:ea typeface="Liberation Mono;Courier New"/>
              </a:rPr>
              <a:t>* Oracle</a:t>
            </a:r>
            <a:r>
              <a:rPr b="0" lang="ru-RU" sz="1800" spc="-1" strike="noStrike">
                <a:solidFill>
                  <a:srgbClr val="6c84aa"/>
                </a:solidFill>
                <a:latin typeface="Ubuntu Mono"/>
                <a:ea typeface="Liberation Mono;Courier New"/>
              </a:rPr>
              <a:t> дополнительно поддерживает «Read Only»</a:t>
            </a:r>
            <a:endParaRPr b="0" lang="ru-RU" sz="1800" spc="-1" strike="noStrike">
              <a:latin typeface="Arial"/>
            </a:endParaRPr>
          </a:p>
        </p:txBody>
      </p:sp>
      <p:graphicFrame>
        <p:nvGraphicFramePr>
          <p:cNvPr id="59" name="Table 3"/>
          <p:cNvGraphicFramePr/>
          <p:nvPr/>
        </p:nvGraphicFramePr>
        <p:xfrm>
          <a:off x="1224000" y="3312000"/>
          <a:ext cx="11231640" cy="3240000"/>
        </p:xfrm>
        <a:graphic>
          <a:graphicData uri="http://schemas.openxmlformats.org/drawingml/2006/table">
            <a:tbl>
              <a:tblPr/>
              <a:tblGrid>
                <a:gridCol w="1334160"/>
                <a:gridCol w="2802960"/>
                <a:gridCol w="1442520"/>
                <a:gridCol w="1347120"/>
                <a:gridCol w="1292760"/>
                <a:gridCol w="1591920"/>
                <a:gridCol w="1420560"/>
              </a:tblGrid>
              <a:tr h="59328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Ubuntu Mono"/>
                        </a:rPr>
                        <a:t>СУБД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Ubuntu Mono"/>
                        </a:rPr>
                        <a:t>Уровень по умолчанию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Ubuntu Mono"/>
                        </a:rPr>
                        <a:t>Read uncommitted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Ubuntu Mono"/>
                        </a:rPr>
                        <a:t>Read committed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Ubuntu Mono"/>
                        </a:rPr>
                        <a:t>Repeatable read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Ubuntu Mono"/>
                        </a:rPr>
                        <a:t>Serializable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Ubuntu Mono"/>
                        </a:rPr>
                        <a:t>Snapshot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29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Ubuntu Mono"/>
                        </a:rPr>
                        <a:t>Oracle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Ubuntu Mono"/>
                        </a:rPr>
                        <a:t>Read committed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ff0000"/>
                          </a:solidFill>
                          <a:latin typeface="Ubuntu Mono"/>
                        </a:rPr>
                        <a:t>-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158466"/>
                          </a:solidFill>
                          <a:latin typeface="Ubuntu Mono"/>
                        </a:rPr>
                        <a:t>+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ff0000"/>
                          </a:solidFill>
                          <a:latin typeface="Ubuntu Mono"/>
                        </a:rPr>
                        <a:t>-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158466"/>
                          </a:solidFill>
                          <a:latin typeface="Ubuntu Mono"/>
                        </a:rPr>
                        <a:t>+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ff0000"/>
                          </a:solidFill>
                          <a:latin typeface="Ubuntu Mono"/>
                        </a:rPr>
                        <a:t>-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29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Ubuntu Mono"/>
                        </a:rPr>
                        <a:t>MS SQL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Ubuntu Mono"/>
                        </a:rPr>
                        <a:t>Read committed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158466"/>
                          </a:solidFill>
                          <a:latin typeface="Ubuntu Mono"/>
                        </a:rPr>
                        <a:t>+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158466"/>
                          </a:solidFill>
                          <a:latin typeface="Ubuntu Mono"/>
                        </a:rPr>
                        <a:t>+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158466"/>
                          </a:solidFill>
                          <a:latin typeface="Ubuntu Mono"/>
                        </a:rPr>
                        <a:t>+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158466"/>
                          </a:solidFill>
                          <a:latin typeface="Ubuntu Mono"/>
                        </a:rPr>
                        <a:t>+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158466"/>
                          </a:solidFill>
                          <a:latin typeface="Ubuntu Mono"/>
                        </a:rPr>
                        <a:t>+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29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Ubuntu Mono"/>
                        </a:rPr>
                        <a:t>PostgreSQL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Ubuntu Mono"/>
                        </a:rPr>
                        <a:t>Read committed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ff0000"/>
                          </a:solidFill>
                          <a:latin typeface="Ubuntu Mono"/>
                        </a:rPr>
                        <a:t>-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158466"/>
                          </a:solidFill>
                          <a:latin typeface="Ubuntu Mono"/>
                        </a:rPr>
                        <a:t>+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ff0000"/>
                          </a:solidFill>
                          <a:latin typeface="Ubuntu Mono"/>
                        </a:rPr>
                        <a:t>-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158466"/>
                          </a:solidFill>
                          <a:latin typeface="Ubuntu Mono"/>
                        </a:rPr>
                        <a:t>+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ff0000"/>
                          </a:solidFill>
                          <a:latin typeface="Ubuntu Mono"/>
                        </a:rPr>
                        <a:t>-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29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Ubuntu Mono"/>
                        </a:rPr>
                        <a:t>MySQL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158466"/>
                          </a:solidFill>
                          <a:latin typeface="Ubuntu Mono"/>
                        </a:rPr>
                        <a:t>Repeatable read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158466"/>
                          </a:solidFill>
                          <a:latin typeface="Ubuntu Mono"/>
                        </a:rPr>
                        <a:t>+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158466"/>
                          </a:solidFill>
                          <a:latin typeface="Ubuntu Mono"/>
                        </a:rPr>
                        <a:t>+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158466"/>
                          </a:solidFill>
                          <a:latin typeface="Ubuntu Mono"/>
                        </a:rPr>
                        <a:t>+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158466"/>
                          </a:solidFill>
                          <a:latin typeface="Ubuntu Mono"/>
                        </a:rPr>
                        <a:t>+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ff0000"/>
                          </a:solidFill>
                          <a:latin typeface="Ubuntu Mono"/>
                        </a:rPr>
                        <a:t>-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29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Ubuntu Mono"/>
                        </a:rPr>
                        <a:t>H2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Ubuntu Mono"/>
                        </a:rPr>
                        <a:t>Read committed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158466"/>
                          </a:solidFill>
                          <a:latin typeface="Ubuntu Mono"/>
                        </a:rPr>
                        <a:t>+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158466"/>
                          </a:solidFill>
                          <a:latin typeface="Ubuntu Mono"/>
                        </a:rPr>
                        <a:t>+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158466"/>
                          </a:solidFill>
                          <a:latin typeface="Ubuntu Mono"/>
                        </a:rPr>
                        <a:t>+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158466"/>
                          </a:solidFill>
                          <a:latin typeface="Ubuntu Mono"/>
                        </a:rPr>
                        <a:t>+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158466"/>
                          </a:solidFill>
                          <a:latin typeface="Ubuntu Mono"/>
                        </a:rPr>
                        <a:t>+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819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Ubuntu Mono"/>
                        </a:rPr>
                        <a:t>Cassandra</a:t>
                      </a:r>
                      <a:br/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ff0000"/>
                          </a:solidFill>
                          <a:latin typeface="Ubuntu Mono"/>
                        </a:rPr>
                        <a:t>Read uncommited</a:t>
                      </a:r>
                      <a:endParaRPr b="0" lang="ru-RU" sz="1800" spc="-1" strike="noStrike">
                        <a:latin typeface="Arial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40c28"/>
                          </a:solidFill>
                          <a:latin typeface="Ubuntu Mono"/>
                        </a:rPr>
                        <a:t>1.1 Row Level Isolation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158466"/>
                          </a:solidFill>
                          <a:latin typeface="Ubuntu Mono"/>
                        </a:rPr>
                        <a:t>+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ff0000"/>
                          </a:solidFill>
                          <a:latin typeface="Ubuntu Mono"/>
                        </a:rPr>
                        <a:t>-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ff0000"/>
                          </a:solidFill>
                          <a:latin typeface="Ubuntu Mono"/>
                        </a:rPr>
                        <a:t>-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ff0000"/>
                          </a:solidFill>
                          <a:latin typeface="Ubuntu Mono"/>
                        </a:rPr>
                        <a:t>-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ff0000"/>
                          </a:solidFill>
                          <a:latin typeface="Ubuntu Mono"/>
                        </a:rPr>
                        <a:t>-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57;g255e5cf717d_0_4" descr=""/>
          <p:cNvPicPr/>
          <p:nvPr/>
        </p:nvPicPr>
        <p:blipFill>
          <a:blip r:embed="rId1"/>
          <a:srcRect l="0" t="0" r="0" b="19918"/>
          <a:stretch/>
        </p:blipFill>
        <p:spPr>
          <a:xfrm>
            <a:off x="0" y="0"/>
            <a:ext cx="13443840" cy="1468800"/>
          </a:xfrm>
          <a:prstGeom prst="rect">
            <a:avLst/>
          </a:prstGeom>
          <a:ln>
            <a:noFill/>
          </a:ln>
        </p:spPr>
      </p:pic>
      <p:pic>
        <p:nvPicPr>
          <p:cNvPr id="61" name="Google Shape;58;g255e5cf717d_0_4" descr=""/>
          <p:cNvPicPr/>
          <p:nvPr/>
        </p:nvPicPr>
        <p:blipFill>
          <a:blip r:embed="rId2"/>
          <a:stretch/>
        </p:blipFill>
        <p:spPr>
          <a:xfrm>
            <a:off x="9185040" y="136800"/>
            <a:ext cx="4102200" cy="1252440"/>
          </a:xfrm>
          <a:prstGeom prst="rect">
            <a:avLst/>
          </a:prstGeom>
          <a:ln>
            <a:noFill/>
          </a:ln>
        </p:spPr>
      </p:pic>
      <p:sp>
        <p:nvSpPr>
          <p:cNvPr id="62" name="CustomShape 1"/>
          <p:cNvSpPr/>
          <p:nvPr/>
        </p:nvSpPr>
        <p:spPr>
          <a:xfrm>
            <a:off x="290520" y="402120"/>
            <a:ext cx="8435520" cy="65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3700" spc="-1" strike="noStrike">
                <a:solidFill>
                  <a:srgbClr val="ffffff"/>
                </a:solidFill>
                <a:latin typeface="Arial"/>
                <a:ea typeface="Arial"/>
              </a:rPr>
              <a:t>Заголовок слайда</a:t>
            </a:r>
            <a:endParaRPr b="0" lang="ru-RU" sz="3700" spc="-1" strike="noStrike">
              <a:latin typeface="Arial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1093320" y="2471760"/>
            <a:ext cx="11074320" cy="441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2500" spc="-1" strike="noStrike">
                <a:solidFill>
                  <a:srgbClr val="6c84aa"/>
                </a:solidFill>
                <a:latin typeface="Arial"/>
                <a:ea typeface="Lato"/>
              </a:rPr>
              <a:t>Как уровни изолированности работают в Spring</a:t>
            </a:r>
            <a:endParaRPr b="0" lang="ru-RU" sz="2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25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6c84aa"/>
              </a:buClr>
              <a:buSzPct val="110000"/>
              <a:buFont typeface="Arial"/>
              <a:buChar char="•"/>
              <a:tabLst>
                <a:tab algn="l" pos="0"/>
              </a:tabLst>
            </a:pPr>
            <a:r>
              <a:rPr b="0" lang="ru-RU" sz="2500" spc="-1" strike="noStrike">
                <a:solidFill>
                  <a:srgbClr val="6c84aa"/>
                </a:solidFill>
                <a:latin typeface="Arial"/>
                <a:ea typeface="Lato"/>
              </a:rPr>
              <a:t>@Transactional(isolation = Isolation.READ_UNCOMMITTED)</a:t>
            </a:r>
            <a:endParaRPr b="0" lang="ru-RU" sz="25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6c84aa"/>
              </a:buClr>
              <a:buSzPct val="110000"/>
              <a:buFont typeface="Arial"/>
              <a:buChar char="•"/>
              <a:tabLst>
                <a:tab algn="l" pos="0"/>
              </a:tabLst>
            </a:pPr>
            <a:r>
              <a:rPr b="0" lang="ru-RU" sz="2500" spc="-1" strike="noStrike">
                <a:solidFill>
                  <a:srgbClr val="6c84aa"/>
                </a:solidFill>
                <a:latin typeface="Arial"/>
                <a:ea typeface="Lato"/>
              </a:rPr>
              <a:t>@Transactional(isolation = Isolation.READ_COMMITTED)</a:t>
            </a:r>
            <a:endParaRPr b="0" lang="ru-RU" sz="25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6c84aa"/>
              </a:buClr>
              <a:buSzPct val="110000"/>
              <a:buFont typeface="Arial"/>
              <a:buChar char="•"/>
              <a:tabLst>
                <a:tab algn="l" pos="0"/>
              </a:tabLst>
            </a:pPr>
            <a:r>
              <a:rPr b="0" lang="ru-RU" sz="2500" spc="-1" strike="noStrike">
                <a:solidFill>
                  <a:srgbClr val="6c84aa"/>
                </a:solidFill>
                <a:latin typeface="Arial"/>
                <a:ea typeface="Lato"/>
              </a:rPr>
              <a:t>@Transactional(isolation = Isolation.REPEATABLE_READ)</a:t>
            </a:r>
            <a:endParaRPr b="0" lang="ru-RU" sz="25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6c84aa"/>
              </a:buClr>
              <a:buSzPct val="110000"/>
              <a:buFont typeface="Arial"/>
              <a:buChar char="•"/>
              <a:tabLst>
                <a:tab algn="l" pos="0"/>
              </a:tabLst>
            </a:pPr>
            <a:r>
              <a:rPr b="0" lang="ru-RU" sz="2500" spc="-1" strike="noStrike">
                <a:solidFill>
                  <a:srgbClr val="6c84aa"/>
                </a:solidFill>
                <a:latin typeface="Arial"/>
                <a:ea typeface="Lato"/>
              </a:rPr>
              <a:t>@Transactional(isolation = Isolation.SERIALIZABLE)</a:t>
            </a:r>
            <a:endParaRPr b="0" lang="ru-RU" sz="25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6c84aa"/>
              </a:buClr>
              <a:buSzPct val="110000"/>
              <a:buFont typeface="Arial"/>
              <a:buChar char="•"/>
              <a:tabLst>
                <a:tab algn="l" pos="0"/>
              </a:tabLst>
            </a:pPr>
            <a:r>
              <a:rPr b="0" lang="ru-RU" sz="2500" spc="-1" strike="noStrike">
                <a:solidFill>
                  <a:srgbClr val="6c84aa"/>
                </a:solidFill>
                <a:latin typeface="Arial"/>
                <a:ea typeface="Lato"/>
              </a:rPr>
              <a:t>@Transactional или @Transactional(isolation = Isolation.DEFAULT)</a:t>
            </a:r>
            <a:endParaRPr b="0" lang="ru-RU" sz="2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tabLst>
                <a:tab algn="l" pos="0"/>
              </a:tabLst>
            </a:pPr>
            <a:endParaRPr b="0" lang="ru-RU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</TotalTime>
  <Application>LibreOffice/6.4.7.2$Linux_X86_64 LibreOffice_project/40$Build-2</Application>
  <Words>12</Words>
  <Paragraphs>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Марина Мануйленко</dc:creator>
  <dc:description/>
  <dc:language>ru-RU</dc:language>
  <cp:lastModifiedBy/>
  <dcterms:modified xsi:type="dcterms:W3CDTF">2023-12-06T01:12:01Z</dcterms:modified>
  <cp:revision>6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Произвольный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