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3" r:id="rId3"/>
    <p:sldId id="264" r:id="rId4"/>
  </p:sldIdLst>
  <p:sldSz cx="12192000" cy="6858000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Nunito Sans" panose="00000500000000000000" pitchFamily="2" charset="0"/>
      <p:regular r:id="rId11"/>
      <p:bold r:id="rId12"/>
      <p:italic r:id="rId13"/>
      <p:boldItalic r:id="rId14"/>
    </p:embeddedFont>
    <p:embeddedFont>
      <p:font typeface="Adobe Devanagari" panose="02040503050201020203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  <p:embeddedFont>
      <p:font typeface="Source Sans Pro Semibold" panose="020B0604020202020204" charset="0"/>
      <p:bold r:id="rId27"/>
      <p:boldItalic r:id="rId2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EB"/>
    <a:srgbClr val="DADADA"/>
    <a:srgbClr val="CED72D"/>
    <a:srgbClr val="003F7D"/>
    <a:srgbClr val="E4650E"/>
    <a:srgbClr val="22B5B7"/>
    <a:srgbClr val="003E7D"/>
    <a:srgbClr val="DBDF68"/>
    <a:srgbClr val="EB863E"/>
    <a:srgbClr val="82C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0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3B32-3280-490F-B74E-215C31BA8567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3F36-5DAF-4A33-936D-5DFD2BBAEB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0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84E5-EC29-4D9F-A7F5-A48B0681052C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4C91-3188-4369-8D3F-B2915F3F8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8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2064263"/>
            <a:ext cx="10514013" cy="114293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375480"/>
            <a:ext cx="7505700" cy="96996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711395"/>
            <a:ext cx="52562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des Masters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52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Zusat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788" y="1905001"/>
            <a:ext cx="10512424" cy="1781174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97020"/>
            <a:ext cx="5903912" cy="1639094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aseline="0"/>
            </a:lvl1pPr>
            <a:lvl2pPr marL="0" indent="0">
              <a:lnSpc>
                <a:spcPct val="100000"/>
              </a:lnSpc>
              <a:buNone/>
              <a:defRPr/>
            </a:lvl2pPr>
            <a:lvl3pPr marL="491400" indent="0">
              <a:lnSpc>
                <a:spcPct val="100000"/>
              </a:lnSpc>
              <a:buNone/>
              <a:defRPr/>
            </a:lvl3pPr>
            <a:lvl4pPr marL="707400" indent="0">
              <a:lnSpc>
                <a:spcPct val="100000"/>
              </a:lnSpc>
              <a:buNone/>
              <a:defRPr/>
            </a:lvl4pPr>
            <a:lvl5pPr marL="959400" indent="0">
              <a:lnSpc>
                <a:spcPct val="100000"/>
              </a:lnSpc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Formatvorlage für Name und Nachname durch Klicken bearbeiten</a:t>
            </a:r>
          </a:p>
          <a:p>
            <a:pPr lvl="0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4" y="3827628"/>
            <a:ext cx="6283728" cy="30297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" y="584200"/>
            <a:ext cx="2555122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2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89747"/>
            <a:ext cx="10514013" cy="168442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de-DE" dirty="0" smtClean="0"/>
              <a:t>Zwischentitel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5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647507"/>
            <a:ext cx="10514013" cy="1226661"/>
          </a:xfrm>
        </p:spPr>
        <p:txBody>
          <a:bodyPr lIns="0" tIns="0" rIns="0" bIns="360000" anchor="b" anchorCtr="0"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de-DE" dirty="0" smtClean="0"/>
              <a:t>Masterformat durch klicken bearbeiten</a:t>
            </a:r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839788" y="3874168"/>
            <a:ext cx="10512425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4327525"/>
            <a:ext cx="10512425" cy="1679870"/>
          </a:xfrm>
        </p:spPr>
        <p:txBody>
          <a:bodyPr/>
          <a:lstStyle>
            <a:lvl1pPr marL="0" indent="0">
              <a:buNone/>
              <a:defRPr/>
            </a:lvl1pPr>
            <a:lvl2pPr marL="239400" indent="0">
              <a:buNone/>
              <a:defRPr/>
            </a:lvl2pPr>
            <a:lvl3pPr marL="491400" indent="0">
              <a:buNone/>
              <a:defRPr/>
            </a:lvl3pPr>
            <a:lvl4pPr marL="707400" indent="0">
              <a:buNone/>
              <a:defRPr/>
            </a:lvl4pPr>
            <a:lvl5pPr marL="959400" indent="0">
              <a:buNone/>
              <a:defRPr/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0"/>
            <a:r>
              <a:rPr lang="de-DE" dirty="0" smtClean="0"/>
              <a:t>E-Mailadresse</a:t>
            </a:r>
          </a:p>
        </p:txBody>
      </p:sp>
    </p:spTree>
    <p:extLst>
      <p:ext uri="{BB962C8B-B14F-4D97-AF65-F5344CB8AC3E}">
        <p14:creationId xmlns:p14="http://schemas.microsoft.com/office/powerpoint/2010/main" val="2814943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3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838200" y="1738800"/>
            <a:ext cx="10515600" cy="4440238"/>
          </a:xfrm>
        </p:spPr>
        <p:txBody>
          <a:bodyPr lIns="0" tIns="0" rIns="0" bIns="0" anchor="ctr" anchorCtr="0"/>
          <a:lstStyle>
            <a:lvl1pPr marL="288000" indent="-288000">
              <a:lnSpc>
                <a:spcPct val="100000"/>
              </a:lnSpc>
              <a:spcBef>
                <a:spcPts val="1200"/>
              </a:spcBef>
              <a:buSzPct val="120000"/>
              <a:defRPr sz="2200"/>
            </a:lvl1pPr>
            <a:lvl2pPr marL="612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2pPr>
            <a:lvl3pPr marL="900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3pPr>
            <a:lvl4pPr marL="1224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4pPr>
            <a:lvl5pPr marL="1548000" indent="-288000">
              <a:lnSpc>
                <a:spcPct val="100000"/>
              </a:lnSpc>
              <a:spcBef>
                <a:spcPts val="300"/>
              </a:spcBef>
              <a:buSzPct val="120000"/>
              <a:buFont typeface="Source Sans Pro" panose="020B0503030403020204" pitchFamily="34" charset="0"/>
              <a:buChar char="–"/>
              <a:defRPr sz="21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0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Das große FDZ Weihnachtsrätsel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40266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012448"/>
            <a:ext cx="10514013" cy="169277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Das große FDZ Weihnachtsrätsel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8" y="2205038"/>
            <a:ext cx="10512425" cy="3562499"/>
          </a:xfrm>
        </p:spPr>
        <p:txBody>
          <a:bodyPr/>
          <a:lstStyle/>
          <a:p>
            <a:endParaRPr lang="de-DE"/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2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69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09"/>
            <a:ext cx="10515600" cy="1325563"/>
          </a:xfrm>
        </p:spPr>
        <p:txBody>
          <a:bodyPr lIns="0" tIns="0" rIns="0" bIns="144000" anchor="b" anchorCtr="0">
            <a:normAutofit/>
          </a:bodyPr>
          <a:lstStyle>
            <a:lvl1pPr>
              <a:lnSpc>
                <a:spcPct val="100000"/>
              </a:lnSpc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839788" y="1344569"/>
            <a:ext cx="10514012" cy="0"/>
          </a:xfrm>
          <a:prstGeom prst="line">
            <a:avLst/>
          </a:prstGeom>
          <a:ln w="38100" cap="rnd">
            <a:gradFill>
              <a:gsLst>
                <a:gs pos="0">
                  <a:srgbClr val="003F7D"/>
                </a:gs>
                <a:gs pos="100000">
                  <a:srgbClr val="00ACB0"/>
                </a:gs>
              </a:gsLst>
              <a:lin ang="0" scaled="0"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738800"/>
            <a:ext cx="10512425" cy="24622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600"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0" indent="0">
              <a:buNone/>
              <a:defRPr sz="1300"/>
            </a:lvl2pPr>
          </a:lstStyle>
          <a:p>
            <a:pPr lvl="0"/>
            <a:r>
              <a:rPr lang="de-DE" dirty="0" smtClean="0"/>
              <a:t>Grafik-Überschrift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778900" y="6012447"/>
            <a:ext cx="3573313" cy="169277"/>
          </a:xfr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100" baseline="0"/>
            </a:lvl1pPr>
            <a:lvl2pPr marL="239400" indent="0">
              <a:buNone/>
              <a:defRPr sz="1100"/>
            </a:lvl2pPr>
            <a:lvl3pPr marL="491400" indent="0">
              <a:buNone/>
              <a:defRPr sz="1100"/>
            </a:lvl3pPr>
            <a:lvl4pPr marL="707400" indent="0">
              <a:buNone/>
              <a:defRPr sz="1100"/>
            </a:lvl4pPr>
            <a:lvl5pPr marL="959400" indent="0">
              <a:buNone/>
              <a:defRPr sz="1100"/>
            </a:lvl5pPr>
          </a:lstStyle>
          <a:p>
            <a:pPr lvl="0"/>
            <a:r>
              <a:rPr lang="de-DE" dirty="0" smtClean="0"/>
              <a:t>Anmerkungen und Quelle durch Klicken bearbeiten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5"/>
          </p:nvPr>
        </p:nvSpPr>
        <p:spPr>
          <a:xfrm>
            <a:off x="839789" y="2205038"/>
            <a:ext cx="6617454" cy="3976686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48834" y="6480990"/>
            <a:ext cx="9731992" cy="351035"/>
          </a:xfrm>
        </p:spPr>
        <p:txBody>
          <a:bodyPr wrap="square" lIns="0" tIns="0" rIns="0" bIns="180000" anchor="t" anchorCtr="0">
            <a:spAutoFit/>
          </a:bodyPr>
          <a:lstStyle>
            <a:lvl1pPr algn="r">
              <a:defRPr sz="1100" i="0">
                <a:latin typeface="Source Sans Pro" panose="020B0503030403020204" pitchFamily="34" charset="0"/>
                <a:ea typeface="Source Sans Pro" panose="020B0503030403020204" pitchFamily="34" charset="0"/>
                <a:cs typeface="Adobe Devanagari" panose="02040503050201020203" pitchFamily="18" charset="0"/>
              </a:defRPr>
            </a:lvl1pPr>
          </a:lstStyle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180760" y="6480990"/>
            <a:ext cx="342903" cy="351035"/>
          </a:xfrm>
        </p:spPr>
        <p:txBody>
          <a:bodyPr wrap="square" lIns="0" tIns="0" rIns="0" bIns="180000" anchor="t" anchorCtr="0">
            <a:spAutoFit/>
          </a:bodyPr>
          <a:lstStyle>
            <a:lvl1pPr algn="l">
              <a:defRPr sz="1100" i="0"/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659897" y="6480990"/>
            <a:ext cx="516307" cy="377010"/>
          </a:xfrm>
          <a:prstGeom prst="rect">
            <a:avLst/>
          </a:prstGeom>
          <a:noFill/>
        </p:spPr>
        <p:txBody>
          <a:bodyPr wrap="square" lIns="0" tIns="0" rIns="0" bIns="180000" rtlCol="0" anchor="t" anchorCtr="0">
            <a:noAutofit/>
          </a:bodyPr>
          <a:lstStyle/>
          <a:p>
            <a:r>
              <a:rPr lang="de-DE" sz="1100" i="0" dirty="0" smtClean="0">
                <a:solidFill>
                  <a:srgbClr val="003F7D"/>
                </a:solidFill>
              </a:rPr>
              <a:t>//</a:t>
            </a:r>
            <a:r>
              <a:rPr lang="de-DE" sz="1100" i="0" spc="100" baseline="0" dirty="0" smtClean="0">
                <a:solidFill>
                  <a:srgbClr val="003F7D"/>
                </a:solidFill>
              </a:rPr>
              <a:t>  </a:t>
            </a:r>
            <a:r>
              <a:rPr lang="de-DE" sz="1100" i="0" dirty="0" smtClean="0">
                <a:solidFill>
                  <a:srgbClr val="003F7D"/>
                </a:solidFill>
              </a:rPr>
              <a:t>Seite</a:t>
            </a:r>
            <a:endParaRPr lang="de-DE" sz="1100" i="0" dirty="0">
              <a:solidFill>
                <a:srgbClr val="00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71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94" userDrawn="1">
          <p15:clr>
            <a:srgbClr val="FBAE40"/>
          </p15:clr>
        </p15:guide>
        <p15:guide id="2" orient="horz" pos="389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F7D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3F7D"/>
                </a:solidFill>
              </a:defRPr>
            </a:lvl1pPr>
          </a:lstStyle>
          <a:p>
            <a:r>
              <a:rPr lang="de-DE" dirty="0" err="1" smtClean="0"/>
              <a:t>Stata</a:t>
            </a:r>
            <a:r>
              <a:rPr lang="de-DE" dirty="0" smtClean="0"/>
              <a:t> Einstieg ohne Statistikvorwissen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F7D"/>
                </a:solidFill>
              </a:defRPr>
            </a:lvl1pPr>
          </a:lstStyle>
          <a:p>
            <a:fld id="{26B0F511-0276-47E7-A3B9-1C2E42FF3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4" r:id="rId3"/>
    <p:sldLayoutId id="2147483662" r:id="rId4"/>
    <p:sldLayoutId id="2147483656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rgbClr val="003F7D"/>
          </a:solidFill>
          <a:latin typeface="Nunito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3pPr>
      <a:lvl4pPr marL="93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4pPr>
      <a:lvl5pPr marL="118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F7D"/>
          </a:solidFill>
          <a:latin typeface="Nunito Sans" panose="000005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ync.uol.de/s/JNc6rBy9i6pJ7PD" TargetMode="External"/><Relationship Id="rId2" Type="http://schemas.openxmlformats.org/officeDocument/2006/relationships/hyperlink" Target="https://filius23.github.io/StataBIBB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Stata</a:t>
            </a:r>
            <a:r>
              <a:rPr lang="de-DE" b="1" dirty="0" smtClean="0"/>
              <a:t> Einstieg </a:t>
            </a:r>
            <a:r>
              <a:rPr lang="de-DE" b="1" dirty="0"/>
              <a:t>mit Statistikwissen</a:t>
            </a:r>
            <a:r>
              <a:rPr lang="de-DE" dirty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Fortbildung am BIBB, 02.12.-03.12.2021</a:t>
            </a:r>
          </a:p>
          <a:p>
            <a:r>
              <a:rPr lang="de-DE" dirty="0" smtClean="0"/>
              <a:t>Andreas Filser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Finde ich was?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Begleitskript: </a:t>
            </a:r>
            <a:r>
              <a:rPr lang="de-DE" dirty="0">
                <a:hlinkClick r:id="rId2"/>
              </a:rPr>
              <a:t>https://filius23.github.io/StataBIBB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DoFiles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cloudsync.uol.de/s/JNc6rBy9i6pJ7PD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r="22399"/>
          <a:stretch/>
        </p:blipFill>
        <p:spPr>
          <a:xfrm>
            <a:off x="7442331" y="1435344"/>
            <a:ext cx="4749669" cy="33153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r="50425" b="39424"/>
          <a:stretch/>
        </p:blipFill>
        <p:spPr>
          <a:xfrm>
            <a:off x="5846226" y="4939185"/>
            <a:ext cx="4968919" cy="32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ABlaufplan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F511-0276-47E7-A3B9-1C2E42FF315F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72867"/>
              </p:ext>
            </p:extLst>
          </p:nvPr>
        </p:nvGraphicFramePr>
        <p:xfrm>
          <a:off x="1277656" y="1966588"/>
          <a:ext cx="8818321" cy="42409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97807">
                  <a:extLst>
                    <a:ext uri="{9D8B030D-6E8A-4147-A177-3AD203B41FA5}">
                      <a16:colId xmlns:a16="http://schemas.microsoft.com/office/drawing/2014/main" val="3411971568"/>
                    </a:ext>
                  </a:extLst>
                </a:gridCol>
                <a:gridCol w="680871">
                  <a:extLst>
                    <a:ext uri="{9D8B030D-6E8A-4147-A177-3AD203B41FA5}">
                      <a16:colId xmlns:a16="http://schemas.microsoft.com/office/drawing/2014/main" val="1723411768"/>
                    </a:ext>
                  </a:extLst>
                </a:gridCol>
                <a:gridCol w="682758">
                  <a:extLst>
                    <a:ext uri="{9D8B030D-6E8A-4147-A177-3AD203B41FA5}">
                      <a16:colId xmlns:a16="http://schemas.microsoft.com/office/drawing/2014/main" val="2538993999"/>
                    </a:ext>
                  </a:extLst>
                </a:gridCol>
                <a:gridCol w="4784961">
                  <a:extLst>
                    <a:ext uri="{9D8B030D-6E8A-4147-A177-3AD203B41FA5}">
                      <a16:colId xmlns:a16="http://schemas.microsoft.com/office/drawing/2014/main" val="957393482"/>
                    </a:ext>
                  </a:extLst>
                </a:gridCol>
                <a:gridCol w="679928">
                  <a:extLst>
                    <a:ext uri="{9D8B030D-6E8A-4147-A177-3AD203B41FA5}">
                      <a16:colId xmlns:a16="http://schemas.microsoft.com/office/drawing/2014/main" val="3537705002"/>
                    </a:ext>
                  </a:extLst>
                </a:gridCol>
                <a:gridCol w="1191996">
                  <a:extLst>
                    <a:ext uri="{9D8B030D-6E8A-4147-A177-3AD203B41FA5}">
                      <a16:colId xmlns:a16="http://schemas.microsoft.com/office/drawing/2014/main" val="2029703670"/>
                    </a:ext>
                  </a:extLst>
                </a:gridCol>
              </a:tblGrid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Nunito Sans" panose="00000500000000000000" pitchFamily="2" charset="0"/>
                        </a:rPr>
                        <a:t> </a:t>
                      </a:r>
                      <a:endParaRPr lang="de-DE" sz="18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Nunito Sans" panose="00000500000000000000" pitchFamily="2" charset="0"/>
                        </a:rPr>
                        <a:t>Start</a:t>
                      </a:r>
                      <a:endParaRPr lang="de-DE" sz="18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Nunito Sans" panose="00000500000000000000" pitchFamily="2" charset="0"/>
                        </a:rPr>
                        <a:t>Ende</a:t>
                      </a:r>
                      <a:endParaRPr lang="de-DE" sz="18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Nunito Sans" panose="00000500000000000000" pitchFamily="2" charset="0"/>
                        </a:rPr>
                        <a:t> </a:t>
                      </a:r>
                      <a:endParaRPr lang="de-DE" sz="18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Nunito Sans" panose="00000500000000000000" pitchFamily="2" charset="0"/>
                        </a:rPr>
                        <a:t>Zeit</a:t>
                      </a:r>
                      <a:endParaRPr lang="de-DE" sz="180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Nunito Sans" panose="00000500000000000000" pitchFamily="2" charset="0"/>
                        </a:rPr>
                        <a:t>Kum</a:t>
                      </a:r>
                      <a:r>
                        <a:rPr lang="de-DE" sz="1400" dirty="0">
                          <a:effectLst/>
                          <a:latin typeface="Nunito Sans" panose="00000500000000000000" pitchFamily="2" charset="0"/>
                        </a:rPr>
                        <a:t>. Zeit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82304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Nunito Sans" panose="00000500000000000000" pitchFamily="2" charset="0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08:30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08:45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Willkommen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00:15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114682"/>
                  </a:ext>
                </a:extLst>
              </a:tr>
              <a:tr h="290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08:45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Einstieg + Überblicksbefehle (su &amp; tab: Skalenniveaus)</a:t>
                      </a:r>
                      <a:br>
                        <a:rPr lang="de-DE" sz="1200">
                          <a:effectLst/>
                          <a:latin typeface="Nunito Sans" panose="00000500000000000000" pitchFamily="2" charset="0"/>
                        </a:rPr>
                      </a:b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Umgang mit missings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01:45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43038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Kaffee- &amp; Bildschirmpause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277562"/>
                  </a:ext>
                </a:extLst>
              </a:tr>
              <a:tr h="290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12:00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Deskriptive Maße (Varianz, Gini,…) </a:t>
                      </a:r>
                      <a:br>
                        <a:rPr lang="de-DE" sz="1200">
                          <a:effectLst/>
                          <a:latin typeface="Nunito Sans" panose="00000500000000000000" pitchFamily="2" charset="0"/>
                        </a:rPr>
                      </a:b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if-Bedingungen, Labels Teil 1 (Labels vs. Werte)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03:30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78427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12:00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13:30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Mittagspause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54623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13:30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neue Variablen erstellen, bestehende Variablen verändern, Labels Teil2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04:30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20968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Kaffee- &amp; Bildschirmpause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78213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2.2.2021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15:15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Variablen erstellen mit </a:t>
                      </a:r>
                      <a:r>
                        <a:rPr lang="de-DE" sz="1200" dirty="0" err="1">
                          <a:effectLst/>
                          <a:latin typeface="Nunito Sans" panose="00000500000000000000" pitchFamily="2" charset="0"/>
                        </a:rPr>
                        <a:t>egen</a:t>
                      </a: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, Hilfe verwenden &amp; Fehlermeldungen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00:30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05:00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44974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9991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Nunito Sans" panose="00000500000000000000" pitchFamily="2" charset="0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08:30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Wiedereinstieg Tag1, </a:t>
                      </a:r>
                      <a:r>
                        <a:rPr lang="de-DE" sz="1200" dirty="0" smtClean="0">
                          <a:effectLst/>
                          <a:latin typeface="Nunito Sans" panose="00000500000000000000" pitchFamily="2" charset="0"/>
                        </a:rPr>
                        <a:t>Inferenz &amp; Gewichtung,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06:30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69653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Kaffee- &amp; Bildschirmpause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27084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10:15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12:00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Zusammenhangsmaße, insbes. Regression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08:15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37709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12:00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13:30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Mittagspause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4036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13:30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Nunito Sans" panose="00000500000000000000" pitchFamily="2" charset="0"/>
                        </a:rPr>
                        <a:t>Zusammenhangsmaße II,</a:t>
                      </a:r>
                      <a:r>
                        <a:rPr lang="de-DE" sz="1200" baseline="0" dirty="0" smtClean="0">
                          <a:effectLst/>
                          <a:latin typeface="Nunito Sans" panose="00000500000000000000" pitchFamily="2" charset="0"/>
                        </a:rPr>
                        <a:t> (Schleifen)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01:00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09:15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84300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Kaffee- &amp; Bildschirmpause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Nunito Sa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0023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de-DE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" panose="00000500000000000000" pitchFamily="2" charset="0"/>
                          <a:ea typeface="+mn-ea"/>
                          <a:cs typeface="+mn-cs"/>
                        </a:rPr>
                        <a:t>3.2.2021</a:t>
                      </a:r>
                      <a:endParaRPr lang="de-DE" sz="1800" dirty="0"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14:45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15:30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  <a:latin typeface="Nunito Sans" panose="00000500000000000000" pitchFamily="2" charset="0"/>
                        </a:rPr>
                        <a:t>DoFiles</a:t>
                      </a: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 strukturieren, Zusammenfassung, Ausblick, weiterführende Ressourcen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Nunito Sans" panose="00000500000000000000" pitchFamily="2" charset="0"/>
                        </a:rPr>
                        <a:t>00:45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Nunito Sans" panose="00000500000000000000" pitchFamily="2" charset="0"/>
                        </a:rPr>
                        <a:t>10:00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Nunito Sans" panose="00000500000000000000" pitchFamily="2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75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3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F7D"/>
      </a:accent1>
      <a:accent2>
        <a:srgbClr val="54BDBF"/>
      </a:accent2>
      <a:accent3>
        <a:srgbClr val="CED72D"/>
      </a:accent3>
      <a:accent4>
        <a:srgbClr val="0C7FA7"/>
      </a:accent4>
      <a:accent5>
        <a:srgbClr val="ED9656"/>
      </a:accent5>
      <a:accent6>
        <a:srgbClr val="82C074"/>
      </a:accent6>
      <a:hlink>
        <a:srgbClr val="0563C1"/>
      </a:hlink>
      <a:folHlink>
        <a:srgbClr val="954F72"/>
      </a:folHlink>
    </a:clrScheme>
    <a:fontScheme name="Benutzerdefiniert 5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94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Calibri</vt:lpstr>
      <vt:lpstr>Arial</vt:lpstr>
      <vt:lpstr>Times New Roman</vt:lpstr>
      <vt:lpstr>Nunito Sans</vt:lpstr>
      <vt:lpstr>Adobe Devanagari</vt:lpstr>
      <vt:lpstr>Roboto Condensed</vt:lpstr>
      <vt:lpstr>Source Sans Pro</vt:lpstr>
      <vt:lpstr>Source Sans Pro Semibold</vt:lpstr>
      <vt:lpstr>Office Theme</vt:lpstr>
      <vt:lpstr>Stata Einstieg mit Statistikwissen </vt:lpstr>
      <vt:lpstr>Wo Finde ich was?</vt:lpstr>
      <vt:lpstr>ABlaufplan</vt:lpstr>
    </vt:vector>
  </TitlesOfParts>
  <Company>Bundesagentur für Arbeit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Weidmann Christine</dc:creator>
  <cp:lastModifiedBy>Andreas Filser</cp:lastModifiedBy>
  <cp:revision>161</cp:revision>
  <cp:lastPrinted>2018-08-22T07:57:35Z</cp:lastPrinted>
  <dcterms:created xsi:type="dcterms:W3CDTF">2018-08-15T13:13:10Z</dcterms:created>
  <dcterms:modified xsi:type="dcterms:W3CDTF">2021-12-02T06:54:40Z</dcterms:modified>
</cp:coreProperties>
</file>