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2.png" ContentType="image/png"/>
  <Override PartName="/ppt/media/image1.png" ContentType="image/png"/>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Click to edit the notes format</a:t>
            </a:r>
            <a:endParaRPr b="0" lang="en-US" sz="2000" spc="-1" strike="noStrike">
              <a:solidFill>
                <a:srgbClr val="000000"/>
              </a:solidFill>
              <a:uFill>
                <a:solidFill>
                  <a:srgbClr val="ffffff"/>
                </a:solidFill>
              </a:uFill>
              <a:latin typeface="Source Sans Pro"/>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1" lang="en-US" sz="1400" spc="-1" strike="noStrike">
                <a:solidFill>
                  <a:srgbClr val="ffffff"/>
                </a:solidFill>
                <a:uFill>
                  <a:solidFill>
                    <a:srgbClr val="ffffff"/>
                  </a:solidFill>
                </a:uFill>
                <a:latin typeface="Source Sans Pro Black"/>
              </a:rPr>
              <a:t>&lt;header&gt;</a:t>
            </a:r>
            <a:endParaRPr b="1" lang="en-US" sz="1400" spc="-1" strike="noStrike">
              <a:solidFill>
                <a:srgbClr val="ffffff"/>
              </a:solidFill>
              <a:uFill>
                <a:solidFill>
                  <a:srgbClr val="ffffff"/>
                </a:solidFill>
              </a:uFill>
              <a:latin typeface="Source Sans Pro Black"/>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1" lang="en-US" sz="1400" spc="-1" strike="noStrike">
                <a:solidFill>
                  <a:srgbClr val="ffffff"/>
                </a:solidFill>
                <a:uFill>
                  <a:solidFill>
                    <a:srgbClr val="ffffff"/>
                  </a:solidFill>
                </a:uFill>
                <a:latin typeface="Source Sans Pro Black"/>
              </a:rPr>
              <a:t>&lt;date/time&gt;</a:t>
            </a:r>
            <a:endParaRPr b="1" lang="en-US" sz="1400" spc="-1" strike="noStrike">
              <a:solidFill>
                <a:srgbClr val="ffffff"/>
              </a:solidFill>
              <a:uFill>
                <a:solidFill>
                  <a:srgbClr val="ffffff"/>
                </a:solidFill>
              </a:uFill>
              <a:latin typeface="Source Sans Pro Black"/>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1" lang="en-US" sz="1400" spc="-1" strike="noStrike">
                <a:solidFill>
                  <a:srgbClr val="ffffff"/>
                </a:solidFill>
                <a:uFill>
                  <a:solidFill>
                    <a:srgbClr val="ffffff"/>
                  </a:solidFill>
                </a:uFill>
                <a:latin typeface="Source Sans Pro Black"/>
              </a:rPr>
              <a:t>&lt;footer&gt;</a:t>
            </a:r>
            <a:endParaRPr b="1" lang="en-US" sz="1400" spc="-1" strike="noStrike">
              <a:solidFill>
                <a:srgbClr val="ffffff"/>
              </a:solidFill>
              <a:uFill>
                <a:solidFill>
                  <a:srgbClr val="ffffff"/>
                </a:solidFill>
              </a:uFill>
              <a:latin typeface="Source Sans Pro Black"/>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F2E88A25-B925-419F-87D2-CF2E37BA293F}" type="slidenum">
              <a:rPr b="1" lang="en-US" sz="1400" spc="-1" strike="noStrike">
                <a:solidFill>
                  <a:srgbClr val="ffffff"/>
                </a:solidFill>
                <a:uFill>
                  <a:solidFill>
                    <a:srgbClr val="ffffff"/>
                  </a:solidFill>
                </a:uFill>
                <a:latin typeface="Source Sans Pro Black"/>
              </a:rPr>
              <a:t>&lt;number&gt;</a:t>
            </a:fld>
            <a:endParaRPr b="1" lang="en-US" sz="14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openshift.org/minishift/"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-My feel for the objectives after reading the mission and talking to shea</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-Short period of time to explore OpenShift there are going to be  things in OpenShift that don’t make sense right away. Not going to spend all the time digging into the details, but document those challenges and come back and explore in more detail</a:t>
            </a:r>
            <a:endParaRPr b="0" lang="en-US" sz="2000" spc="-1" strike="noStrike">
              <a:solidFill>
                <a:srgbClr val="000000"/>
              </a:solidFill>
              <a:uFill>
                <a:solidFill>
                  <a:srgbClr val="ffffff"/>
                </a:solidFill>
              </a:uFill>
              <a:latin typeface="Source Sans Pro"/>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-Wanted to get right into OpenShift to explorer and not spent time figuring out how to an install from scratch</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-Have tab open:</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hlinkClick r:id="rId1"/>
              </a:rPr>
              <a:t>https://www.openshift.org/minishift/</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-Demo starting up of minishift and into the web site</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-Handy to have a local copy running for testing  without having to connect to a remote instance</a:t>
            </a:r>
            <a:endParaRPr b="0" lang="en-US" sz="2000" spc="-1" strike="noStrike">
              <a:solidFill>
                <a:srgbClr val="000000"/>
              </a:solidFill>
              <a:uFill>
                <a:solidFill>
                  <a:srgbClr val="ffffff"/>
                </a:solidFill>
              </a:uFill>
              <a:latin typeface="Source Sans Pro"/>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-logging into the gui</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-some built in help and documentation </a:t>
            </a:r>
            <a:r>
              <a:rPr b="0" i="1" lang="en-US" sz="2000" spc="-1" strike="noStrike">
                <a:solidFill>
                  <a:srgbClr val="000000"/>
                </a:solidFill>
                <a:uFill>
                  <a:solidFill>
                    <a:srgbClr val="ffffff"/>
                  </a:solidFill>
                </a:uFill>
                <a:latin typeface="Source Sans Pro"/>
              </a:rPr>
              <a:t>oc types</a:t>
            </a:r>
            <a:r>
              <a:rPr b="0" lang="en-US" sz="2000" spc="-1" strike="noStrike">
                <a:solidFill>
                  <a:srgbClr val="000000"/>
                </a:solidFill>
                <a:uFill>
                  <a:solidFill>
                    <a:srgbClr val="ffffff"/>
                  </a:solidFill>
                </a:uFill>
                <a:latin typeface="Source Sans Pro"/>
              </a:rPr>
              <a:t> is handy</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-added user to cluster admin test</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-can ssh to minishift VM and look at docker config, push images to internal docker registry</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-didn’t know about docker machine (lightweight vm that runs docker engine) and boot2docker (light vm designed to run docker)</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-xip.io that is used for routes is pretty neat for doing testing </a:t>
            </a:r>
            <a:endParaRPr b="0" lang="en-US" sz="2000" spc="-1" strike="noStrike">
              <a:solidFill>
                <a:srgbClr val="000000"/>
              </a:solidFill>
              <a:uFill>
                <a:solidFill>
                  <a:srgbClr val="ffffff"/>
                </a:solidFill>
              </a:uFill>
              <a:latin typeface="Source Sans Pro"/>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-first was deploying the web app with the built in httpd image and selecting git repo</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-Then try deploying using the docker hub image that has code in. Used web gui, ran into permission issue as image wanted to run as root. Found a work around, not the best</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-Found guide to get image to catalog with just editing. Shows up but doesn’t deploy. Need to read up more on how that whole process works in detail</a:t>
            </a:r>
            <a:endParaRPr b="0" lang="en-US" sz="2000" spc="-1" strike="noStrike">
              <a:solidFill>
                <a:srgbClr val="000000"/>
              </a:solidFill>
              <a:uFill>
                <a:solidFill>
                  <a:srgbClr val="ffffff"/>
                </a:solidFill>
              </a:uFill>
              <a:latin typeface="Source Sans Pro"/>
            </a:endParaRPr>
          </a:p>
          <a:p>
            <a:endParaRPr b="0" lang="en-US" sz="2000" spc="-1" strike="noStrike">
              <a:solidFill>
                <a:srgbClr val="000000"/>
              </a:solidFill>
              <a:uFill>
                <a:solidFill>
                  <a:srgbClr val="ffffff"/>
                </a:solidFill>
              </a:uFill>
              <a:latin typeface="Source Sans Pro"/>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56000" y="5078520"/>
            <a:ext cx="6047640" cy="4811040"/>
          </a:xfrm>
          <a:prstGeom prst="rect">
            <a:avLst/>
          </a:prstGeom>
        </p:spPr>
        <p:txBody>
          <a:bodyPr lIns="0" rIns="0" tIns="0" bIns="0"/>
          <a:p>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-Lots of buttons and knobs to set on the admin side of things</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-Seems like a service account gets created for every project &amp; each project is very isolated from each other</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-Allowing users to see each other’s projects didn’t seem straight forward</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-Deploy image from web gui to pull from docker hub</a:t>
            </a:r>
            <a:endParaRPr b="0" lang="en-US" sz="2000" spc="-1" strike="noStrike">
              <a:solidFill>
                <a:srgbClr val="000000"/>
              </a:solidFill>
              <a:uFill>
                <a:solidFill>
                  <a:srgbClr val="ffffff"/>
                </a:solidFill>
              </a:uFill>
              <a:latin typeface="Source Sans Pro"/>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-openshift docs has section about minishift</a:t>
            </a:r>
            <a:endParaRPr b="0" lang="en-US" sz="2000" spc="-1" strike="noStrike">
              <a:solidFill>
                <a:srgbClr val="000000"/>
              </a:solidFill>
              <a:uFill>
                <a:solidFill>
                  <a:srgbClr val="ffffff"/>
                </a:solidFill>
              </a:uFill>
              <a:latin typeface="Source Sans Pro"/>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Source Sans Pro"/>
              </a:rPr>
              <a:t>-devs don’t need to mess around with local docker containers. Can just log in hit some buttons have a test environment ready</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-Once set up and running I can see things being easier for ops team. Don’t have to maintain and admin test and lab environments for devs</a:t>
            </a:r>
            <a:endParaRPr b="0" lang="en-US" sz="2000" spc="-1" strike="noStrike">
              <a:solidFill>
                <a:srgbClr val="000000"/>
              </a:solidFill>
              <a:uFill>
                <a:solidFill>
                  <a:srgbClr val="ffffff"/>
                </a:solidFill>
              </a:uFill>
              <a:latin typeface="Source Sans Pro"/>
            </a:endParaRPr>
          </a:p>
          <a:p>
            <a:r>
              <a:rPr b="0" lang="en-US" sz="2000" spc="-1" strike="noStrike">
                <a:solidFill>
                  <a:srgbClr val="000000"/>
                </a:solidFill>
                <a:uFill>
                  <a:solidFill>
                    <a:srgbClr val="ffffff"/>
                  </a:solidFill>
                </a:uFill>
                <a:latin typeface="Source Sans Pro"/>
              </a:rPr>
              <a:t>-Web interface is pretty straight forward for a lot of complex things happening under the hood. There isn’t a lot of knobs and buttons to mess around with</a:t>
            </a:r>
            <a:endParaRPr b="0" lang="en-US" sz="2000" spc="-1" strike="noStrike">
              <a:solidFill>
                <a:srgbClr val="000000"/>
              </a:solidFill>
              <a:uFill>
                <a:solidFill>
                  <a:srgbClr val="ffffff"/>
                </a:solidFill>
              </a:uFill>
              <a:latin typeface="Source Sans Pro"/>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26" name="PlaceHolder 2"/>
          <p:cNvSpPr>
            <a:spLocks noGrp="1"/>
          </p:cNvSpPr>
          <p:nvPr>
            <p:ph type="body"/>
          </p:nvPr>
        </p:nvSpPr>
        <p:spPr>
          <a:xfrm>
            <a:off x="360000" y="19800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27" name="PlaceHolder 3"/>
          <p:cNvSpPr>
            <a:spLocks noGrp="1"/>
          </p:cNvSpPr>
          <p:nvPr>
            <p:ph type="body"/>
          </p:nvPr>
        </p:nvSpPr>
        <p:spPr>
          <a:xfrm>
            <a:off x="360000" y="44244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29"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0"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1" name="PlaceHolder 4"/>
          <p:cNvSpPr>
            <a:spLocks noGrp="1"/>
          </p:cNvSpPr>
          <p:nvPr>
            <p:ph type="body"/>
          </p:nvPr>
        </p:nvSpPr>
        <p:spPr>
          <a:xfrm>
            <a:off x="506376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2" name="PlaceHolder 5"/>
          <p:cNvSpPr>
            <a:spLocks noGrp="1"/>
          </p:cNvSpPr>
          <p:nvPr>
            <p:ph type="body"/>
          </p:nvPr>
        </p:nvSpPr>
        <p:spPr>
          <a:xfrm>
            <a:off x="36000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34" name="PlaceHolder 2"/>
          <p:cNvSpPr>
            <a:spLocks noGrp="1"/>
          </p:cNvSpPr>
          <p:nvPr>
            <p:ph type="body"/>
          </p:nvPr>
        </p:nvSpPr>
        <p:spPr>
          <a:xfrm>
            <a:off x="36000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5" name="PlaceHolder 3"/>
          <p:cNvSpPr>
            <a:spLocks noGrp="1"/>
          </p:cNvSpPr>
          <p:nvPr>
            <p:ph type="body"/>
          </p:nvPr>
        </p:nvSpPr>
        <p:spPr>
          <a:xfrm>
            <a:off x="346392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6" name="PlaceHolder 4"/>
          <p:cNvSpPr>
            <a:spLocks noGrp="1"/>
          </p:cNvSpPr>
          <p:nvPr>
            <p:ph type="body"/>
          </p:nvPr>
        </p:nvSpPr>
        <p:spPr>
          <a:xfrm>
            <a:off x="656748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7" name="PlaceHolder 5"/>
          <p:cNvSpPr>
            <a:spLocks noGrp="1"/>
          </p:cNvSpPr>
          <p:nvPr>
            <p:ph type="body"/>
          </p:nvPr>
        </p:nvSpPr>
        <p:spPr>
          <a:xfrm>
            <a:off x="656748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8" name="PlaceHolder 6"/>
          <p:cNvSpPr>
            <a:spLocks noGrp="1"/>
          </p:cNvSpPr>
          <p:nvPr>
            <p:ph type="body"/>
          </p:nvPr>
        </p:nvSpPr>
        <p:spPr>
          <a:xfrm>
            <a:off x="346392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39" name="PlaceHolder 7"/>
          <p:cNvSpPr>
            <a:spLocks noGrp="1"/>
          </p:cNvSpPr>
          <p:nvPr>
            <p:ph type="body"/>
          </p:nvPr>
        </p:nvSpPr>
        <p:spPr>
          <a:xfrm>
            <a:off x="36000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47"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49" name="PlaceHolder 2"/>
          <p:cNvSpPr>
            <a:spLocks noGrp="1"/>
          </p:cNvSpPr>
          <p:nvPr>
            <p:ph type="body"/>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51" name="PlaceHolder 2"/>
          <p:cNvSpPr>
            <a:spLocks noGrp="1"/>
          </p:cNvSpPr>
          <p:nvPr>
            <p:ph type="body"/>
          </p:nvPr>
        </p:nvSpPr>
        <p:spPr>
          <a:xfrm>
            <a:off x="36000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52" name="PlaceHolder 3"/>
          <p:cNvSpPr>
            <a:spLocks noGrp="1"/>
          </p:cNvSpPr>
          <p:nvPr>
            <p:ph type="body"/>
          </p:nvPr>
        </p:nvSpPr>
        <p:spPr>
          <a:xfrm>
            <a:off x="506376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56"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57" name="PlaceHolder 3"/>
          <p:cNvSpPr>
            <a:spLocks noGrp="1"/>
          </p:cNvSpPr>
          <p:nvPr>
            <p:ph type="body"/>
          </p:nvPr>
        </p:nvSpPr>
        <p:spPr>
          <a:xfrm>
            <a:off x="36000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58" name="PlaceHolder 4"/>
          <p:cNvSpPr>
            <a:spLocks noGrp="1"/>
          </p:cNvSpPr>
          <p:nvPr>
            <p:ph type="body"/>
          </p:nvPr>
        </p:nvSpPr>
        <p:spPr>
          <a:xfrm>
            <a:off x="506376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5"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60" name="PlaceHolder 2"/>
          <p:cNvSpPr>
            <a:spLocks noGrp="1"/>
          </p:cNvSpPr>
          <p:nvPr>
            <p:ph type="body"/>
          </p:nvPr>
        </p:nvSpPr>
        <p:spPr>
          <a:xfrm>
            <a:off x="36000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61"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62" name="PlaceHolder 4"/>
          <p:cNvSpPr>
            <a:spLocks noGrp="1"/>
          </p:cNvSpPr>
          <p:nvPr>
            <p:ph type="body"/>
          </p:nvPr>
        </p:nvSpPr>
        <p:spPr>
          <a:xfrm>
            <a:off x="506376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64"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65"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66" name="PlaceHolder 4"/>
          <p:cNvSpPr>
            <a:spLocks noGrp="1"/>
          </p:cNvSpPr>
          <p:nvPr>
            <p:ph type="body"/>
          </p:nvPr>
        </p:nvSpPr>
        <p:spPr>
          <a:xfrm>
            <a:off x="360000" y="44244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68" name="PlaceHolder 2"/>
          <p:cNvSpPr>
            <a:spLocks noGrp="1"/>
          </p:cNvSpPr>
          <p:nvPr>
            <p:ph type="body"/>
          </p:nvPr>
        </p:nvSpPr>
        <p:spPr>
          <a:xfrm>
            <a:off x="360000" y="19800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69" name="PlaceHolder 3"/>
          <p:cNvSpPr>
            <a:spLocks noGrp="1"/>
          </p:cNvSpPr>
          <p:nvPr>
            <p:ph type="body"/>
          </p:nvPr>
        </p:nvSpPr>
        <p:spPr>
          <a:xfrm>
            <a:off x="360000" y="44244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71"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2"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3" name="PlaceHolder 4"/>
          <p:cNvSpPr>
            <a:spLocks noGrp="1"/>
          </p:cNvSpPr>
          <p:nvPr>
            <p:ph type="body"/>
          </p:nvPr>
        </p:nvSpPr>
        <p:spPr>
          <a:xfrm>
            <a:off x="506376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4" name="PlaceHolder 5"/>
          <p:cNvSpPr>
            <a:spLocks noGrp="1"/>
          </p:cNvSpPr>
          <p:nvPr>
            <p:ph type="body"/>
          </p:nvPr>
        </p:nvSpPr>
        <p:spPr>
          <a:xfrm>
            <a:off x="36000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76" name="PlaceHolder 2"/>
          <p:cNvSpPr>
            <a:spLocks noGrp="1"/>
          </p:cNvSpPr>
          <p:nvPr>
            <p:ph type="body"/>
          </p:nvPr>
        </p:nvSpPr>
        <p:spPr>
          <a:xfrm>
            <a:off x="36000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7" name="PlaceHolder 3"/>
          <p:cNvSpPr>
            <a:spLocks noGrp="1"/>
          </p:cNvSpPr>
          <p:nvPr>
            <p:ph type="body"/>
          </p:nvPr>
        </p:nvSpPr>
        <p:spPr>
          <a:xfrm>
            <a:off x="346392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8" name="PlaceHolder 4"/>
          <p:cNvSpPr>
            <a:spLocks noGrp="1"/>
          </p:cNvSpPr>
          <p:nvPr>
            <p:ph type="body"/>
          </p:nvPr>
        </p:nvSpPr>
        <p:spPr>
          <a:xfrm>
            <a:off x="6567480" y="19800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79" name="PlaceHolder 5"/>
          <p:cNvSpPr>
            <a:spLocks noGrp="1"/>
          </p:cNvSpPr>
          <p:nvPr>
            <p:ph type="body"/>
          </p:nvPr>
        </p:nvSpPr>
        <p:spPr>
          <a:xfrm>
            <a:off x="656748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80" name="PlaceHolder 6"/>
          <p:cNvSpPr>
            <a:spLocks noGrp="1"/>
          </p:cNvSpPr>
          <p:nvPr>
            <p:ph type="body"/>
          </p:nvPr>
        </p:nvSpPr>
        <p:spPr>
          <a:xfrm>
            <a:off x="346392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81" name="PlaceHolder 7"/>
          <p:cNvSpPr>
            <a:spLocks noGrp="1"/>
          </p:cNvSpPr>
          <p:nvPr>
            <p:ph type="body"/>
          </p:nvPr>
        </p:nvSpPr>
        <p:spPr>
          <a:xfrm>
            <a:off x="360000" y="4424400"/>
            <a:ext cx="29556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7" name="PlaceHolder 2"/>
          <p:cNvSpPr>
            <a:spLocks noGrp="1"/>
          </p:cNvSpPr>
          <p:nvPr>
            <p:ph type="body"/>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9" name="PlaceHolder 2"/>
          <p:cNvSpPr>
            <a:spLocks noGrp="1"/>
          </p:cNvSpPr>
          <p:nvPr>
            <p:ph type="body"/>
          </p:nvPr>
        </p:nvSpPr>
        <p:spPr>
          <a:xfrm>
            <a:off x="36000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10" name="PlaceHolder 3"/>
          <p:cNvSpPr>
            <a:spLocks noGrp="1"/>
          </p:cNvSpPr>
          <p:nvPr>
            <p:ph type="body"/>
          </p:nvPr>
        </p:nvSpPr>
        <p:spPr>
          <a:xfrm>
            <a:off x="506376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14"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15" name="PlaceHolder 3"/>
          <p:cNvSpPr>
            <a:spLocks noGrp="1"/>
          </p:cNvSpPr>
          <p:nvPr>
            <p:ph type="body"/>
          </p:nvPr>
        </p:nvSpPr>
        <p:spPr>
          <a:xfrm>
            <a:off x="36000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16" name="PlaceHolder 4"/>
          <p:cNvSpPr>
            <a:spLocks noGrp="1"/>
          </p:cNvSpPr>
          <p:nvPr>
            <p:ph type="body"/>
          </p:nvPr>
        </p:nvSpPr>
        <p:spPr>
          <a:xfrm>
            <a:off x="506376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18" name="PlaceHolder 2"/>
          <p:cNvSpPr>
            <a:spLocks noGrp="1"/>
          </p:cNvSpPr>
          <p:nvPr>
            <p:ph type="body"/>
          </p:nvPr>
        </p:nvSpPr>
        <p:spPr>
          <a:xfrm>
            <a:off x="360000" y="1980000"/>
            <a:ext cx="447948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19"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20" name="PlaceHolder 4"/>
          <p:cNvSpPr>
            <a:spLocks noGrp="1"/>
          </p:cNvSpPr>
          <p:nvPr>
            <p:ph type="body"/>
          </p:nvPr>
        </p:nvSpPr>
        <p:spPr>
          <a:xfrm>
            <a:off x="5063760" y="44244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60000"/>
            <a:ext cx="9360000" cy="900000"/>
          </a:xfrm>
          <a:prstGeom prst="rect">
            <a:avLst/>
          </a:prstGeom>
        </p:spPr>
        <p:txBody>
          <a:bodyPr lIns="0" rIns="0" tIns="0" bIns="0" anchor="b"/>
          <a:p>
            <a:endParaRPr b="1" lang="en-US" sz="3600" spc="-1" strike="noStrike">
              <a:solidFill>
                <a:srgbClr val="ffffff"/>
              </a:solidFill>
              <a:uFill>
                <a:solidFill>
                  <a:srgbClr val="ffffff"/>
                </a:solidFill>
              </a:uFill>
              <a:latin typeface="Source Sans Pro Black"/>
            </a:endParaRPr>
          </a:p>
        </p:txBody>
      </p:sp>
      <p:sp>
        <p:nvSpPr>
          <p:cNvPr id="22" name="PlaceHolder 2"/>
          <p:cNvSpPr>
            <a:spLocks noGrp="1"/>
          </p:cNvSpPr>
          <p:nvPr>
            <p:ph type="body"/>
          </p:nvPr>
        </p:nvSpPr>
        <p:spPr>
          <a:xfrm>
            <a:off x="36000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23" name="PlaceHolder 3"/>
          <p:cNvSpPr>
            <a:spLocks noGrp="1"/>
          </p:cNvSpPr>
          <p:nvPr>
            <p:ph type="body"/>
          </p:nvPr>
        </p:nvSpPr>
        <p:spPr>
          <a:xfrm>
            <a:off x="5063760" y="1980000"/>
            <a:ext cx="447948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
        <p:nvSpPr>
          <p:cNvPr id="24" name="PlaceHolder 4"/>
          <p:cNvSpPr>
            <a:spLocks noGrp="1"/>
          </p:cNvSpPr>
          <p:nvPr>
            <p:ph type="body"/>
          </p:nvPr>
        </p:nvSpPr>
        <p:spPr>
          <a:xfrm>
            <a:off x="360000" y="4424400"/>
            <a:ext cx="9180000" cy="2232000"/>
          </a:xfrm>
          <a:prstGeom prst="rect">
            <a:avLst/>
          </a:prstGeom>
        </p:spPr>
        <p:txBody>
          <a:bodyPr lIns="0" rIns="0" tIns="0" bIns="0"/>
          <a:p>
            <a:endParaRPr b="0" lang="en-US" sz="2600" spc="-1" strike="noStrike">
              <a:solidFill>
                <a:srgbClr val="1c1c1c"/>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180000" y="6840000"/>
            <a:ext cx="540000" cy="540000"/>
          </a:xfrm>
          <a:prstGeom prst="rect">
            <a:avLst/>
          </a:prstGeom>
          <a:noFill/>
          <a:ln w="72000">
            <a:noFill/>
          </a:ln>
        </p:spPr>
        <p:style>
          <a:lnRef idx="0"/>
          <a:fillRef idx="0"/>
          <a:effectRef idx="0"/>
          <a:fontRef idx="minor"/>
        </p:style>
      </p:sp>
      <p:sp>
        <p:nvSpPr>
          <p:cNvPr id="2" name="PlaceHolder 3"/>
          <p:cNvSpPr>
            <a:spLocks noGrp="1"/>
          </p:cNvSpPr>
          <p:nvPr>
            <p:ph type="title"/>
          </p:nvPr>
        </p:nvSpPr>
        <p:spPr>
          <a:xfrm>
            <a:off x="360000" y="360000"/>
            <a:ext cx="9360000" cy="900000"/>
          </a:xfrm>
          <a:prstGeom prst="rect">
            <a:avLst/>
          </a:prstGeom>
        </p:spPr>
        <p:txBody>
          <a:bodyPr lIns="0" rIns="0" tIns="0" bIns="0" anchor="b"/>
          <a:p>
            <a:r>
              <a:rPr b="1" lang="en-US" sz="3600" spc="-1" strike="noStrike">
                <a:solidFill>
                  <a:srgbClr val="ffffff"/>
                </a:solidFill>
                <a:uFill>
                  <a:solidFill>
                    <a:srgbClr val="ffffff"/>
                  </a:solidFill>
                </a:uFill>
                <a:latin typeface="Source Sans Pro Black"/>
              </a:rPr>
              <a:t>Click to edit the title text format</a:t>
            </a:r>
            <a:endParaRPr b="1" lang="en-US" sz="3600" spc="-1" strike="noStrike">
              <a:solidFill>
                <a:srgbClr val="ffffff"/>
              </a:solidFill>
              <a:uFill>
                <a:solidFill>
                  <a:srgbClr val="ffffff"/>
                </a:solidFill>
              </a:uFill>
              <a:latin typeface="Source Sans Pro Black"/>
            </a:endParaRPr>
          </a:p>
        </p:txBody>
      </p:sp>
      <p:sp>
        <p:nvSpPr>
          <p:cNvPr id="3" name="PlaceHolder 4"/>
          <p:cNvSpPr>
            <a:spLocks noGrp="1"/>
          </p:cNvSpPr>
          <p:nvPr>
            <p:ph type="body"/>
          </p:nvPr>
        </p:nvSpPr>
        <p:spPr>
          <a:xfrm>
            <a:off x="360000" y="1980000"/>
            <a:ext cx="9180000" cy="4680000"/>
          </a:xfrm>
          <a:prstGeom prst="rect">
            <a:avLst/>
          </a:prstGeom>
        </p:spPr>
        <p:txBody>
          <a:bodyPr lIns="0" rIns="0" tIns="0" bIns="0"/>
          <a:p>
            <a:pPr marL="432000" indent="-324000">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Click to edit the outline text format</a:t>
            </a:r>
            <a:endParaRPr b="0" lang="en-US" sz="2600" spc="-1" strike="noStrike">
              <a:solidFill>
                <a:srgbClr val="1c1c1c"/>
              </a:solidFill>
              <a:uFill>
                <a:solidFill>
                  <a:srgbClr val="ffffff"/>
                </a:solidFill>
              </a:uFill>
              <a:latin typeface="Source Sans Pro Semibold"/>
            </a:endParaRPr>
          </a:p>
          <a:p>
            <a:pPr lvl="1" marL="288000">
              <a:spcAft>
                <a:spcPts val="1134"/>
              </a:spcAft>
            </a:pPr>
            <a:r>
              <a:rPr b="0" lang="en-US" sz="2200" spc="-1" strike="noStrike">
                <a:solidFill>
                  <a:srgbClr val="1c1c1c"/>
                </a:solidFill>
                <a:uFill>
                  <a:solidFill>
                    <a:srgbClr val="ffffff"/>
                  </a:solidFill>
                </a:uFill>
                <a:latin typeface="Source Sans Pro Light"/>
              </a:rPr>
              <a:t>Second Outline Level</a:t>
            </a:r>
            <a:endParaRPr b="0" lang="en-US" sz="2200" spc="-1" strike="noStrike">
              <a:solidFill>
                <a:srgbClr val="1c1c1c"/>
              </a:solidFill>
              <a:uFill>
                <a:solidFill>
                  <a:srgbClr val="ffffff"/>
                </a:solidFill>
              </a:uFill>
              <a:latin typeface="Source Sans Pro Light"/>
            </a:endParaRPr>
          </a:p>
          <a:p>
            <a:pPr lvl="2" marL="576000">
              <a:spcAft>
                <a:spcPts val="850"/>
              </a:spcAft>
            </a:pPr>
            <a:r>
              <a:rPr b="0" lang="en-US" sz="1800" spc="-1" strike="noStrike">
                <a:solidFill>
                  <a:srgbClr val="1c1c1c"/>
                </a:solidFill>
                <a:uFill>
                  <a:solidFill>
                    <a:srgbClr val="ffffff"/>
                  </a:solidFill>
                </a:uFill>
                <a:latin typeface="Source Sans Pro Light"/>
              </a:rPr>
              <a:t>Third Outline Level</a:t>
            </a:r>
            <a:endParaRPr b="0" lang="en-US" sz="1800" spc="-1" strike="noStrike">
              <a:solidFill>
                <a:srgbClr val="1c1c1c"/>
              </a:solidFill>
              <a:uFill>
                <a:solidFill>
                  <a:srgbClr val="ffffff"/>
                </a:solidFill>
              </a:uFill>
              <a:latin typeface="Source Sans Pro Light"/>
            </a:endParaRPr>
          </a:p>
          <a:p>
            <a:pPr lvl="3" marL="864000">
              <a:spcAft>
                <a:spcPts val="567"/>
              </a:spcAft>
            </a:pPr>
            <a:r>
              <a:rPr b="0" lang="en-US" sz="1600" spc="-1" strike="noStrike">
                <a:solidFill>
                  <a:srgbClr val="1c1c1c"/>
                </a:solidFill>
                <a:uFill>
                  <a:solidFill>
                    <a:srgbClr val="ffffff"/>
                  </a:solidFill>
                </a:uFill>
                <a:latin typeface="Source Sans Pro Light"/>
              </a:rPr>
              <a:t>Fourth Outline Level</a:t>
            </a:r>
            <a:endParaRPr b="0" lang="en-US" sz="1600" spc="-1" strike="noStrike">
              <a:solidFill>
                <a:srgbClr val="1c1c1c"/>
              </a:solidFill>
              <a:uFill>
                <a:solidFill>
                  <a:srgbClr val="ffffff"/>
                </a:solidFill>
              </a:uFill>
              <a:latin typeface="Source Sans Pro Light"/>
            </a:endParaRPr>
          </a:p>
          <a:p>
            <a:pPr lvl="4" marL="1152000">
              <a:spcAft>
                <a:spcPts val="283"/>
              </a:spcAft>
            </a:pPr>
            <a:r>
              <a:rPr b="0" lang="en-US" sz="1600" spc="-1" strike="noStrike">
                <a:solidFill>
                  <a:srgbClr val="1c1c1c"/>
                </a:solidFill>
                <a:uFill>
                  <a:solidFill>
                    <a:srgbClr val="ffffff"/>
                  </a:solidFill>
                </a:uFill>
                <a:latin typeface="Source Sans Pro Light"/>
              </a:rPr>
              <a:t>Fifth Outline Level</a:t>
            </a:r>
            <a:endParaRPr b="0" lang="en-US" sz="1600" spc="-1" strike="noStrike">
              <a:solidFill>
                <a:srgbClr val="1c1c1c"/>
              </a:solidFill>
              <a:uFill>
                <a:solidFill>
                  <a:srgbClr val="ffffff"/>
                </a:solidFill>
              </a:uFill>
              <a:latin typeface="Source Sans Pro Light"/>
            </a:endParaRPr>
          </a:p>
          <a:p>
            <a:pPr lvl="5" marL="1440000">
              <a:spcAft>
                <a:spcPts val="283"/>
              </a:spcAft>
            </a:pPr>
            <a:r>
              <a:rPr b="0" lang="en-US" sz="1600" spc="-1" strike="noStrike">
                <a:solidFill>
                  <a:srgbClr val="1c1c1c"/>
                </a:solidFill>
                <a:uFill>
                  <a:solidFill>
                    <a:srgbClr val="ffffff"/>
                  </a:solidFill>
                </a:uFill>
                <a:latin typeface="Source Sans Pro Light"/>
              </a:rPr>
              <a:t>Sixth Outline Level</a:t>
            </a:r>
            <a:endParaRPr b="0" lang="en-US" sz="1600" spc="-1" strike="noStrike">
              <a:solidFill>
                <a:srgbClr val="1c1c1c"/>
              </a:solidFill>
              <a:uFill>
                <a:solidFill>
                  <a:srgbClr val="ffffff"/>
                </a:solidFill>
              </a:uFill>
              <a:latin typeface="Source Sans Pro Light"/>
            </a:endParaRPr>
          </a:p>
          <a:p>
            <a:pPr lvl="6" marL="1728000">
              <a:spcAft>
                <a:spcPts val="283"/>
              </a:spcAft>
            </a:pPr>
            <a:r>
              <a:rPr b="0" lang="en-US" sz="1600" spc="-1" strike="noStrike">
                <a:solidFill>
                  <a:srgbClr val="1c1c1c"/>
                </a:solidFill>
                <a:uFill>
                  <a:solidFill>
                    <a:srgbClr val="ffffff"/>
                  </a:solidFill>
                </a:uFill>
                <a:latin typeface="Source Sans Pro Light"/>
              </a:rPr>
              <a:t>Seventh Outline Level</a:t>
            </a:r>
            <a:endParaRPr b="0" lang="en-US" sz="1600" spc="-1" strike="noStrike">
              <a:solidFill>
                <a:srgbClr val="1c1c1c"/>
              </a:solidFill>
              <a:uFill>
                <a:solidFill>
                  <a:srgbClr val="ffffff"/>
                </a:solidFill>
              </a:uFill>
              <a:latin typeface="Source Sans Pr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1"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uFill>
                  <a:solidFill>
                    <a:srgbClr val="ffffff"/>
                  </a:solidFill>
                </a:uFill>
                <a:latin typeface="Source Sans Pro Black"/>
              </a:rPr>
              <a:t>Click to edit the title text format</a:t>
            </a:r>
            <a:endParaRPr b="1" lang="en-US" sz="3200" spc="-1" strike="noStrike">
              <a:solidFill>
                <a:srgbClr val="ffffff"/>
              </a:solidFill>
              <a:uFill>
                <a:solidFill>
                  <a:srgbClr val="ffffff"/>
                </a:solidFill>
              </a:uFill>
              <a:latin typeface="Source Sans Pro Black"/>
            </a:endParaRPr>
          </a:p>
        </p:txBody>
      </p:sp>
      <p:sp>
        <p:nvSpPr>
          <p:cNvPr id="42" name="PlaceHolder 3"/>
          <p:cNvSpPr>
            <a:spLocks noGrp="1"/>
          </p:cNvSpPr>
          <p:nvPr>
            <p:ph type="body"/>
          </p:nvPr>
        </p:nvSpPr>
        <p:spPr>
          <a:xfrm>
            <a:off x="540000" y="4680000"/>
            <a:ext cx="9180000" cy="2520000"/>
          </a:xfrm>
          <a:prstGeom prst="rect">
            <a:avLst/>
          </a:prstGeom>
        </p:spPr>
        <p:txBody>
          <a:bodyPr lIns="0" rIns="0" tIns="0" bIns="0"/>
          <a:p>
            <a:pPr>
              <a:spcAft>
                <a:spcPts val="1142"/>
              </a:spcAft>
            </a:pPr>
            <a:r>
              <a:rPr b="1" lang="en-US" sz="2600" spc="-1" strike="noStrike">
                <a:solidFill>
                  <a:srgbClr val="1c1c1c"/>
                </a:solidFill>
                <a:uFill>
                  <a:solidFill>
                    <a:srgbClr val="ffffff"/>
                  </a:solidFill>
                </a:uFill>
                <a:latin typeface="Source Sans Pro Semibold"/>
              </a:rPr>
              <a:t>Click to edit the outline text format</a:t>
            </a:r>
            <a:endParaRPr b="1" lang="en-US" sz="2600" spc="-1" strike="noStrike">
              <a:solidFill>
                <a:srgbClr val="1c1c1c"/>
              </a:solidFill>
              <a:uFill>
                <a:solidFill>
                  <a:srgbClr val="ffffff"/>
                </a:solidFill>
              </a:uFill>
              <a:latin typeface="Source Sans Pro Semibold"/>
            </a:endParaRPr>
          </a:p>
          <a:p>
            <a:pPr lvl="1" marL="288000">
              <a:spcAft>
                <a:spcPts val="1131"/>
              </a:spcAft>
            </a:pPr>
            <a:r>
              <a:rPr b="0" lang="en-US" sz="2200" spc="-1" strike="noStrike">
                <a:solidFill>
                  <a:srgbClr val="1c1c1c"/>
                </a:solidFill>
                <a:uFill>
                  <a:solidFill>
                    <a:srgbClr val="ffffff"/>
                  </a:solidFill>
                </a:uFill>
                <a:latin typeface="Source Sans Pro Light"/>
              </a:rPr>
              <a:t>Second Outline Level</a:t>
            </a:r>
            <a:endParaRPr b="0" lang="en-US" sz="2200" spc="-1" strike="noStrike">
              <a:solidFill>
                <a:srgbClr val="1c1c1c"/>
              </a:solidFill>
              <a:uFill>
                <a:solidFill>
                  <a:srgbClr val="ffffff"/>
                </a:solidFill>
              </a:uFill>
              <a:latin typeface="Source Sans Pro Light"/>
            </a:endParaRPr>
          </a:p>
          <a:p>
            <a:pPr lvl="2" marL="576000">
              <a:spcAft>
                <a:spcPts val="850"/>
              </a:spcAft>
            </a:pPr>
            <a:r>
              <a:rPr b="0" lang="en-US" sz="1800" spc="-1" strike="noStrike">
                <a:solidFill>
                  <a:srgbClr val="1c1c1c"/>
                </a:solidFill>
                <a:uFill>
                  <a:solidFill>
                    <a:srgbClr val="ffffff"/>
                  </a:solidFill>
                </a:uFill>
                <a:latin typeface="Source Sans Pro Light"/>
              </a:rPr>
              <a:t>Third Outline Level</a:t>
            </a:r>
            <a:endParaRPr b="0" lang="en-US" sz="1800" spc="-1" strike="noStrike">
              <a:solidFill>
                <a:srgbClr val="1c1c1c"/>
              </a:solidFill>
              <a:uFill>
                <a:solidFill>
                  <a:srgbClr val="ffffff"/>
                </a:solidFill>
              </a:uFill>
              <a:latin typeface="Source Sans Pro Light"/>
            </a:endParaRPr>
          </a:p>
          <a:p>
            <a:pPr lvl="3" marL="864000">
              <a:spcAft>
                <a:spcPts val="567"/>
              </a:spcAft>
            </a:pPr>
            <a:r>
              <a:rPr b="0" lang="en-US" sz="1600" spc="-1" strike="noStrike">
                <a:solidFill>
                  <a:srgbClr val="1c1c1c"/>
                </a:solidFill>
                <a:uFill>
                  <a:solidFill>
                    <a:srgbClr val="ffffff"/>
                  </a:solidFill>
                </a:uFill>
                <a:latin typeface="Source Sans Pro Light"/>
              </a:rPr>
              <a:t>Fourth Outline Level</a:t>
            </a:r>
            <a:endParaRPr b="0" lang="en-US" sz="1600" spc="-1" strike="noStrike">
              <a:solidFill>
                <a:srgbClr val="1c1c1c"/>
              </a:solidFill>
              <a:uFill>
                <a:solidFill>
                  <a:srgbClr val="ffffff"/>
                </a:solidFill>
              </a:uFill>
              <a:latin typeface="Source Sans Pro Light"/>
            </a:endParaRPr>
          </a:p>
          <a:p>
            <a:pPr lvl="4" marL="1152000">
              <a:spcAft>
                <a:spcPts val="283"/>
              </a:spcAft>
            </a:pPr>
            <a:r>
              <a:rPr b="0" lang="en-US" sz="1600" spc="-1" strike="noStrike">
                <a:solidFill>
                  <a:srgbClr val="1c1c1c"/>
                </a:solidFill>
                <a:uFill>
                  <a:solidFill>
                    <a:srgbClr val="ffffff"/>
                  </a:solidFill>
                </a:uFill>
                <a:latin typeface="Source Sans Pro Light"/>
              </a:rPr>
              <a:t>Fifth Outline Level</a:t>
            </a:r>
            <a:endParaRPr b="0" lang="en-US" sz="1600" spc="-1" strike="noStrike">
              <a:solidFill>
                <a:srgbClr val="1c1c1c"/>
              </a:solidFill>
              <a:uFill>
                <a:solidFill>
                  <a:srgbClr val="ffffff"/>
                </a:solidFill>
              </a:uFill>
              <a:latin typeface="Source Sans Pro Light"/>
            </a:endParaRPr>
          </a:p>
          <a:p>
            <a:pPr lvl="5" marL="1440000">
              <a:spcAft>
                <a:spcPts val="283"/>
              </a:spcAft>
            </a:pPr>
            <a:r>
              <a:rPr b="0" lang="en-US" sz="1600" spc="-1" strike="noStrike">
                <a:solidFill>
                  <a:srgbClr val="1c1c1c"/>
                </a:solidFill>
                <a:uFill>
                  <a:solidFill>
                    <a:srgbClr val="ffffff"/>
                  </a:solidFill>
                </a:uFill>
                <a:latin typeface="Source Sans Pro Light"/>
              </a:rPr>
              <a:t>Sixth Outline Level</a:t>
            </a:r>
            <a:endParaRPr b="0" lang="en-US" sz="1600" spc="-1" strike="noStrike">
              <a:solidFill>
                <a:srgbClr val="1c1c1c"/>
              </a:solidFill>
              <a:uFill>
                <a:solidFill>
                  <a:srgbClr val="ffffff"/>
                </a:solidFill>
              </a:uFill>
              <a:latin typeface="Source Sans Pro Light"/>
            </a:endParaRPr>
          </a:p>
          <a:p>
            <a:pPr lvl="6" marL="1728000">
              <a:spcAft>
                <a:spcPts val="283"/>
              </a:spcAft>
            </a:pPr>
            <a:r>
              <a:rPr b="0" lang="en-US" sz="1600" spc="-1" strike="noStrike">
                <a:solidFill>
                  <a:srgbClr val="1c1c1c"/>
                </a:solidFill>
                <a:uFill>
                  <a:solidFill>
                    <a:srgbClr val="ffffff"/>
                  </a:solidFill>
                </a:uFill>
                <a:latin typeface="Source Sans Pro Light"/>
              </a:rPr>
              <a:t>Seventh Outline Level</a:t>
            </a:r>
            <a:endParaRPr b="0" lang="en-US" sz="1600" spc="-1" strike="noStrike">
              <a:solidFill>
                <a:srgbClr val="1c1c1c"/>
              </a:solidFill>
              <a:uFill>
                <a:solidFill>
                  <a:srgbClr val="ffffff"/>
                </a:solidFill>
              </a:uFill>
              <a:latin typeface="Source Sans Pro Light"/>
            </a:endParaRPr>
          </a:p>
        </p:txBody>
      </p:sp>
      <p:sp>
        <p:nvSpPr>
          <p:cNvPr id="43"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uFill>
                  <a:solidFill>
                    <a:srgbClr val="ffffff"/>
                  </a:solidFill>
                </a:uFill>
                <a:latin typeface="Source Sans Pro Black"/>
              </a:rPr>
              <a:t>&lt;date/time&gt;</a:t>
            </a:r>
            <a:endParaRPr b="1" lang="en-US" sz="1800" spc="-1" strike="noStrike">
              <a:solidFill>
                <a:srgbClr val="e74c3c"/>
              </a:solidFill>
              <a:uFill>
                <a:solidFill>
                  <a:srgbClr val="ffffff"/>
                </a:solidFill>
              </a:uFill>
              <a:latin typeface="Source Sans Pro Black"/>
            </a:endParaRPr>
          </a:p>
        </p:txBody>
      </p:sp>
      <p:sp>
        <p:nvSpPr>
          <p:cNvPr id="44"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uFill>
                  <a:solidFill>
                    <a:srgbClr val="ffffff"/>
                  </a:solidFill>
                </a:uFill>
                <a:latin typeface="Source Sans Pro Black"/>
              </a:rPr>
              <a:t>&lt;footer&gt;</a:t>
            </a:r>
            <a:endParaRPr b="1" lang="en-US" sz="1800" spc="-1" strike="noStrike">
              <a:solidFill>
                <a:srgbClr val="e74c3c"/>
              </a:solidFill>
              <a:uFill>
                <a:solidFill>
                  <a:srgbClr val="ffffff"/>
                </a:solidFill>
              </a:uFill>
              <a:latin typeface="Source Sans Pro Black"/>
            </a:endParaRPr>
          </a:p>
        </p:txBody>
      </p:sp>
      <p:sp>
        <p:nvSpPr>
          <p:cNvPr id="45" name="PlaceHolder 6"/>
          <p:cNvSpPr>
            <a:spLocks noGrp="1"/>
          </p:cNvSpPr>
          <p:nvPr>
            <p:ph type="sldNum"/>
          </p:nvPr>
        </p:nvSpPr>
        <p:spPr>
          <a:xfrm>
            <a:off x="180000" y="6840000"/>
            <a:ext cx="540000" cy="540000"/>
          </a:xfrm>
          <a:prstGeom prst="rect">
            <a:avLst/>
          </a:prstGeom>
        </p:spPr>
        <p:txBody>
          <a:bodyPr lIns="0" rIns="0" tIns="0" bIns="0"/>
          <a:p>
            <a:pPr algn="r"/>
            <a:fld id="{2C017E1E-414D-48C4-89E8-D0D9DD3B94F2}" type="slidenum">
              <a:rPr b="1" lang="en-US" sz="1800" spc="-1" strike="noStrike">
                <a:solidFill>
                  <a:srgbClr val="e74c3c"/>
                </a:solidFill>
                <a:uFill>
                  <a:solidFill>
                    <a:srgbClr val="ffffff"/>
                  </a:solidFill>
                </a:uFill>
                <a:latin typeface="Source Sans Pro Black"/>
              </a:rPr>
              <a:t>&lt;number&gt;</a:t>
            </a:fld>
            <a:endParaRPr b="1" lang="en-US" sz="1800" spc="-1" strike="noStrike">
              <a:solidFill>
                <a:srgbClr val="e74c3c"/>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xip.io/" TargetMode="External"/><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openshift.com/promotions/for-developers.html" TargetMode="External"/><Relationship Id="rId2" Type="http://schemas.openxmlformats.org/officeDocument/2006/relationships/hyperlink" Target="https://blog.openshift.com/openshift-3-walkthrough/" TargetMode="External"/><Relationship Id="rId3" Type="http://schemas.openxmlformats.org/officeDocument/2006/relationships/hyperlink" Target="https://docs.openshift.org/" TargetMode="External"/><Relationship Id="rId4" Type="http://schemas.openxmlformats.org/officeDocument/2006/relationships/hyperlink" Target="https://github.com/minishift/minishift" TargetMode="External"/><Relationship Id="rId5" Type="http://schemas.openxmlformats.org/officeDocument/2006/relationships/slideLayout" Target="../slideLayouts/slideLayout3.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The Mission</a:t>
            </a:r>
            <a:endParaRPr b="1" lang="en-US" sz="3600" spc="-1" strike="noStrike">
              <a:solidFill>
                <a:srgbClr val="ffffff"/>
              </a:solidFill>
              <a:uFill>
                <a:solidFill>
                  <a:srgbClr val="ffffff"/>
                </a:solidFill>
              </a:uFill>
              <a:latin typeface="Source Sans Pro Black"/>
            </a:endParaRPr>
          </a:p>
        </p:txBody>
      </p:sp>
      <p:sp>
        <p:nvSpPr>
          <p:cNvPr id="88" name="TextShape 2"/>
          <p:cNvSpPr txBox="1"/>
          <p:nvPr/>
        </p:nvSpPr>
        <p:spPr>
          <a:xfrm>
            <a:off x="360000" y="1980000"/>
            <a:ext cx="9180000" cy="4680000"/>
          </a:xfrm>
          <a:prstGeom prst="rect">
            <a:avLst/>
          </a:prstGeom>
          <a:noFill/>
          <a:ln>
            <a:noFill/>
          </a:ln>
        </p:spPr>
        <p:txBody>
          <a:bodyPr lIns="0" rIns="0" tIns="0" bIns="0"/>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Stand up an OpenShift environment not prod ready</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Deploy an app in OpenShift</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Document process so others can reference</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Not become an OpenShift master overnight   </a:t>
            </a:r>
            <a:endParaRPr b="0" lang="en-US" sz="2600" spc="-1" strike="noStrike">
              <a:solidFill>
                <a:srgbClr val="1c1c1c"/>
              </a:solidFill>
              <a:uFill>
                <a:solidFill>
                  <a:srgbClr val="ffffff"/>
                </a:solidFill>
              </a:uFill>
              <a:latin typeface="Source Sans Pro Semibold"/>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OpenShift Deployment</a:t>
            </a:r>
            <a:endParaRPr b="1" lang="en-US" sz="3600" spc="-1" strike="noStrike">
              <a:solidFill>
                <a:srgbClr val="ffffff"/>
              </a:solidFill>
              <a:uFill>
                <a:solidFill>
                  <a:srgbClr val="ffffff"/>
                </a:solidFill>
              </a:uFill>
              <a:latin typeface="Source Sans Pro Black"/>
            </a:endParaRPr>
          </a:p>
        </p:txBody>
      </p:sp>
      <p:pic>
        <p:nvPicPr>
          <p:cNvPr id="90" name="" descr=""/>
          <p:cNvPicPr/>
          <p:nvPr/>
        </p:nvPicPr>
        <p:blipFill>
          <a:blip r:embed="rId1"/>
          <a:stretch/>
        </p:blipFill>
        <p:spPr>
          <a:xfrm>
            <a:off x="1306080" y="1947960"/>
            <a:ext cx="7208640" cy="5478120"/>
          </a:xfrm>
          <a:prstGeom prst="rect">
            <a:avLst/>
          </a:prstGeom>
          <a:ln>
            <a:noFill/>
          </a:ln>
        </p:spPr>
      </p:pic>
      <p:sp>
        <p:nvSpPr>
          <p:cNvPr id="91" name="TextShape 2"/>
          <p:cNvSpPr txBox="1"/>
          <p:nvPr/>
        </p:nvSpPr>
        <p:spPr>
          <a:xfrm>
            <a:off x="705240" y="1560240"/>
            <a:ext cx="8417520" cy="713880"/>
          </a:xfrm>
          <a:prstGeom prst="rect">
            <a:avLst/>
          </a:prstGeom>
          <a:noFill/>
          <a:ln>
            <a:noFill/>
          </a:ln>
        </p:spPr>
        <p:txBody>
          <a:bodyPr lIns="90000" rIns="90000" tIns="45000" bIns="45000"/>
          <a:p>
            <a:pPr marL="216000" indent="-216000">
              <a:buClr>
                <a:srgbClr val="e74c3c"/>
              </a:buClr>
              <a:buSzPct val="45000"/>
              <a:buFont typeface="Wingdings" charset="2"/>
              <a:buChar char=""/>
            </a:pPr>
            <a:r>
              <a:rPr b="0" lang="en-US" sz="1800" spc="-1" strike="noStrike">
                <a:solidFill>
                  <a:srgbClr val="000000"/>
                </a:solidFill>
                <a:uFill>
                  <a:solidFill>
                    <a:srgbClr val="ffffff"/>
                  </a:solidFill>
                </a:uFill>
                <a:latin typeface="Source Sans Pro"/>
              </a:rPr>
              <a:t>The easy way, minishift</a:t>
            </a:r>
            <a:endParaRPr b="0" lang="en-US" sz="1800" spc="-1" strike="noStrike">
              <a:solidFill>
                <a:srgbClr val="000000"/>
              </a:solidFill>
              <a:uFill>
                <a:solidFill>
                  <a:srgbClr val="ffffff"/>
                </a:solidFill>
              </a:uFill>
              <a:latin typeface="Source Sans Pr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Exploring OpenShift</a:t>
            </a:r>
            <a:endParaRPr b="1" lang="en-US" sz="3600" spc="-1" strike="noStrike">
              <a:solidFill>
                <a:srgbClr val="ffffff"/>
              </a:solidFill>
              <a:uFill>
                <a:solidFill>
                  <a:srgbClr val="ffffff"/>
                </a:solidFill>
              </a:uFill>
              <a:latin typeface="Source Sans Pro Black"/>
            </a:endParaRPr>
          </a:p>
        </p:txBody>
      </p:sp>
      <p:sp>
        <p:nvSpPr>
          <p:cNvPr id="93" name="TextShape 2"/>
          <p:cNvSpPr txBox="1"/>
          <p:nvPr/>
        </p:nvSpPr>
        <p:spPr>
          <a:xfrm>
            <a:off x="360000" y="1980000"/>
            <a:ext cx="9180000" cy="4680000"/>
          </a:xfrm>
          <a:prstGeom prst="rect">
            <a:avLst/>
          </a:prstGeom>
          <a:noFill/>
          <a:ln>
            <a:noFill/>
          </a:ln>
        </p:spPr>
        <p:txBody>
          <a:bodyPr lIns="0" rIns="0" tIns="0" bIns="0"/>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Getting familiar with oc tool</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 </a:t>
            </a:r>
            <a:r>
              <a:rPr b="0" lang="en-US" sz="2600" spc="-1" strike="noStrike">
                <a:solidFill>
                  <a:srgbClr val="1c1c1c"/>
                </a:solidFill>
                <a:uFill>
                  <a:solidFill>
                    <a:srgbClr val="ffffff"/>
                  </a:solidFill>
                </a:uFill>
                <a:latin typeface="Source Sans Pro Semibold"/>
              </a:rPr>
              <a:t>Docker machine &amp; boot2docker</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SSH to minishift VM</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hlinkClick r:id="rId1"/>
              </a:rPr>
              <a:t>http://xip.io</a:t>
            </a:r>
            <a:r>
              <a:rPr b="0" lang="en-US" sz="2600" spc="-1" strike="noStrike">
                <a:solidFill>
                  <a:srgbClr val="1c1c1c"/>
                </a:solidFill>
                <a:uFill>
                  <a:solidFill>
                    <a:srgbClr val="ffffff"/>
                  </a:solidFill>
                </a:uFill>
                <a:latin typeface="Source Sans Pro Semibold"/>
              </a:rPr>
              <a:t> is pretty neat</a:t>
            </a:r>
            <a:endParaRPr b="0" lang="en-US" sz="2600" spc="-1" strike="noStrike">
              <a:solidFill>
                <a:srgbClr val="1c1c1c"/>
              </a:solidFill>
              <a:uFill>
                <a:solidFill>
                  <a:srgbClr val="ffffff"/>
                </a:solidFill>
              </a:uFill>
              <a:latin typeface="Source Sans Pro Semibo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The App</a:t>
            </a:r>
            <a:endParaRPr b="1" lang="en-US" sz="3600" spc="-1" strike="noStrike">
              <a:solidFill>
                <a:srgbClr val="ffffff"/>
              </a:solidFill>
              <a:uFill>
                <a:solidFill>
                  <a:srgbClr val="ffffff"/>
                </a:solidFill>
              </a:uFill>
              <a:latin typeface="Source Sans Pro Black"/>
            </a:endParaRPr>
          </a:p>
        </p:txBody>
      </p:sp>
      <p:sp>
        <p:nvSpPr>
          <p:cNvPr id="95" name="TextShape 2"/>
          <p:cNvSpPr txBox="1"/>
          <p:nvPr/>
        </p:nvSpPr>
        <p:spPr>
          <a:xfrm>
            <a:off x="360000" y="1980000"/>
            <a:ext cx="9180000" cy="5327280"/>
          </a:xfrm>
          <a:prstGeom prst="rect">
            <a:avLst/>
          </a:prstGeom>
          <a:noFill/>
          <a:ln>
            <a:noFill/>
          </a:ln>
        </p:spPr>
        <p:txBody>
          <a:bodyPr lIns="0" rIns="0" tIns="0" bIns="0"/>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Pretty simple web js app on git hub</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deploy app with httpd image and git repo</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deploy docker hub image - root issue &amp; workaround</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add image to catalog - works but errors out</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r>
              <a:rPr b="0" i="1" lang="en-US" sz="1600" spc="-1" strike="noStrike">
                <a:solidFill>
                  <a:srgbClr val="1c1c1c"/>
                </a:solidFill>
                <a:uFill>
                  <a:solidFill>
                    <a:srgbClr val="ffffff"/>
                  </a:solidFill>
                </a:uFill>
                <a:latin typeface="Source Sans Pro Semibold"/>
              </a:rPr>
              <a:t>does not contain a value for the io.openshift.s2i.scripts-url label</a:t>
            </a:r>
            <a:r>
              <a:rPr b="0" lang="en-US" sz="2600" spc="-1" strike="noStrike">
                <a:solidFill>
                  <a:srgbClr val="1c1c1c"/>
                </a:solidFill>
                <a:uFill>
                  <a:solidFill>
                    <a:srgbClr val="ffffff"/>
                  </a:solidFill>
                </a:uFill>
                <a:latin typeface="Source Sans Pro Semibold"/>
              </a:rPr>
              <a:t> </a:t>
            </a:r>
            <a:endParaRPr b="0" lang="en-US" sz="2600" spc="-1" strike="noStrike">
              <a:solidFill>
                <a:srgbClr val="1c1c1c"/>
              </a:solidFill>
              <a:uFill>
                <a:solidFill>
                  <a:srgbClr val="ffffff"/>
                </a:solidFill>
              </a:uFill>
              <a:latin typeface="Source Sans Pro Semibold"/>
            </a:endParaRPr>
          </a:p>
          <a:p>
            <a:r>
              <a:rPr b="0" lang="en-US" sz="2600" spc="-1" strike="noStrike">
                <a:solidFill>
                  <a:srgbClr val="1c1c1c"/>
                </a:solidFill>
                <a:uFill>
                  <a:solidFill>
                    <a:srgbClr val="ffffff"/>
                  </a:solidFill>
                </a:uFill>
                <a:latin typeface="Source Sans Pro Semibold"/>
              </a:rPr>
              <a:t> </a:t>
            </a:r>
            <a:endParaRPr b="0" lang="en-US" sz="2600" spc="-1" strike="noStrike">
              <a:solidFill>
                <a:srgbClr val="1c1c1c"/>
              </a:solidFill>
              <a:uFill>
                <a:solidFill>
                  <a:srgbClr val="ffffff"/>
                </a:solidFill>
              </a:uFill>
              <a:latin typeface="Source Sans Pro Semibold"/>
            </a:endParaRPr>
          </a:p>
          <a:p>
            <a:endParaRPr b="0" lang="en-US" sz="2600" spc="-1" strike="noStrike">
              <a:solidFill>
                <a:srgbClr val="1c1c1c"/>
              </a:solidFill>
              <a:uFill>
                <a:solidFill>
                  <a:srgbClr val="ffffff"/>
                </a:solidFill>
              </a:uFill>
              <a:latin typeface="Source Sans Pro Semibo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Challenges</a:t>
            </a:r>
            <a:endParaRPr b="1" lang="en-US" sz="3600" spc="-1" strike="noStrike">
              <a:solidFill>
                <a:srgbClr val="ffffff"/>
              </a:solidFill>
              <a:uFill>
                <a:solidFill>
                  <a:srgbClr val="ffffff"/>
                </a:solidFill>
              </a:uFill>
              <a:latin typeface="Source Sans Pro Black"/>
            </a:endParaRPr>
          </a:p>
        </p:txBody>
      </p:sp>
      <p:sp>
        <p:nvSpPr>
          <p:cNvPr id="97" name="TextShape 2"/>
          <p:cNvSpPr txBox="1"/>
          <p:nvPr/>
        </p:nvSpPr>
        <p:spPr>
          <a:xfrm>
            <a:off x="360000" y="1980000"/>
            <a:ext cx="9180000" cy="4680000"/>
          </a:xfrm>
          <a:prstGeom prst="rect">
            <a:avLst/>
          </a:prstGeom>
          <a:noFill/>
          <a:ln>
            <a:noFill/>
          </a:ln>
        </p:spPr>
        <p:txBody>
          <a:bodyPr lIns="0" rIns="0" tIns="0" bIns="0"/>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Admin settings of OpenShift seem complex</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User and permissions inside of OpenShift</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Getting image to not run as root</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endParaRPr b="0" lang="en-US" sz="2600" spc="-1" strike="noStrike">
              <a:solidFill>
                <a:srgbClr val="1c1c1c"/>
              </a:solidFill>
              <a:uFill>
                <a:solidFill>
                  <a:srgbClr val="ffffff"/>
                </a:solidFill>
              </a:uFill>
              <a:latin typeface="Source Sans Pro Semibold"/>
            </a:endParaRPr>
          </a:p>
          <a:p>
            <a:pPr marL="216000" indent="-216000">
              <a:lnSpc>
                <a:spcPct val="1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Adding Image to catalog</a:t>
            </a:r>
            <a:endParaRPr b="0" lang="en-US" sz="2600" spc="-1" strike="noStrike">
              <a:solidFill>
                <a:srgbClr val="1c1c1c"/>
              </a:solidFill>
              <a:uFill>
                <a:solidFill>
                  <a:srgbClr val="ffffff"/>
                </a:solidFill>
              </a:uFill>
              <a:latin typeface="Source Sans Pro Semibold"/>
            </a:endParaRPr>
          </a:p>
        </p:txBody>
      </p:sp>
      <p:pic>
        <p:nvPicPr>
          <p:cNvPr id="98" name="" descr=""/>
          <p:cNvPicPr/>
          <p:nvPr/>
        </p:nvPicPr>
        <p:blipFill>
          <a:blip r:embed="rId1"/>
          <a:stretch/>
        </p:blipFill>
        <p:spPr>
          <a:xfrm>
            <a:off x="1062360" y="4194720"/>
            <a:ext cx="7188120" cy="605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Resources</a:t>
            </a:r>
            <a:endParaRPr b="1" lang="en-US" sz="3600" spc="-1" strike="noStrike">
              <a:solidFill>
                <a:srgbClr val="ffffff"/>
              </a:solidFill>
              <a:uFill>
                <a:solidFill>
                  <a:srgbClr val="ffffff"/>
                </a:solidFill>
              </a:uFill>
              <a:latin typeface="Source Sans Pro Black"/>
            </a:endParaRPr>
          </a:p>
        </p:txBody>
      </p:sp>
      <p:sp>
        <p:nvSpPr>
          <p:cNvPr id="100" name="TextShape 2"/>
          <p:cNvSpPr txBox="1"/>
          <p:nvPr/>
        </p:nvSpPr>
        <p:spPr>
          <a:xfrm>
            <a:off x="360000" y="1980000"/>
            <a:ext cx="9180000" cy="4680000"/>
          </a:xfrm>
          <a:prstGeom prst="rect">
            <a:avLst/>
          </a:prstGeom>
          <a:noFill/>
          <a:ln>
            <a:noFill/>
          </a:ln>
        </p:spPr>
        <p:txBody>
          <a:bodyPr lIns="0" rIns="0" tIns="0" bIns="0"/>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FreeSans"/>
              </a:rPr>
              <a:t>Free ebook from RedHat – OpenShift for Dev’s</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r>
              <a:rPr b="0" lang="en-US" sz="1800" spc="-1" strike="noStrike">
                <a:solidFill>
                  <a:srgbClr val="1c1c1c"/>
                </a:solidFill>
                <a:uFill>
                  <a:solidFill>
                    <a:srgbClr val="ffffff"/>
                  </a:solidFill>
                </a:uFill>
                <a:latin typeface="FreeSans"/>
                <a:hlinkClick r:id="rId1"/>
              </a:rPr>
              <a:t>https://www.openshift.com/promotions/for-developers.html</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FreeSans"/>
              </a:rPr>
              <a:t>Video walk through showing OpenShift by using minishift</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r>
              <a:rPr b="0" lang="en-US" sz="1800" spc="-1" strike="noStrike">
                <a:solidFill>
                  <a:srgbClr val="1c1c1c"/>
                </a:solidFill>
                <a:uFill>
                  <a:solidFill>
                    <a:srgbClr val="ffffff"/>
                  </a:solidFill>
                </a:uFill>
                <a:latin typeface="FreeSans"/>
                <a:hlinkClick r:id="rId2"/>
              </a:rPr>
              <a:t>https://blog.openshift.com/openshift-3-walkthrough/</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FreeSans"/>
              </a:rPr>
              <a:t>OpenShift docs</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r>
              <a:rPr b="0" lang="en-US" sz="1800" spc="-1" strike="noStrike">
                <a:solidFill>
                  <a:srgbClr val="1c1c1c"/>
                </a:solidFill>
                <a:uFill>
                  <a:solidFill>
                    <a:srgbClr val="ffffff"/>
                  </a:solidFill>
                </a:uFill>
                <a:latin typeface="FreeSans"/>
                <a:hlinkClick r:id="rId3"/>
              </a:rPr>
              <a:t>https://docs.openshift.org/</a:t>
            </a:r>
            <a:endParaRPr b="0" lang="en-US" sz="2600" spc="-1" strike="noStrike">
              <a:solidFill>
                <a:srgbClr val="1c1c1c"/>
              </a:solidFill>
              <a:uFill>
                <a:solidFill>
                  <a:srgbClr val="ffffff"/>
                </a:solidFill>
              </a:uFill>
              <a:latin typeface="Source Sans Pro Semibold"/>
            </a:endParaRPr>
          </a:p>
          <a:p>
            <a:pPr marL="216000" indent="-216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FreeSans"/>
              </a:rPr>
              <a:t>MiniShift</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r>
              <a:rPr b="0" lang="en-US" sz="1800" spc="-1" strike="noStrike">
                <a:solidFill>
                  <a:srgbClr val="1c1c1c"/>
                </a:solidFill>
                <a:uFill>
                  <a:solidFill>
                    <a:srgbClr val="ffffff"/>
                  </a:solidFill>
                </a:uFill>
                <a:latin typeface="FreeSans"/>
                <a:hlinkClick r:id="rId4"/>
              </a:rPr>
              <a:t>https://github.com/minishift/minishift</a:t>
            </a: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endParaRPr b="0" lang="en-US" sz="2600" spc="-1" strike="noStrike">
              <a:solidFill>
                <a:srgbClr val="1c1c1c"/>
              </a:solidFill>
              <a:uFill>
                <a:solidFill>
                  <a:srgbClr val="ffffff"/>
                </a:solidFill>
              </a:uFill>
              <a:latin typeface="Source Sans Pro Semibold"/>
            </a:endParaRPr>
          </a:p>
          <a:p>
            <a:pPr marL="448200">
              <a:lnSpc>
                <a:spcPct val="100000"/>
              </a:lnSpc>
              <a:spcAft>
                <a:spcPts val="1142"/>
              </a:spcAft>
            </a:pPr>
            <a:endParaRPr b="0" lang="en-US" sz="2600" spc="-1" strike="noStrike">
              <a:solidFill>
                <a:srgbClr val="1c1c1c"/>
              </a:solidFill>
              <a:uFill>
                <a:solidFill>
                  <a:srgbClr val="ffffff"/>
                </a:solidFill>
              </a:uFill>
              <a:latin typeface="Source Sans Pro Semibo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Resources - Detailed</a:t>
            </a:r>
            <a:endParaRPr b="1" lang="en-US" sz="3600" spc="-1" strike="noStrike">
              <a:solidFill>
                <a:srgbClr val="ffffff"/>
              </a:solidFill>
              <a:uFill>
                <a:solidFill>
                  <a:srgbClr val="ffffff"/>
                </a:solidFill>
              </a:uFill>
              <a:latin typeface="Source Sans Pro Black"/>
            </a:endParaRPr>
          </a:p>
        </p:txBody>
      </p:sp>
      <p:sp>
        <p:nvSpPr>
          <p:cNvPr id="102" name="TextShape 2"/>
          <p:cNvSpPr txBox="1"/>
          <p:nvPr/>
        </p:nvSpPr>
        <p:spPr>
          <a:xfrm>
            <a:off x="360000" y="1657080"/>
            <a:ext cx="9180000" cy="5729400"/>
          </a:xfrm>
          <a:prstGeom prst="rect">
            <a:avLst/>
          </a:prstGeom>
          <a:noFill/>
          <a:ln>
            <a:noFill/>
          </a:ln>
        </p:spPr>
        <p:txBody>
          <a:bodyPr lIns="0" rIns="0" tIns="0" bIns="0"/>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Getting image to run as root</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Command:</a:t>
            </a:r>
            <a:r>
              <a:rPr b="0" lang="en-US" sz="1400" spc="-1" strike="noStrike">
                <a:solidFill>
                  <a:srgbClr val="1c1c1c"/>
                </a:solidFill>
                <a:uFill>
                  <a:solidFill>
                    <a:srgbClr val="ffffff"/>
                  </a:solidFill>
                </a:uFill>
                <a:latin typeface="Source Sans Pro Semibold"/>
              </a:rPr>
              <a:t> ./oc adm policy add-scc-to-user anyuid -z default</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Link:</a:t>
            </a:r>
            <a:r>
              <a:rPr b="0" lang="en-US" sz="1400" spc="-1" strike="noStrike">
                <a:solidFill>
                  <a:srgbClr val="1c1c1c"/>
                </a:solidFill>
                <a:uFill>
                  <a:solidFill>
                    <a:srgbClr val="ffffff"/>
                  </a:solidFill>
                </a:uFill>
                <a:latin typeface="Source Sans Pro Semibold"/>
              </a:rPr>
              <a:t> blog.openshift.com/getting-any-docker-image-running-in-your-own-openshift-cluster/</a:t>
            </a:r>
            <a:endParaRPr b="0" lang="en-US" sz="2600" spc="-1" strike="noStrike">
              <a:solidFill>
                <a:srgbClr val="1c1c1c"/>
              </a:solidFill>
              <a:uFill>
                <a:solidFill>
                  <a:srgbClr val="ffffff"/>
                </a:solidFill>
              </a:uFill>
              <a:latin typeface="Source Sans Pro Semibold"/>
            </a:endParaRPr>
          </a:p>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Setting user as cluser admin</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Command:</a:t>
            </a:r>
            <a:r>
              <a:rPr b="0" lang="en-US" sz="1400" spc="-1" strike="noStrike">
                <a:solidFill>
                  <a:srgbClr val="1c1c1c"/>
                </a:solidFill>
                <a:uFill>
                  <a:solidFill>
                    <a:srgbClr val="ffffff"/>
                  </a:solidFill>
                </a:uFill>
                <a:latin typeface="Source Sans Pro Semibold"/>
              </a:rPr>
              <a:t> ./oc adm policy add-cluster-role-to-user cluster-admin admin</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Link:</a:t>
            </a:r>
            <a:r>
              <a:rPr b="0" lang="en-US" sz="1400" spc="-1" strike="noStrike">
                <a:solidFill>
                  <a:srgbClr val="1c1c1c"/>
                </a:solidFill>
                <a:uFill>
                  <a:solidFill>
                    <a:srgbClr val="ffffff"/>
                  </a:solidFill>
                </a:uFill>
                <a:latin typeface="Source Sans Pro Semibold"/>
              </a:rPr>
              <a:t> docs.openshift.com/container-platform/3.3/admin_solutions/user_role_mgmt.html</a:t>
            </a:r>
            <a:endParaRPr b="0" lang="en-US" sz="2600" spc="-1" strike="noStrike">
              <a:solidFill>
                <a:srgbClr val="1c1c1c"/>
              </a:solidFill>
              <a:uFill>
                <a:solidFill>
                  <a:srgbClr val="ffffff"/>
                </a:solidFill>
              </a:uFill>
              <a:latin typeface="Source Sans Pro Semibold"/>
            </a:endParaRPr>
          </a:p>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Adding image to catalog</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Link:</a:t>
            </a:r>
            <a:r>
              <a:rPr b="0" lang="en-US" sz="1400" spc="-1" strike="noStrike">
                <a:solidFill>
                  <a:srgbClr val="1c1c1c"/>
                </a:solidFill>
                <a:uFill>
                  <a:solidFill>
                    <a:srgbClr val="ffffff"/>
                  </a:solidFill>
                </a:uFill>
                <a:latin typeface="Source Sans Pro Semibold"/>
              </a:rPr>
              <a:t> blog.openshift.com/jupyter-on-openshift-part-7-adding-the-image-to-the-catalog/</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u="sng">
                <a:solidFill>
                  <a:srgbClr val="1c1c1c"/>
                </a:solidFill>
                <a:uFill>
                  <a:solidFill>
                    <a:srgbClr val="ffffff"/>
                  </a:solidFill>
                </a:uFill>
                <a:latin typeface="Source Sans Pro Semibold"/>
              </a:rPr>
              <a:t>Command:</a:t>
            </a:r>
            <a:r>
              <a:rPr b="1" lang="en-US" sz="1400" spc="-1" strike="noStrike">
                <a:solidFill>
                  <a:srgbClr val="1c1c1c"/>
                </a:solidFill>
                <a:uFill>
                  <a:solidFill>
                    <a:srgbClr val="ffffff"/>
                  </a:solidFill>
                </a:uFill>
                <a:latin typeface="Source Sans Pro Semibold"/>
              </a:rPr>
              <a:t> </a:t>
            </a:r>
            <a:r>
              <a:rPr b="0" lang="en-US" sz="1400" spc="-1" strike="noStrike">
                <a:solidFill>
                  <a:srgbClr val="1c1c1c"/>
                </a:solidFill>
                <a:uFill>
                  <a:solidFill>
                    <a:srgbClr val="ffffff"/>
                  </a:solidFill>
                </a:uFill>
                <a:latin typeface="Source Sans Pro Semibold"/>
              </a:rPr>
              <a:t>./oc import-image tomaskral/nonroot-nginx –confirm</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a:solidFill>
                  <a:srgbClr val="1c1c1c"/>
                </a:solidFill>
                <a:uFill>
                  <a:solidFill>
                    <a:srgbClr val="ffffff"/>
                  </a:solidFill>
                </a:uFill>
                <a:latin typeface="Source Sans Pro Semibold"/>
              </a:rPr>
              <a:t>./oc get imagestreams/nginx -o json (to look at image stream definition)</a:t>
            </a:r>
            <a:endParaRPr b="0" lang="en-US" sz="2600" spc="-1" strike="noStrike">
              <a:solidFill>
                <a:srgbClr val="1c1c1c"/>
              </a:solidFill>
              <a:uFill>
                <a:solidFill>
                  <a:srgbClr val="ffffff"/>
                </a:solidFill>
              </a:uFill>
              <a:latin typeface="Source Sans Pro Semibold"/>
            </a:endParaRPr>
          </a:p>
          <a:p>
            <a:pPr>
              <a:lnSpc>
                <a:spcPct val="100000"/>
              </a:lnSpc>
              <a:spcAft>
                <a:spcPts val="1142"/>
              </a:spcAft>
            </a:pPr>
            <a:r>
              <a:rPr b="0" lang="en-US" sz="1400" spc="-1" strike="noStrike">
                <a:solidFill>
                  <a:srgbClr val="1c1c1c"/>
                </a:solidFill>
                <a:uFill>
                  <a:solidFill>
                    <a:srgbClr val="ffffff"/>
                  </a:solidFill>
                </a:uFill>
                <a:latin typeface="Source Sans Pro Semibold"/>
              </a:rPr>
              <a:t>./oc patch imagestreams/nonroot-nginx  --type json --patch '[{"op": "replace", "path": "/spec/tags/0/annotations", "value": { "tags": "builder" }}]'</a:t>
            </a:r>
            <a:endParaRPr b="0" lang="en-US" sz="2600" spc="-1" strike="noStrike">
              <a:solidFill>
                <a:srgbClr val="1c1c1c"/>
              </a:solidFill>
              <a:uFill>
                <a:solidFill>
                  <a:srgbClr val="ffffff"/>
                </a:solidFill>
              </a:uFill>
              <a:latin typeface="Source Sans Pro Semibold"/>
            </a:endParaRPr>
          </a:p>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Can ssh to minishift vm:</a:t>
            </a:r>
            <a:r>
              <a:rPr b="0" lang="en-US" sz="1400" spc="-1" strike="noStrike">
                <a:solidFill>
                  <a:srgbClr val="1c1c1c"/>
                </a:solidFill>
                <a:uFill>
                  <a:solidFill>
                    <a:srgbClr val="ffffff"/>
                  </a:solidFill>
                </a:uFill>
                <a:latin typeface="Source Sans Pro Semibold"/>
              </a:rPr>
              <a:t> IP of minishift with docker/tcuser</a:t>
            </a:r>
            <a:endParaRPr b="0" lang="en-US" sz="2600" spc="-1" strike="noStrike">
              <a:solidFill>
                <a:srgbClr val="1c1c1c"/>
              </a:solidFill>
              <a:uFill>
                <a:solidFill>
                  <a:srgbClr val="ffffff"/>
                </a:solidFill>
              </a:uFill>
              <a:latin typeface="Source Sans Pro Semibold"/>
            </a:endParaRPr>
          </a:p>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Push images to internal docker registry:</a:t>
            </a:r>
            <a:r>
              <a:rPr b="0" lang="en-US" sz="1400" spc="-1" strike="noStrike">
                <a:solidFill>
                  <a:srgbClr val="1c1c1c"/>
                </a:solidFill>
                <a:uFill>
                  <a:solidFill>
                    <a:srgbClr val="ffffff"/>
                  </a:solidFill>
                </a:uFill>
                <a:latin typeface="Source Sans Pro Semibold"/>
              </a:rPr>
              <a:t> docs.openshift.org/latest/minishift/openshift/openshift-docker-registry.html</a:t>
            </a:r>
            <a:endParaRPr b="0" lang="en-US" sz="2600" spc="-1" strike="noStrike">
              <a:solidFill>
                <a:srgbClr val="1c1c1c"/>
              </a:solidFill>
              <a:uFill>
                <a:solidFill>
                  <a:srgbClr val="ffffff"/>
                </a:solidFill>
              </a:uFill>
              <a:latin typeface="Source Sans Pro Semibold"/>
            </a:endParaRPr>
          </a:p>
          <a:p>
            <a:pPr marL="432000" indent="-324000">
              <a:lnSpc>
                <a:spcPct val="100000"/>
              </a:lnSpc>
              <a:spcAft>
                <a:spcPts val="1142"/>
              </a:spcAft>
              <a:buClr>
                <a:srgbClr val="e74c3c"/>
              </a:buClr>
              <a:buSzPct val="45000"/>
              <a:buFont typeface="Wingdings" charset="2"/>
              <a:buChar char=""/>
            </a:pPr>
            <a:r>
              <a:rPr b="1" lang="en-US" sz="1400" spc="-1" strike="noStrike" u="sng">
                <a:solidFill>
                  <a:srgbClr val="1c1c1c"/>
                </a:solidFill>
                <a:uFill>
                  <a:solidFill>
                    <a:srgbClr val="ffffff"/>
                  </a:solidFill>
                </a:uFill>
                <a:latin typeface="Source Sans Pro Semibold"/>
              </a:rPr>
              <a:t>OC client tool:</a:t>
            </a:r>
            <a:r>
              <a:rPr b="0" lang="en-US" sz="1400" spc="-1" strike="noStrike">
                <a:solidFill>
                  <a:srgbClr val="1c1c1c"/>
                </a:solidFill>
                <a:uFill>
                  <a:solidFill>
                    <a:srgbClr val="ffffff"/>
                  </a:solidFill>
                </a:uFill>
                <a:latin typeface="Source Sans Pro Semibold"/>
              </a:rPr>
              <a:t> github.com/openshift/origin/releases/tag/v3.6.0</a:t>
            </a:r>
            <a:endParaRPr b="0" lang="en-US" sz="2600" spc="-1" strike="noStrike">
              <a:solidFill>
                <a:srgbClr val="1c1c1c"/>
              </a:solidFill>
              <a:uFill>
                <a:solidFill>
                  <a:srgbClr val="ffffff"/>
                </a:solidFill>
              </a:uFill>
              <a:latin typeface="Source Sans Pro Semibold"/>
            </a:endParaRPr>
          </a:p>
          <a:p>
            <a:endParaRPr b="0" lang="en-US" sz="2600" spc="-1" strike="noStrike">
              <a:solidFill>
                <a:srgbClr val="1c1c1c"/>
              </a:solidFill>
              <a:uFill>
                <a:solidFill>
                  <a:srgbClr val="ffffff"/>
                </a:solidFill>
              </a:uFill>
              <a:latin typeface="Source Sans Pro Semibo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0000"/>
            <a:ext cx="9360000" cy="900000"/>
          </a:xfrm>
          <a:prstGeom prst="rect">
            <a:avLst/>
          </a:prstGeom>
          <a:noFill/>
          <a:ln>
            <a:noFill/>
          </a:ln>
        </p:spPr>
        <p:txBody>
          <a:bodyPr lIns="0" rIns="0" tIns="0" bIns="0" anchor="b"/>
          <a:p>
            <a:r>
              <a:rPr b="1" lang="en-US" sz="3600" spc="-1" strike="noStrike">
                <a:solidFill>
                  <a:srgbClr val="ffffff"/>
                </a:solidFill>
                <a:uFill>
                  <a:solidFill>
                    <a:srgbClr val="ffffff"/>
                  </a:solidFill>
                </a:uFill>
                <a:latin typeface="Source Sans Pro Black"/>
              </a:rPr>
              <a:t>Impressions</a:t>
            </a:r>
            <a:endParaRPr b="1" lang="en-US" sz="3600" spc="-1" strike="noStrike">
              <a:solidFill>
                <a:srgbClr val="ffffff"/>
              </a:solidFill>
              <a:uFill>
                <a:solidFill>
                  <a:srgbClr val="ffffff"/>
                </a:solidFill>
              </a:uFill>
              <a:latin typeface="Source Sans Pro Black"/>
            </a:endParaRPr>
          </a:p>
        </p:txBody>
      </p:sp>
      <p:sp>
        <p:nvSpPr>
          <p:cNvPr id="104" name="TextShape 2"/>
          <p:cNvSpPr txBox="1"/>
          <p:nvPr/>
        </p:nvSpPr>
        <p:spPr>
          <a:xfrm>
            <a:off x="360000" y="1980000"/>
            <a:ext cx="9180000" cy="4680000"/>
          </a:xfrm>
          <a:prstGeom prst="rect">
            <a:avLst/>
          </a:prstGeom>
          <a:noFill/>
          <a:ln>
            <a:noFill/>
          </a:ln>
        </p:spPr>
        <p:txBody>
          <a:bodyPr lIns="0" rIns="0" tIns="0" bIns="0"/>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Really powerful for dev teams</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Making life easier for ops team</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Interface not overly complicated</a:t>
            </a:r>
            <a:r>
              <a:rPr b="0" lang="en-US" sz="2600" spc="-1" strike="noStrike">
                <a:solidFill>
                  <a:srgbClr val="1c1c1c"/>
                </a:solidFill>
                <a:uFill>
                  <a:solidFill>
                    <a:srgbClr val="ffffff"/>
                  </a:solidFill>
                </a:uFill>
                <a:latin typeface="Source Sans Pro Semibold"/>
              </a:rPr>
              <a:t>	</a:t>
            </a:r>
            <a:r>
              <a:rPr b="0" lang="en-US" sz="2600" spc="-1" strike="noStrike">
                <a:solidFill>
                  <a:srgbClr val="1c1c1c"/>
                </a:solidFill>
                <a:uFill>
                  <a:solidFill>
                    <a:srgbClr val="ffffff"/>
                  </a:solidFill>
                </a:uFill>
                <a:latin typeface="Source Sans Pro Semibold"/>
              </a:rPr>
              <a:t> </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Service providers using metered OpenShift ?</a:t>
            </a:r>
            <a:endParaRPr b="0" lang="en-US" sz="2600" spc="-1" strike="noStrike">
              <a:solidFill>
                <a:srgbClr val="1c1c1c"/>
              </a:solidFill>
              <a:uFill>
                <a:solidFill>
                  <a:srgbClr val="ffffff"/>
                </a:solidFill>
              </a:uFill>
              <a:latin typeface="Source Sans Pro Semibold"/>
            </a:endParaRPr>
          </a:p>
          <a:p>
            <a:pPr marL="432000" indent="-324000">
              <a:lnSpc>
                <a:spcPct val="200000"/>
              </a:lnSpc>
              <a:spcAft>
                <a:spcPts val="1142"/>
              </a:spcAft>
              <a:buClr>
                <a:srgbClr val="e74c3c"/>
              </a:buClr>
              <a:buSzPct val="45000"/>
              <a:buFont typeface="Wingdings" charset="2"/>
              <a:buChar char=""/>
            </a:pPr>
            <a:r>
              <a:rPr b="0" lang="en-US" sz="2600" spc="-1" strike="noStrike">
                <a:solidFill>
                  <a:srgbClr val="1c1c1c"/>
                </a:solidFill>
                <a:uFill>
                  <a:solidFill>
                    <a:srgbClr val="ffffff"/>
                  </a:solidFill>
                </a:uFill>
                <a:latin typeface="Source Sans Pro Semibold"/>
              </a:rPr>
              <a:t>OpenShift used for production? </a:t>
            </a:r>
            <a:endParaRPr b="0" lang="en-US" sz="2600" spc="-1" strike="noStrike">
              <a:solidFill>
                <a:srgbClr val="1c1c1c"/>
              </a:solidFill>
              <a:uFill>
                <a:solidFill>
                  <a:srgbClr val="ffffff"/>
                </a:solidFill>
              </a:uFill>
              <a:latin typeface="Source Sans Pro Semibo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2017-10-19T09:31:54Z</dcterms:created>
  <dc:creator/>
  <dc:description/>
  <dc:language>en-CA</dc:language>
  <cp:lastModifiedBy/>
  <dcterms:modified xsi:type="dcterms:W3CDTF">2017-10-20T12:47:33Z</dcterms:modified>
  <cp:revision>9</cp:revision>
  <dc:subject/>
  <dc:title/>
</cp:coreProperties>
</file>