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71" r:id="rId7"/>
    <p:sldId id="272" r:id="rId8"/>
    <p:sldId id="273" r:id="rId9"/>
    <p:sldId id="285" r:id="rId10"/>
    <p:sldId id="284" r:id="rId11"/>
    <p:sldId id="286" r:id="rId12"/>
    <p:sldId id="283" r:id="rId13"/>
    <p:sldId id="287" r:id="rId14"/>
    <p:sldId id="290" r:id="rId15"/>
    <p:sldId id="289" r:id="rId16"/>
    <p:sldId id="288" r:id="rId17"/>
    <p:sldId id="26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E7"/>
    <a:srgbClr val="E48312"/>
    <a:srgbClr val="E48338"/>
    <a:srgbClr val="6A5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В учебном плане есть дисциплина непараметрическая статистика.</a:t>
            </a:r>
            <a:endParaRPr lang="x-none" altLang="en-US"/>
          </a:p>
          <a:p>
            <a:r>
              <a:rPr lang="x-none" altLang="en-US"/>
              <a:t>Для решения задач по этому курсу используются статистические пакеты (R).</a:t>
            </a:r>
            <a:endParaRPr lang="x-none" altLang="en-US"/>
          </a:p>
          <a:p>
            <a:r>
              <a:rPr lang="x-none" altLang="en-US"/>
              <a:t>Находятся в разных пакетах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В курсе непараметрическойстатистики используется большое количество различных функций.</a:t>
            </a:r>
            <a:endParaRPr lang="x-none" altLang="en-US"/>
          </a:p>
          <a:p>
            <a:r>
              <a:rPr lang="x-none" altLang="en-US"/>
              <a:t>Большая часть этих функций уже реализована в различных пакетах на языке R.</a:t>
            </a:r>
            <a:endParaRPr lang="x-none" altLang="en-US"/>
          </a:p>
          <a:p>
            <a:r>
              <a:rPr lang="x-none" altLang="en-US"/>
              <a:t>Для того чтобы использовать какую либо функцию необходимо:</a:t>
            </a:r>
            <a:endParaRPr lang="x-none" altLang="en-US"/>
          </a:p>
          <a:p>
            <a:r>
              <a:rPr lang="x-none" altLang="en-US"/>
              <a:t>	Установить интерпретатор R</a:t>
            </a:r>
            <a:endParaRPr lang="x-none" altLang="en-US"/>
          </a:p>
          <a:p>
            <a:r>
              <a:rPr lang="x-none" altLang="en-US"/>
              <a:t>	Найти необходимый пакет с нужной функцией</a:t>
            </a:r>
            <a:endParaRPr lang="x-none" altLang="en-US"/>
          </a:p>
          <a:p>
            <a:r>
              <a:rPr lang="x-none" altLang="en-US"/>
              <a:t>	Установить необходимый пакет</a:t>
            </a:r>
            <a:endParaRPr lang="x-none" altLang="en-US"/>
          </a:p>
          <a:p>
            <a:r>
              <a:rPr lang="x-none" altLang="en-US"/>
              <a:t>	Вызвать функцию</a:t>
            </a:r>
            <a:endParaRPr lang="x-none" altLang="en-US"/>
          </a:p>
          <a:p>
            <a:r>
              <a:rPr lang="x-none" altLang="en-US"/>
              <a:t>Для того чтобы решить сложную задачу необходимо использовать несколько функций подряд, что в рамках работы с интерпретатором будет являться написанием  полноценной программы. Каждый раз писать программу для решения задачи можно, но не совсем рационально.</a:t>
            </a:r>
            <a:endParaRPr lang="x-none" altLang="en-US"/>
          </a:p>
          <a:p>
            <a:r>
              <a:rPr lang="x-none" altLang="en-US">
                <a:sym typeface="+mn-ea"/>
              </a:rPr>
              <a:t>Это привело на мысль собрать необходимые функции и предоставить к ним единый интерфейс.</a:t>
            </a:r>
            <a:endParaRPr lang="x-none" altLang="en-US">
              <a:sym typeface="+mn-ea"/>
            </a:endParaRPr>
          </a:p>
          <a:p>
            <a:r>
              <a:rPr lang="x-none" altLang="en-US"/>
              <a:t>Примеры пакетов: RIFT, NPSM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На основе вышесказанного  были сформулированы три основные задачи.</a:t>
            </a:r>
            <a:endParaRPr lang="x-none" altLang="en-US"/>
          </a:p>
          <a:p>
            <a:r>
              <a:rPr lang="x-none" altLang="en-US"/>
              <a:t>Разработка графического интерфейса</a:t>
            </a:r>
            <a:endParaRPr lang="x-none" altLang="en-US"/>
          </a:p>
          <a:p>
            <a:r>
              <a:rPr lang="x-none" altLang="en-US"/>
              <a:t>Разработка API</a:t>
            </a:r>
            <a:endParaRPr lang="x-none" altLang="en-US"/>
          </a:p>
          <a:p>
            <a:r>
              <a:rPr lang="x-none" altLang="en-US"/>
              <a:t>Разработка внедрения в остальные системы</a:t>
            </a:r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Для того чтобы выбрать технологии для решения задачи мне было необходимо решить конечный вид приложения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Было несколько вариантов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Консольное приложение - не удобно (сложно вбивать данные, не удасться (при необходимости) отобразить графики и т.п.)</a:t>
            </a:r>
            <a:endParaRPr lang="x-none" altLang="en-US"/>
          </a:p>
          <a:p>
            <a:r>
              <a:rPr lang="x-none" altLang="en-US"/>
              <a:t>Классическое приложение - не универсально (разнообразие устройств (разные экраны, разные операционный системы))</a:t>
            </a:r>
            <a:endParaRPr lang="x-none" altLang="en-US"/>
          </a:p>
          <a:p>
            <a:r>
              <a:rPr lang="x-none" altLang="en-US"/>
              <a:t>Веб приложение - сложно реализуемо (но существует пакет Shiny  позволяющий создать такое приложение)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Используя пакет shiny можно предоставить интерфейс к нужной функции, но таких функций может быть много, они могут добавляться / удаляться / редактироваться и чтобы это не создало проблем, было решено создать небольшой интерфейс прикладного программирования (API).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Это позволяет сделать приложение модульным. Кафждая функция - отдельный модуль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Так как было решено создать веб приложение возникла необходимость разворачивания этого приложения на каком-либо сервере. Для того чтобы системный инженер смог легко развернуть наше приложение было решено (в силу популярности, простоты) создать docker файл (скрипт для докера, чтобы развернуть сервак)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info:</a:t>
            </a:r>
            <a:endParaRPr lang="x-none" altLang="en-US"/>
          </a:p>
          <a:p>
            <a:r>
              <a:rPr lang="x-none" altLang="en-US"/>
              <a:t>Docker — программное обеспечение для автоматизации развёртывания и управления приложениями в среде виртуализации на уровне операционной системы. Позволяет «упаковать» приложение со всем его окружением и зависимостями в контейнер, который может быть перенесён на Linux-систему. 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"/>
              <a:t>binom.test - позволяет проверять гипотезу о равенстве вероятностей успеха в разных группах наблюдений или о равенстве вероятности успеха некоторому заданному числу (точный критерий).</a:t>
            </a:r>
            <a:endParaRPr lang="x-none" altLang=""/>
          </a:p>
          <a:p>
            <a:endParaRPr lang="x-none" altLang=""/>
          </a:p>
          <a:p>
            <a:r>
              <a:rPr lang="x-none" altLang=""/>
              <a:t>prop.test - позволяет проверять гипотезу о равенстве вероятностей успеха в разных группах наблюдений или о равенстве вероятности успеха некоторому заданному числу (нормальная аппроксимация).</a:t>
            </a:r>
            <a:endParaRPr lang="x-none" altLang=""/>
          </a:p>
          <a:p>
            <a:endParaRPr lang="x-none" altLang=""/>
          </a:p>
          <a:p>
            <a:r>
              <a:rPr lang="x-none" altLang=""/>
              <a:t>wolcox.test - Выполняет одно- и двухкаскадные тесты Уилкоксона по векторам данных</a:t>
            </a:r>
            <a:endParaRPr lang="x-none" altLang=""/>
          </a:p>
          <a:p>
            <a:endParaRPr lang="x-none" altLang=""/>
          </a:p>
          <a:p>
            <a:r>
              <a:rPr lang="x-none" altLang=""/>
              <a:t>mood.test - Выполняет двух выборочный тест Mood для разницы в параметрах масштаба.</a:t>
            </a:r>
            <a:endParaRPr lang="x-none" altLang=""/>
          </a:p>
          <a:p>
            <a:endParaRPr lang="x-none" altLang=""/>
          </a:p>
          <a:p>
            <a:r>
              <a:rPr lang="x-none" altLang=""/>
              <a:t>kruskal.test - выполняет критерий суммирования ранга Крускал-Уоллиса нулевого значения</a:t>
            </a:r>
            <a:endParaRPr lang="x-none" altLang=""/>
          </a:p>
          <a:p>
            <a:endParaRPr lang="x-none" altLang=""/>
          </a:p>
          <a:p>
            <a:r>
              <a:rPr lang="x-none" altLang=""/>
              <a:t>cor - Вычисляет выборочный коэффициент корреляции</a:t>
            </a:r>
            <a:endParaRPr lang="x-none" altLang=""/>
          </a:p>
          <a:p>
            <a:endParaRPr lang="x-none" altLang=""/>
          </a:p>
          <a:p>
            <a:r>
              <a:rPr lang="x-none" altLang=""/>
              <a:t>mcnemar.test - Выполняет хи-квадрат теста МакНемара для симметрии строк и столбцов в двумерной таблице непредвиденных ситуаций.</a:t>
            </a:r>
            <a:endParaRPr lang="x-none" altLang=""/>
          </a:p>
          <a:p>
            <a:endParaRPr lang="x-none" altLang=""/>
          </a:p>
          <a:p>
            <a:r>
              <a:rPr lang="x-none" altLang=""/>
              <a:t>pbinom - Возвращает кумулятивную биномиальную вероятность, т.е функцию распределения F(x).</a:t>
            </a:r>
            <a:endParaRPr lang="x-none" altLang=""/>
          </a:p>
          <a:p>
            <a:r>
              <a:rPr lang="x-none" altLang=""/>
              <a:t>pnorm - Возвращает кумулятивную нормальную вероятность, т.е функцию распределения F(x).</a:t>
            </a:r>
            <a:endParaRPr lang="x-none" altLang=""/>
          </a:p>
          <a:p>
            <a:r>
              <a:rPr lang="x-none" altLang=""/>
              <a:t>qbinom -Возвращает квантили биномиального распределения, т.е. минимальное x, для которого F(x) &gt; p.</a:t>
            </a:r>
            <a:endParaRPr lang="x-none" altLang=""/>
          </a:p>
          <a:p>
            <a:r>
              <a:rPr lang="x-none" altLang=""/>
              <a:t>qchisq - Возвращает хи квадрат.</a:t>
            </a:r>
            <a:endParaRPr lang="x-none" altLang=""/>
          </a:p>
          <a:p>
            <a:r>
              <a:rPr lang="x-none" altLang=""/>
              <a:t>qnorm - Возвращает кумулятивную нормальную вероятность, т.е функцию распределения F(x).</a:t>
            </a:r>
            <a:endParaRPr lang="x-none" altLang=""/>
          </a:p>
          <a:p>
            <a:endParaRPr lang="x-none" alt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26410" y="507365"/>
            <a:ext cx="8871585" cy="2914015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Разработка </a:t>
            </a:r>
            <a:r>
              <a:rPr lang="x-none" altLang="ru-RU" sz="4800" dirty="0" smtClean="0"/>
              <a:t>модуля непараметрического анализа данных в пакете R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81425" y="3998595"/>
            <a:ext cx="8037830" cy="1388745"/>
          </a:xfrm>
        </p:spPr>
        <p:txBody>
          <a:bodyPr/>
          <a:lstStyle/>
          <a:p>
            <a:r>
              <a:rPr lang="ru-RU" sz="2400" dirty="0" smtClean="0"/>
              <a:t>Автор: Семенков Филипп Андреевич</a:t>
            </a:r>
            <a:endParaRPr lang="ru-RU" sz="2400" dirty="0" smtClean="0"/>
          </a:p>
          <a:p>
            <a:r>
              <a:rPr lang="ru-RU" sz="2400" dirty="0" smtClean="0"/>
              <a:t>Научный руководитель: Сидорова Оксана Игоревна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75" y="391160"/>
            <a:ext cx="10019030" cy="1295400"/>
          </a:xfrm>
        </p:spPr>
        <p:txBody>
          <a:bodyPr/>
          <a:p>
            <a:r>
              <a:rPr lang="x-none" altLang=""/>
              <a:t>Общий вид приложения</a:t>
            </a:r>
            <a:endParaRPr lang="x-none" altLang=""/>
          </a:p>
        </p:txBody>
      </p:sp>
      <p:pic>
        <p:nvPicPr>
          <p:cNvPr id="4" name="Picture 3" descr="npsw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1849120"/>
            <a:ext cx="12178665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npsw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555115"/>
            <a:ext cx="12162155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npsw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065" y="411480"/>
            <a:ext cx="12204700" cy="5913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npsw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0" y="1390650"/>
            <a:ext cx="1219962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 descr="npsw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0" y="1468755"/>
            <a:ext cx="1216088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3364" y="1563986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Актуальность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/>
            <a:r>
              <a:rPr lang="x-none" altLang="en-US"/>
              <a:t>В курсе непараметрической статистики используется большое количество функций</a:t>
            </a:r>
            <a:endParaRPr lang="x-none" altLang="en-US"/>
          </a:p>
          <a:p>
            <a:pPr marL="342900" indent="-342900" algn="l"/>
            <a:r>
              <a:rPr lang="x-none" altLang="en-US"/>
              <a:t>Многие функции уже реализованы в различных пакетах</a:t>
            </a:r>
            <a:endParaRPr lang="x-none" altLang="en-US"/>
          </a:p>
          <a:p>
            <a:pPr marL="342900" indent="-342900" algn="l"/>
            <a:r>
              <a:rPr lang="x-none" altLang="en-US"/>
              <a:t>Отсутствие единого интерфейса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Цель</a:t>
            </a:r>
            <a:endParaRPr lang="x-none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/>
            <a:r>
              <a:rPr lang="x-none" altLang="en-US"/>
              <a:t>Разработка модуля для решения задач непараметрической статистики в пакете R</a:t>
            </a:r>
            <a:endParaRPr lang="x-none" altLang="en-US"/>
          </a:p>
          <a:p>
            <a:pPr marL="342900" indent="-342900" algn="l"/>
            <a:r>
              <a:rPr lang="x-none" altLang="en-US"/>
              <a:t>подзадачи:</a:t>
            </a:r>
            <a:endParaRPr lang="x-none" altLang="en-US"/>
          </a:p>
          <a:p>
            <a:pPr marL="342900" indent="-342900" algn="l"/>
            <a:r>
              <a:rPr lang="x-none" altLang="en-US"/>
              <a:t>Для пользователя - графический интерфейс</a:t>
            </a:r>
            <a:endParaRPr lang="x-none" altLang="en-US"/>
          </a:p>
          <a:p>
            <a:pPr marL="342900" indent="-342900" algn="l"/>
            <a:r>
              <a:rPr lang="x-none" altLang="en-US"/>
              <a:t>Для разработчика - интерфес для наполнения</a:t>
            </a:r>
            <a:endParaRPr lang="x-none" altLang="en-US"/>
          </a:p>
          <a:p>
            <a:pPr marL="342900" indent="-342900" algn="l"/>
            <a:r>
              <a:rPr lang="x-none" altLang="en-US"/>
              <a:t>Для системного инженера - легкость внедрения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Пользовательский интерфейс</a:t>
            </a:r>
            <a:endParaRPr lang="x-none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400"/>
              <a:t>Консольный</a:t>
            </a:r>
            <a:endParaRPr lang="x-none" altLang="en-US" sz="2400"/>
          </a:p>
          <a:p>
            <a:pPr lvl="1"/>
            <a:r>
              <a:rPr lang="x-none" altLang="en-US" sz="2400"/>
              <a:t>Консольное приложение</a:t>
            </a:r>
            <a:endParaRPr lang="x-none" altLang="en-US" sz="2400"/>
          </a:p>
          <a:p>
            <a:r>
              <a:rPr lang="x-none" altLang="en-US" sz="2400"/>
              <a:t>Графический</a:t>
            </a:r>
            <a:endParaRPr lang="x-none" altLang="en-US" sz="2400"/>
          </a:p>
          <a:p>
            <a:pPr lvl="1"/>
            <a:r>
              <a:rPr lang="x-none" altLang="en-US" sz="2400"/>
              <a:t>Классическое приложение</a:t>
            </a:r>
            <a:endParaRPr lang="x-none" altLang="en-US" sz="2400"/>
          </a:p>
          <a:p>
            <a:pPr lvl="1"/>
            <a:r>
              <a:rPr lang="x-none" altLang="en-US" sz="2800" b="1"/>
              <a:t>Веб приложение</a:t>
            </a:r>
            <a:endParaRPr lang="x-none" altLang="en-US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Наполнение необходимыми функциями</a:t>
            </a:r>
            <a:endParaRPr lang="x-none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Создание своего API для удобного добавления / удаления / редактирования функций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Запуск приложения</a:t>
            </a:r>
            <a:endParaRPr lang="x-none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65" y="2667000"/>
            <a:ext cx="11161395" cy="3124200"/>
          </a:xfrm>
        </p:spPr>
        <p:txBody>
          <a:bodyPr/>
          <a:p>
            <a:r>
              <a:rPr lang="x-none" altLang="en-US"/>
              <a:t>Выбор технологии разворачивания веб приложения (docker)</a:t>
            </a:r>
            <a:endParaRPr lang="x-none" altLang="en-US"/>
          </a:p>
          <a:p>
            <a:r>
              <a:rPr lang="x-none" altLang="en-US"/>
              <a:t>Создание инструкций для разворачивания веб приложения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153670"/>
            <a:ext cx="10019030" cy="1047115"/>
          </a:xfrm>
        </p:spPr>
        <p:txBody>
          <a:bodyPr>
            <a:normAutofit/>
          </a:bodyPr>
          <a:p>
            <a:r>
              <a:rPr lang="x-none" altLang=""/>
              <a:t>Алгоритм запуска приложения</a:t>
            </a:r>
            <a:endParaRPr lang="x-none" altLang=""/>
          </a:p>
        </p:txBody>
      </p:sp>
      <p:sp>
        <p:nvSpPr>
          <p:cNvPr id="5" name="Round Same Side Corner Rectangle 4"/>
          <p:cNvSpPr/>
          <p:nvPr/>
        </p:nvSpPr>
        <p:spPr>
          <a:xfrm>
            <a:off x="1400175" y="1314450"/>
            <a:ext cx="9677400" cy="76200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" sz="4000"/>
              <a:t>Пользовательский интерфейс</a:t>
            </a:r>
            <a:endParaRPr lang="x-none" altLang="" sz="400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393825" y="5784850"/>
            <a:ext cx="9734550" cy="76200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4000"/>
              <a:t>Развёртывание приложения</a:t>
            </a:r>
            <a:endParaRPr lang="x-none" altLang="en-US" sz="4000"/>
          </a:p>
        </p:txBody>
      </p:sp>
      <p:sp>
        <p:nvSpPr>
          <p:cNvPr id="11" name="Rectangle 10"/>
          <p:cNvSpPr/>
          <p:nvPr/>
        </p:nvSpPr>
        <p:spPr>
          <a:xfrm>
            <a:off x="5709920" y="2707005"/>
            <a:ext cx="1123950" cy="2459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" sz="4000"/>
              <a:t>API</a:t>
            </a:r>
            <a:endParaRPr lang="x-none" altLang="" sz="4000"/>
          </a:p>
        </p:txBody>
      </p:sp>
      <p:sp>
        <p:nvSpPr>
          <p:cNvPr id="12" name="Rounded Rectangle 11"/>
          <p:cNvSpPr/>
          <p:nvPr/>
        </p:nvSpPr>
        <p:spPr>
          <a:xfrm>
            <a:off x="1440000" y="2705100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b="1">
                <a:solidFill>
                  <a:schemeClr val="tx1"/>
                </a:solidFill>
                <a:sym typeface="+mn-ea"/>
              </a:rPr>
              <a:t>Анализ дихотомических данных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40000" y="3575050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  <a:sym typeface="+mn-ea"/>
              </a:rPr>
              <a:t>Тесты на равенство дисперсий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40000" y="4437900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  <a:sym typeface="+mn-ea"/>
              </a:rPr>
              <a:t>Тесты на независимость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00000" y="4438650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  <a:sym typeface="+mn-ea"/>
              </a:rPr>
              <a:t>Распределения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0000" y="2706635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b="1">
                <a:solidFill>
                  <a:schemeClr val="tx1"/>
                </a:solidFill>
                <a:sym typeface="+mn-ea"/>
              </a:rPr>
              <a:t>Тесты на сдвиги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0000" y="3575435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  <a:sym typeface="+mn-ea"/>
              </a:rPr>
              <a:t>Непараметрическая корреляция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6848475" y="289560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/>
          </a:p>
        </p:txBody>
      </p:sp>
      <p:sp>
        <p:nvSpPr>
          <p:cNvPr id="24" name="Left Arrow 23"/>
          <p:cNvSpPr/>
          <p:nvPr/>
        </p:nvSpPr>
        <p:spPr>
          <a:xfrm>
            <a:off x="6861175" y="374650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5" name="Left Arrow 24"/>
          <p:cNvSpPr/>
          <p:nvPr/>
        </p:nvSpPr>
        <p:spPr>
          <a:xfrm>
            <a:off x="6861175" y="460375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6" name="Left Arrow 25"/>
          <p:cNvSpPr/>
          <p:nvPr/>
        </p:nvSpPr>
        <p:spPr>
          <a:xfrm rot="10740000">
            <a:off x="5375275" y="287020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7" name="Left Arrow 26"/>
          <p:cNvSpPr/>
          <p:nvPr/>
        </p:nvSpPr>
        <p:spPr>
          <a:xfrm rot="10740000">
            <a:off x="5368925" y="372110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8" name="Left Arrow 27"/>
          <p:cNvSpPr/>
          <p:nvPr/>
        </p:nvSpPr>
        <p:spPr>
          <a:xfrm rot="10740000">
            <a:off x="5381625" y="459105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9" name="Up Arrow 28"/>
          <p:cNvSpPr/>
          <p:nvPr/>
        </p:nvSpPr>
        <p:spPr>
          <a:xfrm>
            <a:off x="6105525" y="5181600"/>
            <a:ext cx="400050" cy="57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/>
          </a:p>
        </p:txBody>
      </p:sp>
      <p:sp>
        <p:nvSpPr>
          <p:cNvPr id="30" name="Up Arrow 29"/>
          <p:cNvSpPr/>
          <p:nvPr/>
        </p:nvSpPr>
        <p:spPr>
          <a:xfrm>
            <a:off x="6099175" y="2108200"/>
            <a:ext cx="400050" cy="57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59055"/>
            <a:ext cx="10019030" cy="1486535"/>
          </a:xfrm>
        </p:spPr>
        <p:txBody>
          <a:bodyPr/>
          <a:p>
            <a:r>
              <a:rPr lang="x-none" altLang=""/>
              <a:t>Реализованные функции</a:t>
            </a:r>
            <a:endParaRPr lang="x-none" altLang=""/>
          </a:p>
        </p:txBody>
      </p:sp>
      <p:graphicFrame>
        <p:nvGraphicFramePr>
          <p:cNvPr id="8" name="Table 7"/>
          <p:cNvGraphicFramePr/>
          <p:nvPr/>
        </p:nvGraphicFramePr>
        <p:xfrm>
          <a:off x="-15875" y="1867535"/>
          <a:ext cx="12209780" cy="501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285"/>
                <a:gridCol w="6627495"/>
              </a:tblGrid>
              <a:tr h="786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bg1"/>
                          </a:solidFill>
                        </a:rPr>
                        <a:t>Анализ дихотомических данных</a:t>
                      </a:r>
                      <a:endParaRPr lang="x-none" sz="2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binom.test, prop.test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FAEDE7"/>
                    </a:solidFill>
                  </a:tcPr>
                </a:tc>
              </a:tr>
              <a:tr h="910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bg1"/>
                          </a:solidFill>
                        </a:rPr>
                        <a:t>Тесты на сдвиги</a:t>
                      </a:r>
                      <a:endParaRPr lang="x-none" sz="2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E4831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wilcox.test, mood.test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FAEDE7"/>
                    </a:solidFill>
                  </a:tcPr>
                </a:tc>
              </a:tr>
              <a:tr h="828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bg1"/>
                          </a:solidFill>
                        </a:rPr>
                        <a:t>Тесты на равенство дисперсий</a:t>
                      </a:r>
                      <a:endParaRPr lang="x-none" sz="2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E4831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kruskal.test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FAEDE7"/>
                    </a:solidFill>
                  </a:tcPr>
                </a:tc>
              </a:tr>
              <a:tr h="827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bg1"/>
                          </a:solidFill>
                        </a:rPr>
                        <a:t>Непараметрическая корреляция</a:t>
                      </a:r>
                      <a:endParaRPr lang="x-none" sz="2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E4831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cor, cor.test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FAEDE7"/>
                    </a:solidFill>
                  </a:tcPr>
                </a:tc>
              </a:tr>
              <a:tr h="828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bg1"/>
                          </a:solidFill>
                        </a:rPr>
                        <a:t>Тесты на независимость</a:t>
                      </a:r>
                      <a:endParaRPr lang="x-none" sz="2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E4831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mcnemar.test 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/>
                </a:tc>
              </a:tr>
              <a:tr h="828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 b="1">
                          <a:solidFill>
                            <a:schemeClr val="bg1"/>
                          </a:solidFill>
                          <a:sym typeface="+mn-ea"/>
                        </a:rPr>
                        <a:t>Распределения</a:t>
                      </a:r>
                      <a:endParaRPr lang="en-US" altLang="en-US" sz="2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marL="0" marR="0" marT="0" marB="0" vert="horz" anchor="ctr" anchorCtr="0">
                    <a:solidFill>
                      <a:srgbClr val="E4831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pbinom, pnorm, qbinom, qchisq, qnorm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FA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npsw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3225" y="20955"/>
            <a:ext cx="6277610" cy="68389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Параллакс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0</TotalTime>
  <Words>1389</Words>
  <Application>Kingsoft Office WPP</Application>
  <PresentationFormat>Широкоэкранный</PresentationFormat>
  <Paragraphs>86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Параллакс</vt:lpstr>
      <vt:lpstr>Разработка модуля непараметрического анализа данных в пакете R</vt:lpstr>
      <vt:lpstr>Актуальность</vt:lpstr>
      <vt:lpstr>Цель</vt:lpstr>
      <vt:lpstr>Пользовательский интерфейс</vt:lpstr>
      <vt:lpstr>Наполнение необходимыми функциями</vt:lpstr>
      <vt:lpstr>Запуск приложения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графического интерфейса для решения задач Непараметрической статистики</dc:title>
  <dc:creator>PolinaA</dc:creator>
  <cp:lastModifiedBy>plnspears</cp:lastModifiedBy>
  <cp:revision>35</cp:revision>
  <dcterms:created xsi:type="dcterms:W3CDTF">2018-05-29T22:37:03Z</dcterms:created>
  <dcterms:modified xsi:type="dcterms:W3CDTF">2018-05-29T22:37:03Z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25-10.1.0.5707</vt:lpwstr>
  </property>
</Properties>
</file>