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FD700-A629-4016-9A9A-7EF3B196CBF4}">
  <a:tblStyle styleId="{81CFD700-A629-4016-9A9A-7EF3B196CBF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Google Shape;77;p1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5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02" name="Google Shape;102;p15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442913" y="3959352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7256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42913" y="1623703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ose">
  <p:cSld name="Quote 2 Rose">
    <p:bg>
      <p:bgPr>
        <a:solidFill>
          <a:srgbClr val="D93954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Co-branding">
  <p:cSld name="Title Slide 1 Dark Gre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/>
        </p:nvSpPr>
        <p:spPr>
          <a:xfrm>
            <a:off x="10012838" y="5737800"/>
            <a:ext cx="1800000" cy="720000"/>
          </a:xfrm>
          <a:prstGeom prst="rect">
            <a:avLst/>
          </a:prstGeom>
          <a:solidFill>
            <a:srgbClr val="0060D7"/>
          </a:solidFill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logo goes here. </a:t>
            </a:r>
            <a:b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 0.8"/20mm tall. </a:t>
            </a:r>
            <a:b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 2"/50mm wide. </a:t>
            </a:r>
            <a:b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Align bottom </a:t>
            </a:r>
            <a:r>
              <a:rPr lang="en-GB" sz="1200">
                <a:solidFill>
                  <a:srgbClr val="FFFFFF"/>
                </a:solidFill>
              </a:rPr>
              <a:t>right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387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741838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2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3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9395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44"/>
          <p:cNvSpPr txBox="1">
            <a:spLocks noGrp="1"/>
          </p:cNvSpPr>
          <p:nvPr>
            <p:ph type="body" idx="2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Arial"/>
              <a:buNone/>
              <a:defRPr sz="85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 txBox="1">
            <a:spLocks noGrp="1"/>
          </p:cNvSpPr>
          <p:nvPr>
            <p:ph type="body" idx="3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Font typeface="Arial"/>
              <a:buNone/>
              <a:defRPr sz="8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44"/>
          <p:cNvSpPr txBox="1">
            <a:spLocks noGrp="1"/>
          </p:cNvSpPr>
          <p:nvPr>
            <p:ph type="body" idx="4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Arial"/>
              <a:buNone/>
              <a:defRPr sz="8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5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6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5"/>
          <p:cNvSpPr txBox="1">
            <a:spLocks noGrp="1"/>
          </p:cNvSpPr>
          <p:nvPr>
            <p:ph type="body" idx="1"/>
          </p:nvPr>
        </p:nvSpPr>
        <p:spPr>
          <a:xfrm>
            <a:off x="360370" y="210312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Font typeface="Arial"/>
              <a:buNone/>
              <a:defRPr sz="1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2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46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4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47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4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4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49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49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2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50"/>
          <p:cNvSpPr txBox="1">
            <a:spLocks noGrp="1"/>
          </p:cNvSpPr>
          <p:nvPr>
            <p:ph type="body" idx="3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body" idx="4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1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1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1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1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51"/>
          <p:cNvSpPr txBox="1">
            <a:spLocks noGrp="1"/>
          </p:cNvSpPr>
          <p:nvPr>
            <p:ph type="body" idx="2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3"/>
          </p:nvPr>
        </p:nvSpPr>
        <p:spPr>
          <a:xfrm>
            <a:off x="627636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body" idx="4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2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52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52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3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5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5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5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5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300" name="Google Shape;300;p5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939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p5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54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4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8" name="Google Shape;308;p55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5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57"/>
          <p:cNvSpPr txBox="1">
            <a:spLocks noGrp="1"/>
          </p:cNvSpPr>
          <p:nvPr>
            <p:ph type="body" idx="2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9" name="Google Shape;319;p57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8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58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5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5" name="Google Shape;325;p58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59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9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5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5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59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60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60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60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60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6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60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61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61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61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61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9" name="Google Shape;349;p61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6096000" y="0"/>
            <a:ext cx="6096000" cy="4575812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0"/>
            <a:ext cx="6096000" cy="45758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0" y="4575812"/>
            <a:ext cx="6096000" cy="228218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442913" y="5101594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2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2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62"/>
          <p:cNvSpPr txBox="1">
            <a:spLocks noGrp="1"/>
          </p:cNvSpPr>
          <p:nvPr>
            <p:ph type="body" idx="2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62"/>
          <p:cNvSpPr txBox="1">
            <a:spLocks noGrp="1"/>
          </p:cNvSpPr>
          <p:nvPr>
            <p:ph type="body" idx="3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62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63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63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4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4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4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4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body" idx="2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64"/>
          <p:cNvSpPr txBox="1">
            <a:spLocks noGrp="1"/>
          </p:cNvSpPr>
          <p:nvPr>
            <p:ph type="body" idx="3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body" idx="4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Google Shape;377;p6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8" name="Google Shape;378;p6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9" name="Google Shape;379;p6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6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3" name="Google Shape;383;p6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4" name="Google Shape;384;p65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93954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6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0" y="3429000"/>
            <a:ext cx="609600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2" name="Google Shape;62;p9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4" cy="6862763"/>
            </a:xfrm>
          </p:grpSpPr>
          <p:sp>
            <p:nvSpPr>
              <p:cNvPr id="63" name="Google Shape;63;p9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9"/>
              <p:cNvSpPr/>
              <p:nvPr/>
            </p:nvSpPr>
            <p:spPr>
              <a:xfrm>
                <a:off x="152400" y="152400"/>
                <a:ext cx="12196764" cy="6862763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" name="Google Shape;65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442914" y="3713607"/>
            <a:ext cx="5473699" cy="59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ctrTitle"/>
          </p:nvPr>
        </p:nvSpPr>
        <p:spPr>
          <a:xfrm>
            <a:off x="442914" y="428623"/>
            <a:ext cx="7418386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0" name="Google Shape;70;p1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" name="Google Shape;71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442912" y="428623"/>
            <a:ext cx="7418387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2913" y="635508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Title [View &gt; </a:t>
            </a:r>
            <a:r>
              <a:rPr lang="en-GB" sz="750">
                <a:solidFill>
                  <a:schemeClr val="dk1"/>
                </a:solidFill>
              </a:rPr>
              <a:t>Theme builder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edit/delete on very top slide </a:t>
            </a:r>
            <a:r>
              <a:rPr lang="en-GB" sz="750">
                <a:solidFill>
                  <a:schemeClr val="dk1"/>
                </a:solidFill>
              </a:rPr>
              <a:t>layout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218488" y="635508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[View &gt; </a:t>
            </a:r>
            <a:r>
              <a:rPr lang="en-GB" sz="750">
                <a:solidFill>
                  <a:schemeClr val="dk1"/>
                </a:solidFill>
              </a:rPr>
              <a:t>Theme builder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edit/delete on very top slide </a:t>
            </a:r>
            <a:r>
              <a:rPr lang="en-GB" sz="750">
                <a:solidFill>
                  <a:schemeClr val="dk1"/>
                </a:solidFill>
              </a:rPr>
              <a:t>layout</a:t>
            </a: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</a:pPr>
            <a:r>
              <a:rPr lang="pl-PL" dirty="0"/>
              <a:t>Przewidywanie wskaźnika INDPRO z wykorzystaniem metod statystycznych</a:t>
            </a:r>
            <a:endParaRPr sz="60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68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by </a:t>
            </a:r>
            <a:r>
              <a:rPr lang="pl-PL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Filip Kin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dirty="0"/>
              <a:t>January 2022</a:t>
            </a:r>
            <a:endParaRPr dirty="0"/>
          </a:p>
        </p:txBody>
      </p:sp>
      <p:pic>
        <p:nvPicPr>
          <p:cNvPr id="395" name="Google Shape;395;p6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8757" r="38757"/>
          <a:stretch/>
        </p:blipFill>
        <p:spPr>
          <a:xfrm>
            <a:off x="9448800" y="0"/>
            <a:ext cx="27432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6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7" name="Google Shape;397;p6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8" name="Google Shape;398;p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Badanie zbioru danych </a:t>
            </a:r>
            <a:endParaRPr sz="3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69"/>
          <p:cNvSpPr txBox="1">
            <a:spLocks noGrp="1"/>
          </p:cNvSpPr>
          <p:nvPr>
            <p:ph type="body" idx="1"/>
          </p:nvPr>
        </p:nvSpPr>
        <p:spPr>
          <a:xfrm>
            <a:off x="442913" y="1973962"/>
            <a:ext cx="7418387" cy="347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600"/>
              </a:spcBef>
            </a:pPr>
            <a:r>
              <a:rPr lang="pl-PL" sz="1400" dirty="0"/>
              <a:t>Mamy do czynienia z szeregiem czasowym, na który wpływa wiele parametrów.</a:t>
            </a:r>
          </a:p>
          <a:p>
            <a:pPr marL="285750" indent="-285750">
              <a:spcBef>
                <a:spcPts val="600"/>
              </a:spcBef>
            </a:pPr>
            <a:r>
              <a:rPr lang="pl-PL" sz="1400" dirty="0"/>
              <a:t>Cały zbiór liczy 275 rekordów, mamy jedną zmienną objaśnianą oraz 5 zmiennych objaśniających.</a:t>
            </a:r>
          </a:p>
          <a:p>
            <a:pPr marL="285750" indent="-285750">
              <a:spcBef>
                <a:spcPts val="600"/>
              </a:spcBef>
            </a:pPr>
            <a:r>
              <a:rPr lang="pl-PL" sz="1400" dirty="0"/>
              <a:t>Po zbadaniu rozkładu zmiennej objaśnianej ukazuje się rozkład leptokurtyczny lewostronny.</a:t>
            </a:r>
          </a:p>
          <a:p>
            <a:pPr marL="285750" indent="-285750">
              <a:spcBef>
                <a:spcPts val="600"/>
              </a:spcBef>
            </a:pPr>
            <a:r>
              <a:rPr lang="pl-PL" sz="1400" dirty="0"/>
              <a:t>Testy korelacji wykluczają zależność zmiennych objaśniających od siebie i wykazują korelację tychże zmiennych ze zmienną objaśnianą.</a:t>
            </a:r>
          </a:p>
          <a:p>
            <a:pPr marL="285750" indent="-285750">
              <a:spcBef>
                <a:spcPts val="600"/>
              </a:spcBef>
            </a:pPr>
            <a:r>
              <a:rPr lang="pl-PL" sz="1400" dirty="0"/>
              <a:t>Dzięki użyciu testu KPSS oraz ADF możemy dojść do wniosku, że model nie jest stacjonarny.</a:t>
            </a:r>
          </a:p>
          <a:p>
            <a:pPr marL="285750" indent="-285750">
              <a:spcBef>
                <a:spcPts val="600"/>
              </a:spcBef>
            </a:pPr>
            <a:r>
              <a:rPr lang="pl-PL" sz="1400" dirty="0"/>
              <a:t>Za pomocą testu ACF dochodzimy do wniosku, że mamy do czynienia z szeregiem autoregresyjnym.</a:t>
            </a:r>
          </a:p>
          <a:p>
            <a:pPr marL="0" indent="0">
              <a:spcBef>
                <a:spcPts val="600"/>
              </a:spcBef>
              <a:buNone/>
            </a:pPr>
            <a:endParaRPr lang="pl-PL" sz="1400" dirty="0"/>
          </a:p>
          <a:p>
            <a:pPr marL="285750" indent="-285750">
              <a:spcBef>
                <a:spcPts val="600"/>
              </a:spcBef>
            </a:pPr>
            <a:endParaRPr lang="pl-PL" sz="1400" dirty="0"/>
          </a:p>
          <a:p>
            <a:pPr marL="0" indent="0">
              <a:spcBef>
                <a:spcPts val="600"/>
              </a:spcBef>
              <a:buNone/>
            </a:pPr>
            <a:endParaRPr lang="pl-PL" sz="1400" dirty="0"/>
          </a:p>
          <a:p>
            <a:pPr marL="285750" indent="-285750">
              <a:spcBef>
                <a:spcPts val="600"/>
              </a:spcBef>
            </a:pPr>
            <a:endParaRPr lang="pl-PL" sz="1400" dirty="0"/>
          </a:p>
          <a:p>
            <a:pPr marL="285750" indent="-285750">
              <a:spcBef>
                <a:spcPts val="600"/>
              </a:spcBef>
            </a:pPr>
            <a:endParaRPr lang="pl-PL" sz="1400" dirty="0"/>
          </a:p>
          <a:p>
            <a:pPr marL="0" indent="0">
              <a:spcBef>
                <a:spcPts val="600"/>
              </a:spcBef>
              <a:buNone/>
            </a:pPr>
            <a:endParaRPr lang="pl-PL" sz="1400" dirty="0"/>
          </a:p>
        </p:txBody>
      </p:sp>
      <p:sp>
        <p:nvSpPr>
          <p:cNvPr id="406" name="Google Shape;406;p6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6DE64EA-31E1-6537-387B-87D2ADB5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88" y="405878"/>
            <a:ext cx="2867025" cy="15049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1544412-1515-3D11-973C-63EFA692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87" y="2196942"/>
            <a:ext cx="2867025" cy="176237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C84F743-1B86-16D2-872D-96AF5BC8B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056" y="4245433"/>
            <a:ext cx="2867025" cy="179084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061E662-7C4E-1CE3-F7B5-3DF7CC8DD00D}"/>
              </a:ext>
            </a:extLst>
          </p:cNvPr>
          <p:cNvSpPr txBox="1"/>
          <p:nvPr/>
        </p:nvSpPr>
        <p:spPr>
          <a:xfrm>
            <a:off x="8218489" y="1935332"/>
            <a:ext cx="2949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Pięć pierwszych rekordów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764F926-96D0-E0C2-8CA2-AE8A60EAB921}"/>
              </a:ext>
            </a:extLst>
          </p:cNvPr>
          <p:cNvSpPr txBox="1"/>
          <p:nvPr/>
        </p:nvSpPr>
        <p:spPr>
          <a:xfrm>
            <a:off x="8362765" y="3794811"/>
            <a:ext cx="2722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Rozkład zmiennej objaśnianej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4EF3DB-D838-7B0C-6270-59DD45A3C9A2}"/>
              </a:ext>
            </a:extLst>
          </p:cNvPr>
          <p:cNvSpPr txBox="1"/>
          <p:nvPr/>
        </p:nvSpPr>
        <p:spPr>
          <a:xfrm>
            <a:off x="8362765" y="6007810"/>
            <a:ext cx="2722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Test ACF dla zmiennej objaśnianej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EB67769-F01B-2327-6ADF-B5536E81A0C4}"/>
              </a:ext>
            </a:extLst>
          </p:cNvPr>
          <p:cNvSpPr txBox="1"/>
          <p:nvPr/>
        </p:nvSpPr>
        <p:spPr>
          <a:xfrm>
            <a:off x="442913" y="1006632"/>
            <a:ext cx="754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Ponieważ nazwy zmiennych są nieopisane, nie jesteśmy w stanie posłużyć się żadnym twierdzeniem ekonomicznym, dlatego wykorzystamy metody matematyczno-statystyczne. Z analizy eksploracyjnej wynikło, że: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76A1B8D-2FD4-C221-500A-D378B7006172}"/>
              </a:ext>
            </a:extLst>
          </p:cNvPr>
          <p:cNvSpPr txBox="1"/>
          <p:nvPr/>
        </p:nvSpPr>
        <p:spPr>
          <a:xfrm>
            <a:off x="442913" y="5099869"/>
            <a:ext cx="754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Dzięki powyższym informacjom dobieramy 3 modele, które mają największe szanse powodzenia w prognozowaniu: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Model AR(1)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Model regresji liniowej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Model regresji wielomianowej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b="1" dirty="0">
                <a:solidFill>
                  <a:schemeClr val="accent1"/>
                </a:solidFill>
              </a:rPr>
              <a:t>Model 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Z uwagi na zanikającą wykładniczo autokorelację można użyć modelu autoregresyjnego AR(1). Z wydruku wynika, że wyraz wolny jest nieistotny  a kryteria informacyjne są dość niskie.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Niestety, przy próbie prognozowania model nie może poszczycić się zbyt duża dokładnością, ponieważ mimo zmieniania liczby opóźnień, ciągle prognozuje 0.</a:t>
            </a:r>
          </a:p>
        </p:txBody>
      </p:sp>
      <p:sp>
        <p:nvSpPr>
          <p:cNvPr id="414" name="Google Shape;414;p70"/>
          <p:cNvSpPr txBox="1">
            <a:spLocks noGrp="1"/>
          </p:cNvSpPr>
          <p:nvPr>
            <p:ph type="body" idx="2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sz="1400" b="1" dirty="0">
                <a:solidFill>
                  <a:schemeClr val="accent1"/>
                </a:solidFill>
              </a:rPr>
              <a:t>Regresja liniowa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sz="1400" dirty="0">
                <a:solidFill>
                  <a:schemeClr val="tx1"/>
                </a:solidFill>
              </a:rPr>
              <a:t>Najpopularniejsza forma prognozowania. Z wydruku wiadomo, że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pl-PL" sz="1400" dirty="0">
                <a:solidFill>
                  <a:schemeClr val="tx1"/>
                </a:solidFill>
              </a:rPr>
              <a:t>wszystkie zmienne są statystycznie istotne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pl-PL" sz="1400" dirty="0">
                <a:solidFill>
                  <a:schemeClr val="tx1"/>
                </a:solidFill>
              </a:rPr>
              <a:t>test </a:t>
            </a:r>
            <a:r>
              <a:rPr lang="pl-PL" sz="1400" dirty="0" err="1">
                <a:solidFill>
                  <a:schemeClr val="tx1"/>
                </a:solidFill>
              </a:rPr>
              <a:t>Durbina</a:t>
            </a:r>
            <a:r>
              <a:rPr lang="pl-PL" sz="1400" dirty="0">
                <a:solidFill>
                  <a:schemeClr val="tx1"/>
                </a:solidFill>
              </a:rPr>
              <a:t>-Watsona pokazuje, że mamy do czynienia z autokorelacją dodatnią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+mj-lt"/>
              <a:buAutoNum type="arabicPeriod"/>
            </a:pPr>
            <a:r>
              <a:rPr lang="pl-PL" sz="1400" dirty="0">
                <a:solidFill>
                  <a:schemeClr val="tx1"/>
                </a:solidFill>
              </a:rPr>
              <a:t>test Jarque-Berra udowadnia, że rozkład zmiennej objaśnianej skośnością i kurtozą przypomina rozkład normalny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pl-PL" sz="1400" dirty="0">
                <a:solidFill>
                  <a:schemeClr val="tx1"/>
                </a:solidFill>
              </a:rPr>
              <a:t>Błąd RMSE wyniósł w przybliżeniu 2.505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pl-PL" sz="1400" dirty="0">
                <a:solidFill>
                  <a:schemeClr val="tx1"/>
                </a:solidFill>
              </a:rPr>
              <a:t>Ponadto adjusted R^2 wynosi 66% na danych treningowych i 73% na danych testowych. Walidacja krzyżowa nie wykazała, aby niższa liczba parametrów znacząco poprawiała wyniki. Niezły wynik, jednak można spróbować użyć innego modelu.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lang="pl-PL" sz="1400" b="1" dirty="0">
              <a:solidFill>
                <a:schemeClr val="accent1"/>
              </a:solidFill>
            </a:endParaRPr>
          </a:p>
        </p:txBody>
      </p:sp>
      <p:sp>
        <p:nvSpPr>
          <p:cNvPr id="415" name="Google Shape;415;p70"/>
          <p:cNvSpPr txBox="1">
            <a:spLocks noGrp="1"/>
          </p:cNvSpPr>
          <p:nvPr>
            <p:ph type="body" idx="3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b="1" dirty="0">
                <a:solidFill>
                  <a:schemeClr val="accent1"/>
                </a:solidFill>
              </a:rPr>
              <a:t>Regresja wielomianowa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pl-PL" dirty="0">
                <a:solidFill>
                  <a:schemeClr val="tx1"/>
                </a:solidFill>
              </a:rPr>
              <a:t>Istnieje szansa, że nie mamy do czynienia z zależnością liniową. Z tego powodu używamy regresji wielomianowej stopnia drugiego, czyli funkcji kwadratowej. RMSE jest niższy niż w przypadku regresji liniowej i wynosi w przybliżeniu 2.21.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Współczynnik determinacji 83 % na danych treningowe oraz 79% na danych jest zadowalający. Walidacja krzyżowa tak jak w przypadku regresji liniowej nie wykazała, aby niższa liczba parametrów poprawiała wyniki. Błąd</a:t>
            </a:r>
            <a:endParaRPr dirty="0"/>
          </a:p>
        </p:txBody>
      </p:sp>
      <p:sp>
        <p:nvSpPr>
          <p:cNvPr id="416" name="Google Shape;416;p70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dirty="0"/>
              <a:t>Porównanie modeli statystycznych/uczenia maszynowego</a:t>
            </a:r>
            <a:endParaRPr sz="3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7" name="Google Shape;417;p7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Ostatecznie decydujemy się na użycie regresji wielomianowej, ponieważ przyniosła ona najlepsze rezultaty z wybranych modeli, nie wykazując przy tym przetrenowania ani niedotrenowania.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Z tego wynika, że trend w szeregu nie jest liniowy, jednakowoż mała ilość danych oraz zbyt krótki horyzont czasowy może zakrzywiać rzeczywistość.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l-PL" dirty="0">
                <a:solidFill>
                  <a:schemeClr val="tx1"/>
                </a:solidFill>
              </a:rPr>
              <a:t>Zważając na powyższy fakt, współczynnik determinacji R^2 wynoszący 79% jest satysfakcjonujący.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25" name="Google Shape;425;p7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Dobór ostatecznego modelu i podsumowanie</a:t>
            </a:r>
            <a:endParaRPr sz="3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7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Statystyka | SGH Wiki | Fandom">
            <a:extLst>
              <a:ext uri="{FF2B5EF4-FFF2-40B4-BE49-F238E27FC236}">
                <a16:creationId xmlns:a16="http://schemas.microsoft.com/office/drawing/2014/main" id="{3886C03E-C784-7968-44DD-DD9396E37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8128"/>
            <a:ext cx="6393186" cy="43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472</Words>
  <Application>Microsoft Office PowerPoint</Application>
  <PresentationFormat>Panoramiczny</PresentationFormat>
  <Paragraphs>48</Paragraphs>
  <Slides>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Georgia</vt:lpstr>
      <vt:lpstr>PwC</vt:lpstr>
      <vt:lpstr>Przewidywanie wskaźnika INDPRO z wykorzystaniem metod statystycznych</vt:lpstr>
      <vt:lpstr>Badanie zbioru danych </vt:lpstr>
      <vt:lpstr>Porównanie modeli statystycznych/uczenia maszynowego</vt:lpstr>
      <vt:lpstr>Dobór ostatecznego modelu i 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INDPRO index using ML Algorithms</dc:title>
  <dc:creator>Filip</dc:creator>
  <cp:lastModifiedBy>Filip Kin</cp:lastModifiedBy>
  <cp:revision>4</cp:revision>
  <dcterms:modified xsi:type="dcterms:W3CDTF">2023-01-15T19:16:34Z</dcterms:modified>
</cp:coreProperties>
</file>