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
      <p:font typeface="Lato"/>
      <p:regular r:id="rId45"/>
      <p:bold r:id="rId46"/>
      <p:italic r:id="rId47"/>
      <p:boldItalic r:id="rId48"/>
    </p:embeddedFont>
    <p:embeddedFont>
      <p:font typeface="Roboto Mono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C311B7-7261-4DB1-963B-20B7D2716D87}">
  <a:tblStyle styleId="{DFC311B7-7261-4DB1-963B-20B7D2716D8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RobotoMon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Light-italic.fntdata"/><Relationship Id="rId50" Type="http://schemas.openxmlformats.org/officeDocument/2006/relationships/font" Target="fonts/RobotoMonoLight-bold.fntdata"/><Relationship Id="rId52" Type="http://schemas.openxmlformats.org/officeDocument/2006/relationships/font" Target="fonts/RobotoMono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ddfdaf2f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dfdaf2f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ddfdaf2f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ddfdaf2f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dfdaf2f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dfdaf2f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ddfdaf2f2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ddfdaf2f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ddfdaf2f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ddfdaf2f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ddfdaf2f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dfdaf2f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ddfdaf2f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ddfdaf2f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ddfdaf2f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ddfdaf2f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ddfdaf2f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ddfdaf2f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ddfdaf2f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ddfdaf2f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dfdaf2f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dfdaf2f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ddfdaf2f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ddfdaf2f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ddfdaf2f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ddfdaf2f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d38deb9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d38deb9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d38deb90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d38deb90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6045236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045236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644018c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644018c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644018c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644018c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644018c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644018c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44018cc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44018cc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44018cc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44018cc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ddfdaf2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ddfdaf2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644018cc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644018cc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644018cc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644018cc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644018c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644018c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644018cc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644018cc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644018cc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644018cc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d9a010a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9a010a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d9a010a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9a010a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d9a010a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d9a010a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dcc2d66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dcc2d66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ddfdaf2f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ddfdaf2f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ddfdaf2f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dfdaf2f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jp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Progetto B: Trasferimento file su UDP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sz="2400">
                <a:latin typeface="Calibri"/>
                <a:ea typeface="Calibri"/>
                <a:cs typeface="Calibri"/>
                <a:sym typeface="Calibri"/>
              </a:rPr>
              <a:t>Briscese Filippo Maria, Dalain Samy, Ilardi Davide</a:t>
            </a:r>
            <a:endParaRPr i="1"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Dettagli implementativi:</a:t>
            </a:r>
            <a:br>
              <a:rPr lang="it"/>
            </a:br>
            <a:r>
              <a:rPr lang="it" u="sng"/>
              <a:t>Ascolto richieste (2)</a:t>
            </a:r>
            <a:endParaRPr/>
          </a:p>
        </p:txBody>
      </p:sp>
      <p:sp>
        <p:nvSpPr>
          <p:cNvPr id="201" name="Google Shape;201;p22"/>
          <p:cNvSpPr txBox="1"/>
          <p:nvPr>
            <p:ph idx="1" type="body"/>
          </p:nvPr>
        </p:nvSpPr>
        <p:spPr>
          <a:xfrm>
            <a:off x="198150" y="1602825"/>
            <a:ext cx="8747700" cy="3140700"/>
          </a:xfrm>
          <a:prstGeom prst="rect">
            <a:avLst/>
          </a:prstGeom>
          <a:solidFill>
            <a:srgbClr val="FFFFFF"/>
          </a:solidFill>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a:t>
            </a:r>
            <a:endParaRPr sz="1200">
              <a:solidFill>
                <a:srgbClr val="000000"/>
              </a:solidFill>
              <a:latin typeface="Roboto Mono Light"/>
              <a:ea typeface="Roboto Mono Light"/>
              <a:cs typeface="Roboto Mono Light"/>
              <a:sym typeface="Roboto Mono Light"/>
            </a:endParaRPr>
          </a:p>
          <a:p>
            <a:pPr indent="457200" lvl="0" marL="457200" rtl="0" algn="l">
              <a:lnSpc>
                <a:spcPct val="100000"/>
              </a:lnSpc>
              <a:spcBef>
                <a:spcPts val="0"/>
              </a:spcBef>
              <a:spcAft>
                <a:spcPts val="0"/>
              </a:spcAft>
              <a:buNone/>
            </a:pPr>
            <a:r>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fai gestire il client al figlio</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if(pid==0)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gestisci_messaggio(child_counter, buff, rcvd_bytes, (struct sockaddr *)&amp;addr, len, window_size, p_loss, timeout_user);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semop(id_semaforo, &amp;segnala, 1);	</a:t>
            </a:r>
            <a:r>
              <a:rPr lang="it" sz="1200">
                <a:solidFill>
                  <a:schemeClr val="accent1"/>
                </a:solidFill>
                <a:latin typeface="Roboto Mono Light"/>
                <a:ea typeface="Roboto Mono Light"/>
                <a:cs typeface="Roboto Mono Light"/>
                <a:sym typeface="Roboto Mono Light"/>
              </a:rPr>
              <a:t>// SEMAFORO: figlio segnala che ha finito</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exit(0);</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padre preparati a metterti in ascolto di una nuova richiesta da un client</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if(pid&gt;0)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elimina dalla memoria il pkt ricevuto</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memset((void *)buff, 0, sizeof(buff));</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Dettagli implementativi:</a:t>
            </a:r>
            <a:br>
              <a:rPr lang="it"/>
            </a:br>
            <a:r>
              <a:rPr lang="it" u="sng"/>
              <a:t>Gestisci messaggio (1)</a:t>
            </a:r>
            <a:endParaRPr/>
          </a:p>
        </p:txBody>
      </p:sp>
      <p:sp>
        <p:nvSpPr>
          <p:cNvPr id="207" name="Google Shape;207;p23"/>
          <p:cNvSpPr txBox="1"/>
          <p:nvPr>
            <p:ph idx="1" type="body"/>
          </p:nvPr>
        </p:nvSpPr>
        <p:spPr>
          <a:xfrm>
            <a:off x="198150" y="1602825"/>
            <a:ext cx="8747700" cy="314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int gestisci_messaggio(int child_n, char *msg, int size, struct sockaddr* client_addr, socklen_t addrLen, int window_size, int p_loss, int timeout_user)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int child_sd;</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char ack[5];</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struct sockaddr_in child_addr;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nuovo socket</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 ((child_sd = socket(AF_INET, SOCK_DGRAM, 0)) &lt; 0) { </a:t>
            </a:r>
            <a:r>
              <a:rPr lang="it" sz="1200">
                <a:solidFill>
                  <a:srgbClr val="000000"/>
                </a:solidFill>
                <a:latin typeface="Roboto Mono Light"/>
                <a:ea typeface="Roboto Mono Light"/>
                <a:cs typeface="Roboto Mono Light"/>
                <a:sym typeface="Roboto Mono Light"/>
              </a:rPr>
              <a:t>...</a:t>
            </a: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inizializzo indirizzo</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memset((void *)&amp;child_addr, 0, sizeof(child_addr));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child_addr.sin_family = AF_INET;</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child_addr.sin_addr.s_addr = htonl(INADDR_ANY);</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child_addr.sin_port = htons(SERV_PORT + child_n); </a:t>
            </a:r>
            <a:r>
              <a:rPr lang="it" sz="1200">
                <a:solidFill>
                  <a:schemeClr val="accent1"/>
                </a:solidFill>
                <a:latin typeface="Roboto Mono Light"/>
                <a:ea typeface="Roboto Mono Light"/>
                <a:cs typeface="Roboto Mono Light"/>
                <a:sym typeface="Roboto Mono Light"/>
              </a:rPr>
              <a:t>// numero di porta del server</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a:t>
            </a:r>
            <a:endParaRPr sz="1200">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Dettagli implementativi:</a:t>
            </a:r>
            <a:br>
              <a:rPr lang="it"/>
            </a:br>
            <a:r>
              <a:rPr lang="it" u="sng"/>
              <a:t>Gestisci messaggio (2)</a:t>
            </a:r>
            <a:endParaRPr/>
          </a:p>
        </p:txBody>
      </p:sp>
      <p:sp>
        <p:nvSpPr>
          <p:cNvPr id="213" name="Google Shape;213;p24"/>
          <p:cNvSpPr txBox="1"/>
          <p:nvPr>
            <p:ph idx="1" type="body"/>
          </p:nvPr>
        </p:nvSpPr>
        <p:spPr>
          <a:xfrm>
            <a:off x="198150" y="1602825"/>
            <a:ext cx="8747700" cy="32052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bind_socket(child_sd, child_addr);	</a:t>
            </a:r>
            <a:r>
              <a:rPr lang="it" sz="1200">
                <a:solidFill>
                  <a:schemeClr val="accent1"/>
                </a:solidFill>
                <a:latin typeface="Roboto Mono Light"/>
                <a:ea typeface="Roboto Mono Light"/>
                <a:cs typeface="Roboto Mono Light"/>
                <a:sym typeface="Roboto Mono Light"/>
              </a:rPr>
              <a:t>// assegno l'indirizzo al socket</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gestione caso LIST (il comando lo leggo dal 5° byte di msg)</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if(strncmp(msg+4, "ls", 2) == 0)</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handle_list(child_sd, client_addr, addrLen, p_loss);</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gestione caso PUT</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if(strncmp(msg+4, "put", 3) == 0)</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handle_put(child_sd, msg, size, client_addr, addrLen, window_size, p_loss, timeout_user);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gestione caso GET</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if(strncmp(msg+4, "get", 3) == 0)</a:t>
            </a:r>
            <a:br>
              <a:rPr lang="it" sz="1200">
                <a:solidFill>
                  <a:srgbClr val="000000"/>
                </a:solidFill>
                <a:latin typeface="Roboto Mono Light"/>
                <a:ea typeface="Roboto Mono Light"/>
                <a:cs typeface="Roboto Mono Light"/>
                <a:sym typeface="Roboto Mono Light"/>
              </a:rPr>
            </a:br>
            <a:r>
              <a:rPr lang="it" sz="1200">
                <a:solidFill>
                  <a:srgbClr val="000000"/>
                </a:solidFill>
                <a:latin typeface="Roboto Mono Light"/>
                <a:ea typeface="Roboto Mono Light"/>
                <a:cs typeface="Roboto Mono Light"/>
                <a:sym typeface="Roboto Mono Light"/>
              </a:rPr>
              <a:t>     handle_get(child_sd, msg, size, client_addr, addrLen, window_size, p_loss, timout_user);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return 1;</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a:t>
            </a:r>
            <a:endParaRPr sz="1200">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Dettagli implementativi:</a:t>
            </a:r>
            <a:br>
              <a:rPr lang="it"/>
            </a:br>
            <a:r>
              <a:rPr lang="it" u="sng"/>
              <a:t>Comando list()</a:t>
            </a:r>
            <a:endParaRPr/>
          </a:p>
        </p:txBody>
      </p:sp>
      <p:sp>
        <p:nvSpPr>
          <p:cNvPr id="219" name="Google Shape;219;p25"/>
          <p:cNvSpPr txBox="1"/>
          <p:nvPr>
            <p:ph idx="1" type="body"/>
          </p:nvPr>
        </p:nvSpPr>
        <p:spPr>
          <a:xfrm>
            <a:off x="198150" y="1602825"/>
            <a:ext cx="8747700" cy="34434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 </a:t>
            </a:r>
            <a:r>
              <a:rPr lang="it" sz="1200">
                <a:solidFill>
                  <a:schemeClr val="accent1"/>
                </a:solidFill>
                <a:latin typeface="Roboto Mono Light"/>
                <a:ea typeface="Roboto Mono Light"/>
                <a:cs typeface="Roboto Mono Light"/>
                <a:sym typeface="Roboto Mono Light"/>
              </a:rPr>
              <a:t>//stampa ls in una stringa</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DIR *dir;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struct dirent *ent;</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 ((dir = opendir ("FILES")) != NULL)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print all the files and directories within directory</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while ((ent = readdir (dir)) != NULL)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if(strncmp(ent-&gt;d_name, ".", 1) == 0)</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continue;</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strcat(list, " -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strcat(list, ent-&gt;d_name);</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strcat(list, "\n");</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closedir (dir);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 else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could not open directory</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perror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return EXIT_FAILURE;</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 [...]</a:t>
            </a:r>
            <a:endParaRPr sz="1200">
              <a:solidFill>
                <a:srgbClr val="000000"/>
              </a:solidFill>
              <a:latin typeface="Roboto Mono Light"/>
              <a:ea typeface="Roboto Mono Light"/>
              <a:cs typeface="Roboto Mono Light"/>
              <a:sym typeface="Roboto Mon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Sender: ricezione e trasmissione</a:t>
            </a:r>
            <a:endParaRPr sz="1800"/>
          </a:p>
        </p:txBody>
      </p:sp>
      <p:sp>
        <p:nvSpPr>
          <p:cNvPr id="225" name="Google Shape;225;p26"/>
          <p:cNvSpPr txBox="1"/>
          <p:nvPr>
            <p:ph idx="1" type="body"/>
          </p:nvPr>
        </p:nvSpPr>
        <p:spPr>
          <a:xfrm>
            <a:off x="268725" y="1477650"/>
            <a:ext cx="8464200" cy="3436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FFFFFF"/>
              </a:buClr>
              <a:buSzPts val="1200"/>
              <a:buChar char="●"/>
            </a:pPr>
            <a:r>
              <a:rPr lang="it" sz="1200">
                <a:solidFill>
                  <a:srgbClr val="FFFFFF"/>
                </a:solidFill>
              </a:rPr>
              <a:t>Funzionalità da implementare</a:t>
            </a:r>
            <a:endParaRPr sz="1200">
              <a:solidFill>
                <a:srgbClr val="FFFFFF"/>
              </a:solidFill>
            </a:endParaRPr>
          </a:p>
          <a:p>
            <a:pPr indent="0" lvl="0" marL="914400" rtl="0" algn="just">
              <a:lnSpc>
                <a:spcPct val="115000"/>
              </a:lnSpc>
              <a:spcBef>
                <a:spcPts val="0"/>
              </a:spcBef>
              <a:spcAft>
                <a:spcPts val="0"/>
              </a:spcAft>
              <a:buNone/>
            </a:pPr>
            <a:r>
              <a:rPr lang="it" sz="1200">
                <a:solidFill>
                  <a:srgbClr val="FFFFFF"/>
                </a:solidFill>
              </a:rPr>
              <a:t>Per implementare correttamente il selective repeat nel caso del sender è necessario poter sia trasmettere sia ricevere informazioni sul socket senza bloccare l’esecuzione. </a:t>
            </a:r>
            <a:endParaRPr sz="1200">
              <a:solidFill>
                <a:srgbClr val="FFFFFF"/>
              </a:solidFill>
            </a:endParaRPr>
          </a:p>
          <a:p>
            <a:pPr indent="0" lvl="0" marL="914400" rtl="0" algn="just">
              <a:lnSpc>
                <a:spcPct val="115000"/>
              </a:lnSpc>
              <a:spcBef>
                <a:spcPts val="0"/>
              </a:spcBef>
              <a:spcAft>
                <a:spcPts val="0"/>
              </a:spcAft>
              <a:buNone/>
            </a:pPr>
            <a:r>
              <a:t/>
            </a:r>
            <a:endParaRPr sz="1200">
              <a:solidFill>
                <a:srgbClr val="FFFFFF"/>
              </a:solidFill>
            </a:endParaRPr>
          </a:p>
          <a:p>
            <a:pPr indent="-304800" lvl="0" marL="457200" rtl="0" algn="just">
              <a:lnSpc>
                <a:spcPct val="150000"/>
              </a:lnSpc>
              <a:spcBef>
                <a:spcPts val="0"/>
              </a:spcBef>
              <a:spcAft>
                <a:spcPts val="0"/>
              </a:spcAft>
              <a:buClr>
                <a:srgbClr val="FFFFFF"/>
              </a:buClr>
              <a:buSzPts val="1200"/>
              <a:buChar char="●"/>
            </a:pPr>
            <a:r>
              <a:rPr lang="it" sz="1200">
                <a:solidFill>
                  <a:srgbClr val="FFFFFF"/>
                </a:solidFill>
              </a:rPr>
              <a:t>Soluzione adottata</a:t>
            </a:r>
            <a:endParaRPr sz="1200">
              <a:solidFill>
                <a:srgbClr val="FFFFFF"/>
              </a:solidFill>
            </a:endParaRPr>
          </a:p>
          <a:p>
            <a:pPr indent="0" lvl="0" marL="914400" rtl="0" algn="just">
              <a:lnSpc>
                <a:spcPct val="115000"/>
              </a:lnSpc>
              <a:spcBef>
                <a:spcPts val="0"/>
              </a:spcBef>
              <a:spcAft>
                <a:spcPts val="0"/>
              </a:spcAft>
              <a:buNone/>
            </a:pPr>
            <a:r>
              <a:rPr lang="it" sz="1200">
                <a:solidFill>
                  <a:srgbClr val="FFFFFF"/>
                </a:solidFill>
              </a:rPr>
              <a:t>Si è scelto di ricorrere alla funzione select() con timeout nullo sul socket in lettura: nel caso in cui fosse pronto si procede nella ricezione, altrimenti si procede con la trasmissione di un singolo pacchetto (dando la priorità alle ritrasmissioni).  Alla fine delle operazioni, in entrambi i casi si ritorna alla funzione select e quindi sul controllo dello stato del socket in ricezione.</a:t>
            </a:r>
            <a:endParaRPr sz="1200">
              <a:solidFill>
                <a:srgbClr val="FFFFFF"/>
              </a:solidFill>
            </a:endParaRPr>
          </a:p>
          <a:p>
            <a:pPr indent="-304800" lvl="0" marL="457200" rtl="0" algn="just">
              <a:lnSpc>
                <a:spcPct val="150000"/>
              </a:lnSpc>
              <a:spcBef>
                <a:spcPts val="1600"/>
              </a:spcBef>
              <a:spcAft>
                <a:spcPts val="0"/>
              </a:spcAft>
              <a:buClr>
                <a:srgbClr val="FFFFFF"/>
              </a:buClr>
              <a:buSzPts val="1200"/>
              <a:buChar char="●"/>
            </a:pPr>
            <a:r>
              <a:rPr lang="it" sz="1200">
                <a:solidFill>
                  <a:srgbClr val="FFFFFF"/>
                </a:solidFill>
              </a:rPr>
              <a:t>Altra soluzione</a:t>
            </a:r>
            <a:endParaRPr sz="1200">
              <a:solidFill>
                <a:srgbClr val="FFFFFF"/>
              </a:solidFill>
            </a:endParaRPr>
          </a:p>
          <a:p>
            <a:pPr indent="0" lvl="0" marL="914400" rtl="0" algn="just">
              <a:lnSpc>
                <a:spcPct val="115000"/>
              </a:lnSpc>
              <a:spcBef>
                <a:spcPts val="0"/>
              </a:spcBef>
              <a:spcAft>
                <a:spcPts val="0"/>
              </a:spcAft>
              <a:buNone/>
            </a:pPr>
            <a:r>
              <a:rPr lang="it" sz="1200">
                <a:solidFill>
                  <a:srgbClr val="FFFFFF"/>
                </a:solidFill>
              </a:rPr>
              <a:t>Si è pensato anche di ricorrere all’uso dei threads, uno per la ricezione e uno per la trasmissione, ma si è preferita la soluzione precedente per evitare di aumentarne la complessità.</a:t>
            </a:r>
            <a:endParaRPr sz="1200">
              <a:solidFill>
                <a:srgbClr val="FFFFFF"/>
              </a:solidFill>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Sender: controllo timeout</a:t>
            </a:r>
            <a:endParaRPr sz="1800"/>
          </a:p>
        </p:txBody>
      </p:sp>
      <p:sp>
        <p:nvSpPr>
          <p:cNvPr id="231" name="Google Shape;231;p27"/>
          <p:cNvSpPr txBox="1"/>
          <p:nvPr>
            <p:ph idx="1" type="body"/>
          </p:nvPr>
        </p:nvSpPr>
        <p:spPr>
          <a:xfrm>
            <a:off x="6202700" y="1286525"/>
            <a:ext cx="2795400" cy="332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L’implementazione della funzionalità per il controllo dei timeout è piuttosto semplice: per ogni pacchetto “in volo” (cioè per il quale non è stato ricevuto un riscontro E è stato trasmesso) si controlla se il tempo passato dal suo invio è maggiore del timer assegnato al pacchetto. Questo controllo viene eseguito quando il socket in lettura non risulta essere pronto in ricezione nella select(). Se viene trovato un pacchetto in timeout, esso viene immediatamente ritrasmesso e si ritorna nella select(), altrimenti si passa alla trasmissione del prossimo pacchetto in finestra.</a:t>
            </a:r>
            <a:endParaRPr sz="1200">
              <a:solidFill>
                <a:srgbClr val="FFFFFF"/>
              </a:solidFill>
            </a:endParaRPr>
          </a:p>
          <a:p>
            <a:pPr indent="0" lvl="0" marL="0" rtl="0" algn="just">
              <a:spcBef>
                <a:spcPts val="1600"/>
              </a:spcBef>
              <a:spcAft>
                <a:spcPts val="1600"/>
              </a:spcAft>
              <a:buNone/>
            </a:pPr>
            <a:r>
              <a:t/>
            </a:r>
            <a:endParaRPr/>
          </a:p>
        </p:txBody>
      </p:sp>
      <p:pic>
        <p:nvPicPr>
          <p:cNvPr id="232" name="Google Shape;232;p27"/>
          <p:cNvPicPr preferRelativeResize="0"/>
          <p:nvPr/>
        </p:nvPicPr>
        <p:blipFill>
          <a:blip r:embed="rId3">
            <a:alphaModFix/>
          </a:blip>
          <a:stretch>
            <a:fillRect/>
          </a:stretch>
        </p:blipFill>
        <p:spPr>
          <a:xfrm>
            <a:off x="246000" y="1447050"/>
            <a:ext cx="5875376" cy="300115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Sender: finestra di trasmissione</a:t>
            </a:r>
            <a:endParaRPr sz="1800"/>
          </a:p>
        </p:txBody>
      </p:sp>
      <p:sp>
        <p:nvSpPr>
          <p:cNvPr id="238" name="Google Shape;238;p28"/>
          <p:cNvSpPr txBox="1"/>
          <p:nvPr>
            <p:ph idx="1" type="body"/>
          </p:nvPr>
        </p:nvSpPr>
        <p:spPr>
          <a:xfrm>
            <a:off x="5021925" y="2036725"/>
            <a:ext cx="3749400" cy="1659300"/>
          </a:xfrm>
          <a:prstGeom prst="rect">
            <a:avLst/>
          </a:prstGeom>
        </p:spPr>
        <p:txBody>
          <a:bodyPr anchorCtr="0" anchor="b" bIns="91425" lIns="91425" spcFirstLastPara="1" rIns="91425" wrap="square" tIns="91425">
            <a:noAutofit/>
          </a:bodyPr>
          <a:lstStyle/>
          <a:p>
            <a:pPr indent="0" lvl="0" marL="0" rtl="0" algn="just">
              <a:spcBef>
                <a:spcPts val="0"/>
              </a:spcBef>
              <a:spcAft>
                <a:spcPts val="1600"/>
              </a:spcAft>
              <a:buNone/>
            </a:pPr>
            <a:r>
              <a:rPr lang="it" sz="1200">
                <a:solidFill>
                  <a:srgbClr val="FFFFFF"/>
                </a:solidFill>
              </a:rPr>
              <a:t>La finestra di trasmissione è stata implementata utilizzando come struttura dati una coda circolare.  Vengono mantenuti due indici per identificare la coda (tail) e la testa (head) dell’array di pacchetti (pkt). Si utilizza un terzo indice (cursor) per identificare la posizione del prossimo pacchetto da trasmettere</a:t>
            </a:r>
            <a:r>
              <a:rPr lang="it" sz="1200">
                <a:solidFill>
                  <a:srgbClr val="FFFFFF"/>
                </a:solidFill>
              </a:rPr>
              <a:t>.</a:t>
            </a:r>
            <a:endParaRPr/>
          </a:p>
        </p:txBody>
      </p:sp>
      <p:pic>
        <p:nvPicPr>
          <p:cNvPr id="239" name="Google Shape;239;p28"/>
          <p:cNvPicPr preferRelativeResize="0"/>
          <p:nvPr/>
        </p:nvPicPr>
        <p:blipFill>
          <a:blip r:embed="rId3">
            <a:alphaModFix/>
          </a:blip>
          <a:stretch>
            <a:fillRect/>
          </a:stretch>
        </p:blipFill>
        <p:spPr>
          <a:xfrm>
            <a:off x="1115450" y="1955500"/>
            <a:ext cx="3124525" cy="182175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Sender: finestra di trasmissione (2)</a:t>
            </a:r>
            <a:endParaRPr sz="1800"/>
          </a:p>
        </p:txBody>
      </p:sp>
      <p:sp>
        <p:nvSpPr>
          <p:cNvPr id="245" name="Google Shape;245;p29"/>
          <p:cNvSpPr txBox="1"/>
          <p:nvPr>
            <p:ph idx="1" type="body"/>
          </p:nvPr>
        </p:nvSpPr>
        <p:spPr>
          <a:xfrm>
            <a:off x="5042275" y="1731775"/>
            <a:ext cx="3749400" cy="257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Lo spostamento della finestra di trasmissione avviene tramite l’operazione dequeue ed eventualmente l’operazione enqueue per inserire pacchetti (se ce ne sono).</a:t>
            </a:r>
            <a:endParaRPr sz="1200">
              <a:solidFill>
                <a:srgbClr val="FFFFFF"/>
              </a:solidFill>
            </a:endParaRPr>
          </a:p>
          <a:p>
            <a:pPr indent="0" lvl="0" marL="0" rtl="0" algn="just">
              <a:spcBef>
                <a:spcPts val="1600"/>
              </a:spcBef>
              <a:spcAft>
                <a:spcPts val="0"/>
              </a:spcAft>
              <a:buNone/>
            </a:pPr>
            <a:r>
              <a:rPr lang="it" sz="1200">
                <a:solidFill>
                  <a:srgbClr val="FFFFFF"/>
                </a:solidFill>
              </a:rPr>
              <a:t>Spostamento di N posizioni = N dequeue + k enqueue</a:t>
            </a:r>
            <a:endParaRPr sz="1200">
              <a:solidFill>
                <a:srgbClr val="FFFFFF"/>
              </a:solidFill>
            </a:endParaRPr>
          </a:p>
          <a:p>
            <a:pPr indent="0" lvl="0" marL="0" rtl="0" algn="just">
              <a:spcBef>
                <a:spcPts val="1600"/>
              </a:spcBef>
              <a:spcAft>
                <a:spcPts val="0"/>
              </a:spcAft>
              <a:buNone/>
            </a:pPr>
            <a:r>
              <a:rPr lang="it"/>
              <a:t>(k &lt;= N)</a:t>
            </a:r>
            <a:endParaRPr/>
          </a:p>
          <a:p>
            <a:pPr indent="0" lvl="0" marL="0" rtl="0" algn="just">
              <a:spcBef>
                <a:spcPts val="1600"/>
              </a:spcBef>
              <a:spcAft>
                <a:spcPts val="1600"/>
              </a:spcAft>
              <a:buNone/>
            </a:pPr>
            <a:r>
              <a:rPr lang="it"/>
              <a:t>Il controllo dello spostamento è effettuato dopo la ricezione di un riscontro.</a:t>
            </a:r>
            <a:endParaRPr/>
          </a:p>
        </p:txBody>
      </p:sp>
      <p:pic>
        <p:nvPicPr>
          <p:cNvPr id="246" name="Google Shape;246;p29"/>
          <p:cNvPicPr preferRelativeResize="0"/>
          <p:nvPr/>
        </p:nvPicPr>
        <p:blipFill>
          <a:blip r:embed="rId3">
            <a:alphaModFix/>
          </a:blip>
          <a:stretch>
            <a:fillRect/>
          </a:stretch>
        </p:blipFill>
        <p:spPr>
          <a:xfrm>
            <a:off x="246000" y="1858725"/>
            <a:ext cx="4694725" cy="232010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Receiver: finestra di ricezione</a:t>
            </a:r>
            <a:endParaRPr sz="1800"/>
          </a:p>
        </p:txBody>
      </p:sp>
      <p:sp>
        <p:nvSpPr>
          <p:cNvPr id="252" name="Google Shape;252;p30"/>
          <p:cNvSpPr txBox="1"/>
          <p:nvPr>
            <p:ph idx="1" type="body"/>
          </p:nvPr>
        </p:nvSpPr>
        <p:spPr>
          <a:xfrm>
            <a:off x="874950" y="1360800"/>
            <a:ext cx="7394100" cy="17100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FFFFFF"/>
              </a:buClr>
              <a:buSzPts val="1200"/>
              <a:buChar char="●"/>
            </a:pPr>
            <a:r>
              <a:rPr lang="it" sz="1200">
                <a:solidFill>
                  <a:srgbClr val="FFFFFF"/>
                </a:solidFill>
              </a:rPr>
              <a:t>Stessa struttura dati della finestra di trasmissione, ma il termine “coda” è usato impropriamente.</a:t>
            </a:r>
            <a:endParaRPr sz="1200">
              <a:solidFill>
                <a:srgbClr val="FFFFFF"/>
              </a:solidFill>
            </a:endParaRPr>
          </a:p>
          <a:p>
            <a:pPr indent="0" lvl="0" marL="457200" rtl="0" algn="just">
              <a:lnSpc>
                <a:spcPct val="100000"/>
              </a:lnSpc>
              <a:spcBef>
                <a:spcPts val="1600"/>
              </a:spcBef>
              <a:spcAft>
                <a:spcPts val="0"/>
              </a:spcAft>
              <a:buNone/>
            </a:pPr>
            <a:r>
              <a:t/>
            </a:r>
            <a:endParaRPr sz="1200">
              <a:solidFill>
                <a:srgbClr val="FFFFFF"/>
              </a:solidFill>
            </a:endParaRPr>
          </a:p>
          <a:p>
            <a:pPr indent="-304800" lvl="0" marL="457200" rtl="0" algn="just">
              <a:lnSpc>
                <a:spcPct val="150000"/>
              </a:lnSpc>
              <a:spcBef>
                <a:spcPts val="0"/>
              </a:spcBef>
              <a:spcAft>
                <a:spcPts val="0"/>
              </a:spcAft>
              <a:buClr>
                <a:srgbClr val="FFFFFF"/>
              </a:buClr>
              <a:buSzPts val="1200"/>
              <a:buChar char="●"/>
            </a:pPr>
            <a:r>
              <a:rPr b="1" lang="it" sz="1200">
                <a:solidFill>
                  <a:srgbClr val="FFFFFF"/>
                </a:solidFill>
              </a:rPr>
              <a:t>Funzionalità da implementare:</a:t>
            </a:r>
            <a:r>
              <a:rPr lang="it" sz="1200">
                <a:solidFill>
                  <a:srgbClr val="FFFFFF"/>
                </a:solidFill>
              </a:rPr>
              <a:t> inserimenti in posizioni sparse</a:t>
            </a:r>
            <a:endParaRPr sz="1200">
              <a:solidFill>
                <a:srgbClr val="FFFFFF"/>
              </a:solidFill>
            </a:endParaRPr>
          </a:p>
          <a:p>
            <a:pPr indent="-304800" lvl="1" marL="914400" rtl="0" algn="just">
              <a:lnSpc>
                <a:spcPct val="150000"/>
              </a:lnSpc>
              <a:spcBef>
                <a:spcPts val="0"/>
              </a:spcBef>
              <a:spcAft>
                <a:spcPts val="0"/>
              </a:spcAft>
              <a:buClr>
                <a:srgbClr val="FFFFFF"/>
              </a:buClr>
              <a:buSzPts val="1200"/>
              <a:buChar char="○"/>
            </a:pPr>
            <a:r>
              <a:rPr b="1" lang="it" sz="1200">
                <a:solidFill>
                  <a:srgbClr val="FFFFFF"/>
                </a:solidFill>
              </a:rPr>
              <a:t>Soluzione: </a:t>
            </a:r>
            <a:r>
              <a:rPr lang="it" sz="1200">
                <a:solidFill>
                  <a:srgbClr val="FFFFFF"/>
                </a:solidFill>
              </a:rPr>
              <a:t>operazione insert al posto di enqueue</a:t>
            </a:r>
            <a:endParaRPr sz="1200">
              <a:solidFill>
                <a:srgbClr val="FFFFFF"/>
              </a:solidFill>
            </a:endParaRPr>
          </a:p>
          <a:p>
            <a:pPr indent="-304800" lvl="1" marL="914400" rtl="0" algn="just">
              <a:spcBef>
                <a:spcPts val="0"/>
              </a:spcBef>
              <a:spcAft>
                <a:spcPts val="0"/>
              </a:spcAft>
              <a:buClr>
                <a:srgbClr val="FFFFFF"/>
              </a:buClr>
              <a:buSzPts val="1200"/>
              <a:buChar char="○"/>
            </a:pPr>
            <a:r>
              <a:rPr b="1" lang="it" sz="1200">
                <a:solidFill>
                  <a:srgbClr val="FFFFFF"/>
                </a:solidFill>
              </a:rPr>
              <a:t>Posizione:</a:t>
            </a:r>
            <a:r>
              <a:rPr lang="it" sz="1200">
                <a:solidFill>
                  <a:srgbClr val="FFFFFF"/>
                </a:solidFill>
              </a:rPr>
              <a:t> identificata grazie al numero di sequenza del pacchetto e al range di numeri di sequenza aspettati.</a:t>
            </a:r>
            <a:endParaRPr/>
          </a:p>
        </p:txBody>
      </p:sp>
      <p:pic>
        <p:nvPicPr>
          <p:cNvPr id="253" name="Google Shape;253;p30"/>
          <p:cNvPicPr preferRelativeResize="0"/>
          <p:nvPr/>
        </p:nvPicPr>
        <p:blipFill>
          <a:blip r:embed="rId3">
            <a:alphaModFix/>
          </a:blip>
          <a:stretch>
            <a:fillRect/>
          </a:stretch>
        </p:blipFill>
        <p:spPr>
          <a:xfrm>
            <a:off x="1322450" y="3126775"/>
            <a:ext cx="6499076" cy="179750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Receiver: scrittura su file</a:t>
            </a:r>
            <a:endParaRPr sz="1800"/>
          </a:p>
        </p:txBody>
      </p:sp>
      <p:sp>
        <p:nvSpPr>
          <p:cNvPr id="259" name="Google Shape;259;p31"/>
          <p:cNvSpPr txBox="1"/>
          <p:nvPr>
            <p:ph idx="1" type="body"/>
          </p:nvPr>
        </p:nvSpPr>
        <p:spPr>
          <a:xfrm>
            <a:off x="622025" y="1431575"/>
            <a:ext cx="7838100" cy="142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Ogni volta che si inserisce un nuovo pacchetto in finestra di ricezione, viene controllato se vi è una sequenza di pacchetti in ordine da poter scrivere su file e in caso positivo viene eseguita la scrittura.</a:t>
            </a:r>
            <a:endParaRPr/>
          </a:p>
          <a:p>
            <a:pPr indent="0" lvl="0" marL="0" rtl="0" algn="just">
              <a:spcBef>
                <a:spcPts val="1600"/>
              </a:spcBef>
              <a:spcAft>
                <a:spcPts val="1600"/>
              </a:spcAft>
              <a:buNone/>
            </a:pPr>
            <a:r>
              <a:rPr lang="it"/>
              <a:t>Contemporaneamente si sposta la finestra allo stesso modo della finestra di trasmissione ma senza alcuna operazione di enqueue.</a:t>
            </a:r>
            <a:endParaRPr/>
          </a:p>
        </p:txBody>
      </p:sp>
      <p:pic>
        <p:nvPicPr>
          <p:cNvPr id="260" name="Google Shape;260;p31"/>
          <p:cNvPicPr preferRelativeResize="0"/>
          <p:nvPr/>
        </p:nvPicPr>
        <p:blipFill>
          <a:blip r:embed="rId3">
            <a:alphaModFix/>
          </a:blip>
          <a:stretch>
            <a:fillRect/>
          </a:stretch>
        </p:blipFill>
        <p:spPr>
          <a:xfrm>
            <a:off x="683875" y="2854775"/>
            <a:ext cx="7776249" cy="148155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5427600" cy="3521100"/>
          </a:xfrm>
          <a:prstGeom prst="rect">
            <a:avLst/>
          </a:prstGeom>
        </p:spPr>
        <p:txBody>
          <a:bodyPr anchorCtr="0" anchor="ctr" bIns="91425" lIns="91425" spcFirstLastPara="1" rIns="91425" wrap="square" tIns="91425">
            <a:noAutofit/>
          </a:bodyPr>
          <a:lstStyle/>
          <a:p>
            <a:pPr indent="-419100" lvl="0" marL="457200" rtl="0" algn="just">
              <a:lnSpc>
                <a:spcPct val="150000"/>
              </a:lnSpc>
              <a:spcBef>
                <a:spcPts val="0"/>
              </a:spcBef>
              <a:spcAft>
                <a:spcPts val="0"/>
              </a:spcAft>
              <a:buSzPts val="3000"/>
              <a:buAutoNum type="arabicPeriod"/>
            </a:pPr>
            <a:r>
              <a:rPr i="1" lang="it" sz="3000"/>
              <a:t>Scelte progettuali</a:t>
            </a:r>
            <a:endParaRPr i="1" sz="3000"/>
          </a:p>
          <a:p>
            <a:pPr indent="-419100" lvl="0" marL="457200" rtl="0" algn="just">
              <a:lnSpc>
                <a:spcPct val="150000"/>
              </a:lnSpc>
              <a:spcBef>
                <a:spcPts val="0"/>
              </a:spcBef>
              <a:spcAft>
                <a:spcPts val="0"/>
              </a:spcAft>
              <a:buSzPts val="3000"/>
              <a:buAutoNum type="arabicPeriod"/>
            </a:pPr>
            <a:r>
              <a:rPr i="1" lang="it" sz="3000"/>
              <a:t>Dettagli implementativi</a:t>
            </a:r>
            <a:endParaRPr i="1" sz="3000"/>
          </a:p>
          <a:p>
            <a:pPr indent="-419100" lvl="0" marL="457200" rtl="0" algn="just">
              <a:lnSpc>
                <a:spcPct val="150000"/>
              </a:lnSpc>
              <a:spcBef>
                <a:spcPts val="0"/>
              </a:spcBef>
              <a:spcAft>
                <a:spcPts val="0"/>
              </a:spcAft>
              <a:buSzPts val="3000"/>
              <a:buAutoNum type="arabicPeriod"/>
            </a:pPr>
            <a:r>
              <a:rPr i="1" lang="it" sz="3000"/>
              <a:t>Test e risultati</a:t>
            </a:r>
            <a:endParaRPr i="1"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Repeat</a:t>
            </a:r>
            <a:endParaRPr/>
          </a:p>
          <a:p>
            <a:pPr indent="0" lvl="0" marL="0" rtl="0" algn="l">
              <a:spcBef>
                <a:spcPts val="0"/>
              </a:spcBef>
              <a:spcAft>
                <a:spcPts val="0"/>
              </a:spcAft>
              <a:buNone/>
            </a:pPr>
            <a:r>
              <a:rPr lang="it" sz="1800"/>
              <a:t>Identificazione di fine trasmissione</a:t>
            </a:r>
            <a:endParaRPr sz="1800"/>
          </a:p>
        </p:txBody>
      </p:sp>
      <p:sp>
        <p:nvSpPr>
          <p:cNvPr id="266" name="Google Shape;266;p32"/>
          <p:cNvSpPr txBox="1"/>
          <p:nvPr>
            <p:ph idx="1" type="body"/>
          </p:nvPr>
        </p:nvSpPr>
        <p:spPr>
          <a:xfrm>
            <a:off x="561100" y="1721600"/>
            <a:ext cx="8108700" cy="2574000"/>
          </a:xfrm>
          <a:prstGeom prst="rect">
            <a:avLst/>
          </a:prstGeom>
        </p:spPr>
        <p:txBody>
          <a:bodyPr anchorCtr="0" anchor="ctr" bIns="91425" lIns="91425" spcFirstLastPara="1" rIns="91425" wrap="square" tIns="91425">
            <a:noAutofit/>
          </a:bodyPr>
          <a:lstStyle/>
          <a:p>
            <a:pPr indent="-304800" lvl="0" marL="457200" rtl="0" algn="just">
              <a:lnSpc>
                <a:spcPct val="100000"/>
              </a:lnSpc>
              <a:spcBef>
                <a:spcPts val="0"/>
              </a:spcBef>
              <a:spcAft>
                <a:spcPts val="0"/>
              </a:spcAft>
              <a:buClr>
                <a:srgbClr val="FFFFFF"/>
              </a:buClr>
              <a:buSzPts val="1200"/>
              <a:buChar char="●"/>
            </a:pPr>
            <a:r>
              <a:rPr lang="it" sz="1200">
                <a:solidFill>
                  <a:srgbClr val="FFFFFF"/>
                </a:solidFill>
              </a:rPr>
              <a:t>Soluzione scelta</a:t>
            </a:r>
            <a:endParaRPr sz="1200">
              <a:solidFill>
                <a:srgbClr val="FFFFFF"/>
              </a:solidFill>
            </a:endParaRPr>
          </a:p>
          <a:p>
            <a:pPr indent="0" lvl="0" marL="457200" rtl="0" algn="just">
              <a:lnSpc>
                <a:spcPct val="100000"/>
              </a:lnSpc>
              <a:spcBef>
                <a:spcPts val="0"/>
              </a:spcBef>
              <a:spcAft>
                <a:spcPts val="0"/>
              </a:spcAft>
              <a:buNone/>
            </a:pPr>
            <a:r>
              <a:t/>
            </a:r>
            <a:endParaRPr sz="1200">
              <a:solidFill>
                <a:srgbClr val="FFFFFF"/>
              </a:solidFill>
            </a:endParaRPr>
          </a:p>
          <a:p>
            <a:pPr indent="457200" lvl="0" marL="0" rtl="0" algn="just">
              <a:lnSpc>
                <a:spcPct val="100000"/>
              </a:lnSpc>
              <a:spcBef>
                <a:spcPts val="0"/>
              </a:spcBef>
              <a:spcAft>
                <a:spcPts val="0"/>
              </a:spcAft>
              <a:buNone/>
            </a:pPr>
            <a:r>
              <a:rPr lang="it" sz="1200">
                <a:solidFill>
                  <a:srgbClr val="FFFFFF"/>
                </a:solidFill>
              </a:rPr>
              <a:t>Per identificare la fine della trasmissione del file si utilizza una stringa speciale da trasmettere sul socket.</a:t>
            </a:r>
            <a:endParaRPr sz="1200">
              <a:solidFill>
                <a:srgbClr val="FFFFFF"/>
              </a:solidFill>
            </a:endParaRPr>
          </a:p>
          <a:p>
            <a:pPr indent="0" lvl="0" marL="457200" rtl="0" algn="just">
              <a:lnSpc>
                <a:spcPct val="100000"/>
              </a:lnSpc>
              <a:spcBef>
                <a:spcPts val="0"/>
              </a:spcBef>
              <a:spcAft>
                <a:spcPts val="0"/>
              </a:spcAft>
              <a:buNone/>
            </a:pPr>
            <a:r>
              <a:rPr lang="it" sz="1200">
                <a:solidFill>
                  <a:srgbClr val="FFFFFF"/>
                </a:solidFill>
              </a:rPr>
              <a:t>Quindi dopo aver ricevuto l’ultimo riscontro il sender trasmetterà la stringa “ENDOFFILE” e i</a:t>
            </a:r>
            <a:r>
              <a:rPr lang="it" sz="1200"/>
              <a:t>l receiver risponderà con la stringa “ACK”.</a:t>
            </a:r>
            <a:endParaRPr sz="1200"/>
          </a:p>
          <a:p>
            <a:pPr indent="0" lvl="0" marL="0" rtl="0" algn="just">
              <a:lnSpc>
                <a:spcPct val="100000"/>
              </a:lnSpc>
              <a:spcBef>
                <a:spcPts val="0"/>
              </a:spcBef>
              <a:spcAft>
                <a:spcPts val="0"/>
              </a:spcAft>
              <a:buNone/>
            </a:pPr>
            <a:r>
              <a:t/>
            </a:r>
            <a:endParaRPr sz="1200">
              <a:solidFill>
                <a:srgbClr val="FFFFFF"/>
              </a:solidFill>
            </a:endParaRPr>
          </a:p>
          <a:p>
            <a:pPr indent="0" lvl="0" marL="0" rtl="0" algn="just">
              <a:lnSpc>
                <a:spcPct val="100000"/>
              </a:lnSpc>
              <a:spcBef>
                <a:spcPts val="0"/>
              </a:spcBef>
              <a:spcAft>
                <a:spcPts val="0"/>
              </a:spcAft>
              <a:buNone/>
            </a:pPr>
            <a:r>
              <a:t/>
            </a:r>
            <a:endParaRPr sz="1200">
              <a:solidFill>
                <a:srgbClr val="FFFFFF"/>
              </a:solidFill>
            </a:endParaRPr>
          </a:p>
          <a:p>
            <a:pPr indent="-304800" lvl="0" marL="457200" rtl="0" algn="just">
              <a:lnSpc>
                <a:spcPct val="100000"/>
              </a:lnSpc>
              <a:spcBef>
                <a:spcPts val="0"/>
              </a:spcBef>
              <a:spcAft>
                <a:spcPts val="0"/>
              </a:spcAft>
              <a:buClr>
                <a:srgbClr val="FFFFFF"/>
              </a:buClr>
              <a:buSzPts val="1200"/>
              <a:buChar char="●"/>
            </a:pPr>
            <a:r>
              <a:rPr lang="it" sz="1200">
                <a:solidFill>
                  <a:srgbClr val="FFFFFF"/>
                </a:solidFill>
              </a:rPr>
              <a:t>Altra soluzione</a:t>
            </a:r>
            <a:endParaRPr sz="1200">
              <a:solidFill>
                <a:srgbClr val="FFFFFF"/>
              </a:solidFill>
            </a:endParaRPr>
          </a:p>
          <a:p>
            <a:pPr indent="0" lvl="0" marL="457200" rtl="0" algn="just">
              <a:lnSpc>
                <a:spcPct val="100000"/>
              </a:lnSpc>
              <a:spcBef>
                <a:spcPts val="0"/>
              </a:spcBef>
              <a:spcAft>
                <a:spcPts val="0"/>
              </a:spcAft>
              <a:buNone/>
            </a:pPr>
            <a:r>
              <a:t/>
            </a:r>
            <a:endParaRPr sz="1200">
              <a:solidFill>
                <a:srgbClr val="FFFFFF"/>
              </a:solidFill>
            </a:endParaRPr>
          </a:p>
          <a:p>
            <a:pPr indent="0" lvl="0" marL="457200" rtl="0" algn="just">
              <a:spcBef>
                <a:spcPts val="0"/>
              </a:spcBef>
              <a:spcAft>
                <a:spcPts val="1600"/>
              </a:spcAft>
              <a:buNone/>
            </a:pPr>
            <a:r>
              <a:rPr lang="it" sz="1200">
                <a:solidFill>
                  <a:srgbClr val="FFFFFF"/>
                </a:solidFill>
              </a:rPr>
              <a:t>Un altro metodo possibile può essere quello di trasmettere preliminarmente l’informazione sulla dimensione del file e quindi il numero dei pacchetti che saranno trasmessi.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it" sz="3000"/>
              <a:t>Test e risultati</a:t>
            </a:r>
            <a:endParaRPr i="1"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Scelte progettuali per la definizione dei timers (1)</a:t>
            </a:r>
            <a:endParaRPr/>
          </a:p>
        </p:txBody>
      </p:sp>
      <p:sp>
        <p:nvSpPr>
          <p:cNvPr id="277" name="Google Shape;277;p3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100" u="sng"/>
              <a:t>T</a:t>
            </a:r>
            <a:r>
              <a:rPr lang="it" sz="1100" u="sng"/>
              <a:t>imer con crescita esponenziale all’aumentare del numero di ritrasmissioni </a:t>
            </a:r>
            <a:r>
              <a:rPr lang="it" sz="1100"/>
              <a:t>-&gt; il  parametro T definito dall’utente in compilazione viene utilizzato come </a:t>
            </a:r>
            <a:r>
              <a:rPr b="1" lang="it" sz="1100"/>
              <a:t>timer di partenza</a:t>
            </a:r>
            <a:r>
              <a:rPr lang="it" sz="1100"/>
              <a:t> che dunque varierà il proprio valore secondo la legge esponenziale riportata qui di seguito:</a:t>
            </a:r>
            <a:endParaRPr sz="1100"/>
          </a:p>
          <a:p>
            <a:pPr indent="0" lvl="0" marL="0" rtl="0" algn="ctr">
              <a:spcBef>
                <a:spcPts val="1600"/>
              </a:spcBef>
              <a:spcAft>
                <a:spcPts val="0"/>
              </a:spcAft>
              <a:buNone/>
            </a:pPr>
            <a:r>
              <a:rPr lang="it" sz="1400"/>
              <a:t>T = T</a:t>
            </a:r>
            <a:r>
              <a:rPr baseline="-25000" lang="it" sz="1400"/>
              <a:t>prev</a:t>
            </a:r>
            <a:r>
              <a:rPr lang="it" sz="1400"/>
              <a:t> ⨯ 2</a:t>
            </a:r>
            <a:r>
              <a:rPr baseline="30000" lang="it" sz="1400"/>
              <a:t>r</a:t>
            </a:r>
            <a:endParaRPr baseline="30000" sz="1400"/>
          </a:p>
          <a:p>
            <a:pPr indent="0" lvl="0" marL="0" rtl="0" algn="just">
              <a:spcBef>
                <a:spcPts val="1600"/>
              </a:spcBef>
              <a:spcAft>
                <a:spcPts val="0"/>
              </a:spcAft>
              <a:buNone/>
            </a:pPr>
            <a:r>
              <a:rPr b="1" lang="it" sz="1100"/>
              <a:t>Quindi, in presenza di eventi di perdita il timer raddoppia il proprio valore e nell'intervallo che intercorre tra una perdita e la successiva questo mantiene un valore fisso pari a T.</a:t>
            </a:r>
            <a:endParaRPr sz="1100"/>
          </a:p>
          <a:p>
            <a:pPr indent="0" lvl="0" marL="0" rtl="0" algn="just">
              <a:spcBef>
                <a:spcPts val="1600"/>
              </a:spcBef>
              <a:spcAft>
                <a:spcPts val="0"/>
              </a:spcAft>
              <a:buNone/>
            </a:pPr>
            <a:r>
              <a:rPr lang="it" sz="1100"/>
              <a:t>L’inserimento di un valore del timer T troppo piccolo (inferiore al RTT) utilizzando un timer </a:t>
            </a:r>
            <a:r>
              <a:rPr b="1" lang="it" sz="1100"/>
              <a:t>puramente fisso</a:t>
            </a:r>
            <a:r>
              <a:rPr lang="it" sz="1100"/>
              <a:t> avrebbe potuto portare all’impossibilità di completare correttamente la trasmissione dei pacchetti.</a:t>
            </a:r>
            <a:endParaRPr b="1" sz="1100"/>
          </a:p>
          <a:p>
            <a:pPr indent="0" lvl="0" marL="0" rtl="0" algn="just">
              <a:spcBef>
                <a:spcPts val="1600"/>
              </a:spcBef>
              <a:spcAft>
                <a:spcPts val="0"/>
              </a:spcAft>
              <a:buNone/>
            </a:pPr>
            <a:r>
              <a:rPr b="1" lang="it" sz="1100" u="sng"/>
              <a:t>Svantaggi:</a:t>
            </a:r>
            <a:r>
              <a:rPr lang="it" sz="1100"/>
              <a:t> decremento esponenziale delle prestazioni al crescere del numero di perdite </a:t>
            </a:r>
            <a:endParaRPr sz="1100"/>
          </a:p>
          <a:p>
            <a:pPr indent="0" lvl="0" marL="0" rtl="0" algn="just">
              <a:spcBef>
                <a:spcPts val="1600"/>
              </a:spcBef>
              <a:spcAft>
                <a:spcPts val="0"/>
              </a:spcAft>
              <a:buNone/>
            </a:pPr>
            <a:r>
              <a:rPr b="1" lang="it" sz="1100" u="sng"/>
              <a:t>Vantaggi:</a:t>
            </a:r>
            <a:r>
              <a:rPr lang="it" sz="1100"/>
              <a:t>  rapida "uscita dalla condizione di stallo" causata da continue ritrasmissioni nel caso in cui l'utente inserisca valori molto bassi del valore iniziale del parametro T.</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Scelte progettuali per la definizione dei timers (2)</a:t>
            </a:r>
            <a:endParaRPr/>
          </a:p>
        </p:txBody>
      </p:sp>
      <p:sp>
        <p:nvSpPr>
          <p:cNvPr id="283" name="Google Shape;283;p35"/>
          <p:cNvSpPr txBox="1"/>
          <p:nvPr>
            <p:ph idx="1" type="body"/>
          </p:nvPr>
        </p:nvSpPr>
        <p:spPr>
          <a:xfrm>
            <a:off x="1297500" y="1307850"/>
            <a:ext cx="7038900" cy="376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Per il caso del “Timer adattivo” si è scelto di applicare la stessa logica realizzativa del “Timer di ritrasmissione” del protocollo TCP.</a:t>
            </a:r>
            <a:endParaRPr/>
          </a:p>
          <a:p>
            <a:pPr indent="0" lvl="0" marL="0" rtl="0" algn="l">
              <a:spcBef>
                <a:spcPts val="1600"/>
              </a:spcBef>
              <a:spcAft>
                <a:spcPts val="0"/>
              </a:spcAft>
              <a:buNone/>
            </a:pPr>
            <a:r>
              <a:rPr b="1" lang="it" u="sng"/>
              <a:t>Calcolo del EstimatedRTT: </a:t>
            </a:r>
            <a:endParaRPr b="1" u="sng"/>
          </a:p>
          <a:p>
            <a:pPr indent="0" lvl="0" marL="0" rtl="0" algn="ctr">
              <a:spcBef>
                <a:spcPts val="1600"/>
              </a:spcBef>
              <a:spcAft>
                <a:spcPts val="0"/>
              </a:spcAft>
              <a:buNone/>
            </a:pPr>
            <a:r>
              <a:rPr lang="it"/>
              <a:t>EstimatedRTT</a:t>
            </a:r>
            <a:r>
              <a:rPr lang="it"/>
              <a:t> = (1-a) ⨯ </a:t>
            </a:r>
            <a:r>
              <a:rPr lang="it"/>
              <a:t>EstimatedRTT</a:t>
            </a:r>
            <a:r>
              <a:rPr baseline="-25000" lang="it"/>
              <a:t>prev</a:t>
            </a:r>
            <a:r>
              <a:rPr lang="it"/>
              <a:t> + a ⨯ SampleRTT</a:t>
            </a:r>
            <a:endParaRPr/>
          </a:p>
          <a:p>
            <a:pPr indent="0" lvl="0" marL="0" rtl="0" algn="l">
              <a:spcBef>
                <a:spcPts val="1600"/>
              </a:spcBef>
              <a:spcAft>
                <a:spcPts val="0"/>
              </a:spcAft>
              <a:buNone/>
            </a:pPr>
            <a:r>
              <a:rPr lang="it"/>
              <a:t>a = ⅛</a:t>
            </a:r>
            <a:endParaRPr/>
          </a:p>
          <a:p>
            <a:pPr indent="0" lvl="0" marL="0" rtl="0" algn="l">
              <a:spcBef>
                <a:spcPts val="1600"/>
              </a:spcBef>
              <a:spcAft>
                <a:spcPts val="0"/>
              </a:spcAft>
              <a:buNone/>
            </a:pPr>
            <a:r>
              <a:rPr lang="it" u="sng"/>
              <a:t>Calcolo della DEV:</a:t>
            </a:r>
            <a:endParaRPr u="sng"/>
          </a:p>
          <a:p>
            <a:pPr indent="0" lvl="0" marL="0" rtl="0" algn="ctr">
              <a:spcBef>
                <a:spcPts val="1600"/>
              </a:spcBef>
              <a:spcAft>
                <a:spcPts val="0"/>
              </a:spcAft>
              <a:buNone/>
            </a:pPr>
            <a:r>
              <a:rPr lang="it" u="sng"/>
              <a:t>	</a:t>
            </a:r>
            <a:r>
              <a:rPr lang="it"/>
              <a:t>DEV = </a:t>
            </a:r>
            <a:r>
              <a:rPr lang="it"/>
              <a:t>(1-b) ⨯ DEV</a:t>
            </a:r>
            <a:r>
              <a:rPr baseline="-25000" lang="it"/>
              <a:t>prev</a:t>
            </a:r>
            <a:r>
              <a:rPr lang="it"/>
              <a:t> + b</a:t>
            </a:r>
            <a:r>
              <a:rPr lang="it"/>
              <a:t> </a:t>
            </a:r>
            <a:r>
              <a:rPr lang="it"/>
              <a:t>⨯ </a:t>
            </a:r>
            <a:r>
              <a:rPr lang="it"/>
              <a:t>|SampleRTT - </a:t>
            </a:r>
            <a:r>
              <a:rPr lang="it"/>
              <a:t>EstimatedRTT</a:t>
            </a:r>
            <a:r>
              <a:rPr lang="it"/>
              <a:t>|</a:t>
            </a:r>
            <a:endParaRPr/>
          </a:p>
          <a:p>
            <a:pPr indent="0" lvl="0" marL="0" rtl="0" algn="l">
              <a:spcBef>
                <a:spcPts val="1600"/>
              </a:spcBef>
              <a:spcAft>
                <a:spcPts val="0"/>
              </a:spcAft>
              <a:buNone/>
            </a:pPr>
            <a:r>
              <a:rPr lang="it"/>
              <a:t>b = ¼ </a:t>
            </a:r>
            <a:endParaRPr/>
          </a:p>
          <a:p>
            <a:pPr indent="0" lvl="0" marL="0" rtl="0" algn="l">
              <a:spcBef>
                <a:spcPts val="1600"/>
              </a:spcBef>
              <a:spcAft>
                <a:spcPts val="0"/>
              </a:spcAft>
              <a:buNone/>
            </a:pPr>
            <a:r>
              <a:rPr lang="it" u="sng"/>
              <a:t>Timeout: </a:t>
            </a:r>
            <a:r>
              <a:rPr lang="it"/>
              <a:t>			TimeoutInterval = EstimatedRTT + 4 ⨯ DEV</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Test e risultati ottenuti </a:t>
            </a:r>
            <a:endParaRPr/>
          </a:p>
        </p:txBody>
      </p:sp>
      <p:sp>
        <p:nvSpPr>
          <p:cNvPr id="289" name="Google Shape;289;p36"/>
          <p:cNvSpPr txBox="1"/>
          <p:nvPr>
            <p:ph idx="1" type="body"/>
          </p:nvPr>
        </p:nvSpPr>
        <p:spPr>
          <a:xfrm>
            <a:off x="1332875" y="1193863"/>
            <a:ext cx="7038900" cy="2911200"/>
          </a:xfrm>
          <a:prstGeom prst="rect">
            <a:avLst/>
          </a:prstGeom>
        </p:spPr>
        <p:txBody>
          <a:bodyPr anchorCtr="0" anchor="t" bIns="91425" lIns="91425" spcFirstLastPara="1" rIns="91425" wrap="square" tIns="91425">
            <a:noAutofit/>
          </a:bodyPr>
          <a:lstStyle/>
          <a:p>
            <a:pPr indent="0" lvl="0" marL="0" marR="0" rtl="0" algn="just">
              <a:spcBef>
                <a:spcPts val="1176"/>
              </a:spcBef>
              <a:spcAft>
                <a:spcPts val="0"/>
              </a:spcAft>
              <a:buNone/>
            </a:pPr>
            <a:r>
              <a:rPr lang="it" sz="1100">
                <a:solidFill>
                  <a:srgbClr val="FFFFFF"/>
                </a:solidFill>
              </a:rPr>
              <a:t>La fase di test è stata realizzata mediante il software Open Source ”Wireshark”, il quale viene utilizzato per l’analisi del traffico di pacchetti in rete. </a:t>
            </a:r>
            <a:endParaRPr sz="1100">
              <a:solidFill>
                <a:srgbClr val="FFFFFF"/>
              </a:solidFill>
            </a:endParaRPr>
          </a:p>
          <a:p>
            <a:pPr indent="0" lvl="0" marL="0" marR="0" rtl="0" algn="just">
              <a:spcBef>
                <a:spcPts val="1176"/>
              </a:spcBef>
              <a:spcAft>
                <a:spcPts val="0"/>
              </a:spcAft>
              <a:buNone/>
            </a:pPr>
            <a:r>
              <a:t/>
            </a:r>
            <a:endParaRPr sz="1100">
              <a:solidFill>
                <a:srgbClr val="FFFFFF"/>
              </a:solidFill>
            </a:endParaRPr>
          </a:p>
          <a:p>
            <a:pPr indent="0" lvl="0" marL="0" marR="0" rtl="0" algn="just">
              <a:spcBef>
                <a:spcPts val="1176"/>
              </a:spcBef>
              <a:spcAft>
                <a:spcPts val="0"/>
              </a:spcAft>
              <a:buNone/>
            </a:pPr>
            <a:r>
              <a:t/>
            </a:r>
            <a:endParaRPr sz="1100">
              <a:solidFill>
                <a:srgbClr val="FFFFFF"/>
              </a:solidFill>
            </a:endParaRPr>
          </a:p>
          <a:p>
            <a:pPr indent="0" lvl="0" marL="0" marR="0" rtl="0" algn="just">
              <a:spcBef>
                <a:spcPts val="1176"/>
              </a:spcBef>
              <a:spcAft>
                <a:spcPts val="0"/>
              </a:spcAft>
              <a:buNone/>
            </a:pPr>
            <a:r>
              <a:t/>
            </a:r>
            <a:endParaRPr sz="1100">
              <a:solidFill>
                <a:srgbClr val="FFFFFF"/>
              </a:solidFill>
            </a:endParaRPr>
          </a:p>
          <a:p>
            <a:pPr indent="0" lvl="0" marL="0" marR="0" rtl="0" algn="just">
              <a:spcBef>
                <a:spcPts val="1176"/>
              </a:spcBef>
              <a:spcAft>
                <a:spcPts val="0"/>
              </a:spcAft>
              <a:buNone/>
            </a:pPr>
            <a:r>
              <a:rPr lang="it" sz="1100">
                <a:solidFill>
                  <a:srgbClr val="FFFFFF"/>
                </a:solidFill>
              </a:rPr>
              <a:t>Al fine di visualizzare i pacchetti inviati dalla macchina su cui viene fatto girare il software verso se stessa è stata utilizzata l’interfaccia </a:t>
            </a:r>
            <a:r>
              <a:rPr b="1" lang="it" sz="1100">
                <a:solidFill>
                  <a:srgbClr val="FFFFFF"/>
                </a:solidFill>
              </a:rPr>
              <a:t>”Loopback”</a:t>
            </a:r>
            <a:r>
              <a:rPr lang="it" sz="1100">
                <a:solidFill>
                  <a:srgbClr val="FFFFFF"/>
                </a:solidFill>
              </a:rPr>
              <a:t>.</a:t>
            </a:r>
            <a:endParaRPr sz="1100">
              <a:solidFill>
                <a:srgbClr val="FFFFFF"/>
              </a:solidFill>
            </a:endParaRPr>
          </a:p>
          <a:p>
            <a:pPr indent="0" lvl="0" marL="0" marR="0" rtl="0" algn="just">
              <a:spcBef>
                <a:spcPts val="1176"/>
              </a:spcBef>
              <a:spcAft>
                <a:spcPts val="0"/>
              </a:spcAft>
              <a:buNone/>
            </a:pPr>
            <a:r>
              <a:rPr lang="it" sz="1100">
                <a:solidFill>
                  <a:srgbClr val="FFFFFF"/>
                </a:solidFill>
              </a:rPr>
              <a:t>I tests effettuati riguardano l’analisi del traffico di rete utilizzando diverse tipologie di file (file di testo, immagini, eseguibili, ...) da trasferire: sono stati inviati comandi di ”put”, ”ls” e ”get” e si è monitorato il corretto trasferimento dei pacchetti, il tempo di trasferimento di questi, il verificarsi degli eventi di timeout e la corretta ricezione degli ACK. </a:t>
            </a:r>
            <a:endParaRPr sz="1100">
              <a:solidFill>
                <a:srgbClr val="FFFFFF"/>
              </a:solidFill>
            </a:endParaRPr>
          </a:p>
          <a:p>
            <a:pPr indent="0" lvl="0" marL="0" marR="0" rtl="0" algn="just">
              <a:spcBef>
                <a:spcPts val="1176"/>
              </a:spcBef>
              <a:spcAft>
                <a:spcPts val="0"/>
              </a:spcAft>
              <a:buNone/>
            </a:pPr>
            <a:r>
              <a:rPr lang="it" sz="1100">
                <a:solidFill>
                  <a:srgbClr val="FFFFFF"/>
                </a:solidFill>
              </a:rPr>
              <a:t>Si è dunque deciso di realizzare alcuni grafici per valutare le prestazioni del protocollo al variare della dimensione della finestra (N), della probabilità di perdita dei messaggi (P) e del valore T iniziale fissato per il timer. </a:t>
            </a:r>
            <a:endParaRPr sz="1100">
              <a:solidFill>
                <a:srgbClr val="FFFFFF"/>
              </a:solidFill>
            </a:endParaRPr>
          </a:p>
        </p:txBody>
      </p:sp>
      <p:pic>
        <p:nvPicPr>
          <p:cNvPr id="290" name="Google Shape;290;p36"/>
          <p:cNvPicPr preferRelativeResize="0"/>
          <p:nvPr/>
        </p:nvPicPr>
        <p:blipFill>
          <a:blip r:embed="rId3">
            <a:alphaModFix/>
          </a:blip>
          <a:stretch>
            <a:fillRect/>
          </a:stretch>
        </p:blipFill>
        <p:spPr>
          <a:xfrm>
            <a:off x="3944938" y="1704050"/>
            <a:ext cx="1254125" cy="1254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Dimensione della finestra (1)</a:t>
            </a:r>
            <a:endParaRPr/>
          </a:p>
        </p:txBody>
      </p:sp>
      <p:pic>
        <p:nvPicPr>
          <p:cNvPr id="296" name="Google Shape;296;p37"/>
          <p:cNvPicPr preferRelativeResize="0"/>
          <p:nvPr/>
        </p:nvPicPr>
        <p:blipFill>
          <a:blip r:embed="rId3">
            <a:alphaModFix/>
          </a:blip>
          <a:stretch>
            <a:fillRect/>
          </a:stretch>
        </p:blipFill>
        <p:spPr>
          <a:xfrm>
            <a:off x="75875" y="1407750"/>
            <a:ext cx="5940624" cy="2979575"/>
          </a:xfrm>
          <a:prstGeom prst="rect">
            <a:avLst/>
          </a:prstGeom>
          <a:noFill/>
          <a:ln>
            <a:noFill/>
          </a:ln>
        </p:spPr>
      </p:pic>
      <p:sp>
        <p:nvSpPr>
          <p:cNvPr id="297" name="Google Shape;297;p37"/>
          <p:cNvSpPr txBox="1"/>
          <p:nvPr/>
        </p:nvSpPr>
        <p:spPr>
          <a:xfrm>
            <a:off x="6789725" y="111187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txBox="1"/>
          <p:nvPr/>
        </p:nvSpPr>
        <p:spPr>
          <a:xfrm>
            <a:off x="6198000" y="978625"/>
            <a:ext cx="2594400" cy="2935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176"/>
              </a:spcBef>
              <a:spcAft>
                <a:spcPts val="0"/>
              </a:spcAft>
              <a:buNone/>
            </a:pPr>
            <a:r>
              <a:rPr b="1" lang="it" sz="1200" u="sng">
                <a:solidFill>
                  <a:srgbClr val="FFFFFF"/>
                </a:solidFill>
              </a:rPr>
              <a:t>Realizzazione:</a:t>
            </a:r>
            <a:endParaRPr b="1" sz="1200" u="sng">
              <a:solidFill>
                <a:srgbClr val="FFFFFF"/>
              </a:solidFill>
            </a:endParaRPr>
          </a:p>
          <a:p>
            <a:pPr indent="0" lvl="0" marL="0" marR="0" rtl="0" algn="just">
              <a:lnSpc>
                <a:spcPct val="115000"/>
              </a:lnSpc>
              <a:spcBef>
                <a:spcPts val="1176"/>
              </a:spcBef>
              <a:spcAft>
                <a:spcPts val="0"/>
              </a:spcAft>
              <a:buNone/>
            </a:pPr>
            <a:r>
              <a:rPr lang="it" sz="1100">
                <a:solidFill>
                  <a:srgbClr val="FFFFFF"/>
                </a:solidFill>
              </a:rPr>
              <a:t>Per realizzare tale grafico si sono effettuati </a:t>
            </a:r>
            <a:r>
              <a:rPr b="1" lang="it" sz="1100">
                <a:solidFill>
                  <a:srgbClr val="FFFFFF"/>
                </a:solidFill>
              </a:rPr>
              <a:t>vari</a:t>
            </a:r>
            <a:r>
              <a:rPr lang="it" sz="1100">
                <a:solidFill>
                  <a:srgbClr val="FFFFFF"/>
                </a:solidFill>
              </a:rPr>
              <a:t> trasferimenti dello stesso file </a:t>
            </a:r>
            <a:r>
              <a:rPr b="1" lang="it" sz="1100">
                <a:solidFill>
                  <a:srgbClr val="FFFFFF"/>
                </a:solidFill>
              </a:rPr>
              <a:t>F</a:t>
            </a:r>
            <a:r>
              <a:rPr lang="it" sz="1100">
                <a:solidFill>
                  <a:srgbClr val="FFFFFF"/>
                </a:solidFill>
              </a:rPr>
              <a:t> in cui si  è posta la probabilità di perdita </a:t>
            </a:r>
            <a:r>
              <a:rPr b="1" lang="it" sz="1100">
                <a:solidFill>
                  <a:srgbClr val="FFFFFF"/>
                </a:solidFill>
              </a:rPr>
              <a:t>P </a:t>
            </a:r>
            <a:r>
              <a:rPr lang="it" sz="1100">
                <a:solidFill>
                  <a:srgbClr val="FFFFFF"/>
                </a:solidFill>
              </a:rPr>
              <a:t>a 0 (al fine di non influenzare il valore del Throughput a causa della perdita di pacchetti), utilizzato sempre lo stesso tipo di timer (fisso) e fatto variare esclusivamente la dimensione della finestra di spedizione. </a:t>
            </a:r>
            <a:endParaRPr sz="1100">
              <a:solidFill>
                <a:srgbClr val="FFFFFF"/>
              </a:solidFill>
            </a:endParaRPr>
          </a:p>
          <a:p>
            <a:pPr indent="0" lvl="0" marL="0" marR="0" rtl="0" algn="just">
              <a:lnSpc>
                <a:spcPct val="115000"/>
              </a:lnSpc>
              <a:spcBef>
                <a:spcPts val="1176"/>
              </a:spcBef>
              <a:spcAft>
                <a:spcPts val="0"/>
              </a:spcAft>
              <a:buNone/>
            </a:pPr>
            <a:r>
              <a:rPr lang="it" sz="1100">
                <a:solidFill>
                  <a:srgbClr val="FFFFFF"/>
                </a:solidFill>
              </a:rPr>
              <a:t>I valori ottenuti per il tempo totale di trasferimento (relativi ad ogni trasferimento) del file </a:t>
            </a:r>
            <a:r>
              <a:rPr b="1" lang="it" sz="1100">
                <a:solidFill>
                  <a:srgbClr val="FFFFFF"/>
                </a:solidFill>
              </a:rPr>
              <a:t>F</a:t>
            </a:r>
            <a:r>
              <a:rPr lang="it" sz="1100">
                <a:solidFill>
                  <a:srgbClr val="FFFFFF"/>
                </a:solidFill>
              </a:rPr>
              <a:t> sono stati registrati e ne è stata fatta la media e quindi da questa calcolato il valore del Throughput relativo alla dimensione della finestra </a:t>
            </a:r>
            <a:r>
              <a:rPr b="1" lang="it" sz="1100">
                <a:solidFill>
                  <a:srgbClr val="FFFFFF"/>
                </a:solidFill>
              </a:rPr>
              <a:t>N</a:t>
            </a:r>
            <a:r>
              <a:rPr lang="it" sz="1100">
                <a:solidFill>
                  <a:srgbClr val="FFFFFF"/>
                </a:solidFill>
              </a:rPr>
              <a:t> fissata.</a:t>
            </a:r>
            <a:endParaRPr sz="1100">
              <a:solidFill>
                <a:srgbClr val="FFFFFF"/>
              </a:solidFill>
            </a:endParaRPr>
          </a:p>
          <a:p>
            <a:pPr indent="0" lvl="0" marL="0" marR="0" rtl="0" algn="just">
              <a:lnSpc>
                <a:spcPct val="115000"/>
              </a:lnSpc>
              <a:spcBef>
                <a:spcPts val="1176"/>
              </a:spcBef>
              <a:spcAft>
                <a:spcPts val="0"/>
              </a:spcAft>
              <a:buNone/>
            </a:pPr>
            <a:r>
              <a:t/>
            </a:r>
            <a:endParaRPr sz="11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Dimensione della finestra (2)</a:t>
            </a:r>
            <a:endParaRPr/>
          </a:p>
        </p:txBody>
      </p:sp>
      <p:sp>
        <p:nvSpPr>
          <p:cNvPr id="304" name="Google Shape;304;p38"/>
          <p:cNvSpPr txBox="1"/>
          <p:nvPr>
            <p:ph idx="1" type="body"/>
          </p:nvPr>
        </p:nvSpPr>
        <p:spPr>
          <a:xfrm>
            <a:off x="5374400" y="1017725"/>
            <a:ext cx="3630600" cy="4027200"/>
          </a:xfrm>
          <a:prstGeom prst="rect">
            <a:avLst/>
          </a:prstGeom>
        </p:spPr>
        <p:txBody>
          <a:bodyPr anchorCtr="0" anchor="t" bIns="91425" lIns="91425" spcFirstLastPara="1" rIns="91425" wrap="square" tIns="91425">
            <a:noAutofit/>
          </a:bodyPr>
          <a:lstStyle/>
          <a:p>
            <a:pPr indent="0" lvl="0" marL="89999" marR="0" rtl="0" algn="just">
              <a:spcBef>
                <a:spcPts val="1632"/>
              </a:spcBef>
              <a:spcAft>
                <a:spcPts val="0"/>
              </a:spcAft>
              <a:buNone/>
            </a:pPr>
            <a:r>
              <a:rPr lang="it" sz="1200" u="sng">
                <a:solidFill>
                  <a:srgbClr val="FFFFFF"/>
                </a:solidFill>
              </a:rPr>
              <a:t>Considerazioni:</a:t>
            </a:r>
            <a:endParaRPr sz="1200" u="sng">
              <a:solidFill>
                <a:srgbClr val="FFFFFF"/>
              </a:solidFill>
            </a:endParaRPr>
          </a:p>
          <a:p>
            <a:pPr indent="0" lvl="0" marL="89999" marR="0" rtl="0" algn="just">
              <a:spcBef>
                <a:spcPts val="1632"/>
              </a:spcBef>
              <a:spcAft>
                <a:spcPts val="0"/>
              </a:spcAft>
              <a:buNone/>
            </a:pPr>
            <a:r>
              <a:rPr lang="it" sz="1100">
                <a:solidFill>
                  <a:srgbClr val="FFFFFF"/>
                </a:solidFill>
              </a:rPr>
              <a:t>Da questo grafico risulta evidente che, al crescere della dimensione della finestra, </a:t>
            </a:r>
            <a:r>
              <a:rPr b="1" lang="it" sz="1100">
                <a:solidFill>
                  <a:srgbClr val="FFFFFF"/>
                </a:solidFill>
              </a:rPr>
              <a:t>il throughput cresce fino ad assestarsi attorno al valore 7000 pkts/s dalla dimensione della finestra pari ad 80 in poi</a:t>
            </a:r>
            <a:r>
              <a:rPr lang="it" sz="1100">
                <a:solidFill>
                  <a:srgbClr val="FFFFFF"/>
                </a:solidFill>
              </a:rPr>
              <a:t>. </a:t>
            </a:r>
            <a:endParaRPr sz="1100">
              <a:solidFill>
                <a:srgbClr val="FFFFFF"/>
              </a:solidFill>
            </a:endParaRPr>
          </a:p>
          <a:p>
            <a:pPr indent="0" lvl="0" marL="89999" marR="0" rtl="0" algn="just">
              <a:spcBef>
                <a:spcPts val="1632"/>
              </a:spcBef>
              <a:spcAft>
                <a:spcPts val="0"/>
              </a:spcAft>
              <a:buNone/>
            </a:pPr>
            <a:r>
              <a:rPr b="1" lang="it" sz="1100" u="sng">
                <a:solidFill>
                  <a:srgbClr val="FFFFFF"/>
                </a:solidFill>
              </a:rPr>
              <a:t>Indichiamo con:</a:t>
            </a:r>
            <a:endParaRPr b="1" sz="1100" u="sng">
              <a:solidFill>
                <a:srgbClr val="FFFFFF"/>
              </a:solidFill>
            </a:endParaRPr>
          </a:p>
          <a:p>
            <a:pPr indent="0" lvl="0" marL="89999" marR="0" rtl="0" algn="just">
              <a:spcBef>
                <a:spcPts val="1632"/>
              </a:spcBef>
              <a:spcAft>
                <a:spcPts val="0"/>
              </a:spcAft>
              <a:buNone/>
            </a:pPr>
            <a:r>
              <a:rPr b="1" lang="it" sz="1100">
                <a:solidFill>
                  <a:srgbClr val="FFFFFF"/>
                </a:solidFill>
              </a:rPr>
              <a:t>K</a:t>
            </a:r>
            <a:r>
              <a:rPr lang="it" sz="1100">
                <a:solidFill>
                  <a:srgbClr val="FFFFFF"/>
                </a:solidFill>
              </a:rPr>
              <a:t> -&gt; pacchetto contenuto in posizione 0 nella finestra</a:t>
            </a:r>
            <a:br>
              <a:rPr lang="it" sz="1100">
                <a:solidFill>
                  <a:srgbClr val="FFFFFF"/>
                </a:solidFill>
              </a:rPr>
            </a:br>
            <a:r>
              <a:rPr b="1" lang="it" sz="1100">
                <a:solidFill>
                  <a:srgbClr val="FFFFFF"/>
                </a:solidFill>
              </a:rPr>
              <a:t>J </a:t>
            </a:r>
            <a:r>
              <a:rPr lang="it" sz="1100">
                <a:solidFill>
                  <a:srgbClr val="FFFFFF"/>
                </a:solidFill>
              </a:rPr>
              <a:t>-&gt; l’ultimo pacchetto contenuto nella finestra di spedizione in cui è contenuto K</a:t>
            </a:r>
            <a:endParaRPr sz="1100">
              <a:solidFill>
                <a:srgbClr val="FFFFFF"/>
              </a:solidFill>
            </a:endParaRPr>
          </a:p>
          <a:p>
            <a:pPr indent="0" lvl="0" marL="89999" marR="0" rtl="0" algn="just">
              <a:lnSpc>
                <a:spcPct val="114000"/>
              </a:lnSpc>
              <a:spcBef>
                <a:spcPts val="500"/>
              </a:spcBef>
              <a:spcAft>
                <a:spcPts val="0"/>
              </a:spcAft>
              <a:buNone/>
            </a:pPr>
            <a:r>
              <a:rPr lang="it" sz="1100">
                <a:solidFill>
                  <a:srgbClr val="FFFFFF"/>
                </a:solidFill>
              </a:rPr>
              <a:t>T</a:t>
            </a:r>
            <a:r>
              <a:rPr baseline="-25000" lang="it" sz="1100">
                <a:solidFill>
                  <a:srgbClr val="FFFFFF"/>
                </a:solidFill>
              </a:rPr>
              <a:t>J </a:t>
            </a:r>
            <a:r>
              <a:rPr lang="it" sz="1100">
                <a:solidFill>
                  <a:srgbClr val="FFFFFF"/>
                </a:solidFill>
              </a:rPr>
              <a:t>-&gt; Istante di tempo in cui è stato trasmesso il pacchetto J </a:t>
            </a:r>
            <a:endParaRPr sz="1100">
              <a:solidFill>
                <a:srgbClr val="FFFFFF"/>
              </a:solidFill>
            </a:endParaRPr>
          </a:p>
          <a:p>
            <a:pPr indent="0" lvl="0" marL="89999" marR="0" rtl="0" algn="just">
              <a:lnSpc>
                <a:spcPct val="114000"/>
              </a:lnSpc>
              <a:spcBef>
                <a:spcPts val="500"/>
              </a:spcBef>
              <a:spcAft>
                <a:spcPts val="0"/>
              </a:spcAft>
              <a:buNone/>
            </a:pPr>
            <a:r>
              <a:rPr lang="it" sz="1100">
                <a:solidFill>
                  <a:srgbClr val="FFFFFF"/>
                </a:solidFill>
              </a:rPr>
              <a:t>T</a:t>
            </a:r>
            <a:r>
              <a:rPr baseline="30000" lang="it" sz="1100">
                <a:solidFill>
                  <a:srgbClr val="FFFFFF"/>
                </a:solidFill>
              </a:rPr>
              <a:t>A</a:t>
            </a:r>
            <a:r>
              <a:rPr baseline="-25000" lang="it" sz="1100">
                <a:solidFill>
                  <a:srgbClr val="FFFFFF"/>
                </a:solidFill>
              </a:rPr>
              <a:t>k</a:t>
            </a:r>
            <a:r>
              <a:rPr lang="it" sz="1100">
                <a:solidFill>
                  <a:srgbClr val="FFFFFF"/>
                </a:solidFill>
              </a:rPr>
              <a:t> -&gt; Istante di tempo in cui il mittente riceve l’ACK del pacchetto K dal destinatario</a:t>
            </a:r>
            <a:endParaRPr sz="1100">
              <a:solidFill>
                <a:srgbClr val="FFFFFF"/>
              </a:solidFill>
            </a:endParaRPr>
          </a:p>
        </p:txBody>
      </p:sp>
      <p:pic>
        <p:nvPicPr>
          <p:cNvPr id="305" name="Google Shape;305;p38"/>
          <p:cNvPicPr preferRelativeResize="0"/>
          <p:nvPr/>
        </p:nvPicPr>
        <p:blipFill>
          <a:blip r:embed="rId3">
            <a:alphaModFix/>
          </a:blip>
          <a:stretch>
            <a:fillRect/>
          </a:stretch>
        </p:blipFill>
        <p:spPr>
          <a:xfrm>
            <a:off x="60700" y="1445487"/>
            <a:ext cx="5374402" cy="26955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Dimensione della finestra (3)</a:t>
            </a:r>
            <a:endParaRPr/>
          </a:p>
        </p:txBody>
      </p:sp>
      <p:sp>
        <p:nvSpPr>
          <p:cNvPr id="311" name="Google Shape;311;p39"/>
          <p:cNvSpPr txBox="1"/>
          <p:nvPr>
            <p:ph idx="1" type="body"/>
          </p:nvPr>
        </p:nvSpPr>
        <p:spPr>
          <a:xfrm>
            <a:off x="5644075" y="1183450"/>
            <a:ext cx="3309600" cy="34917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FFFFFF"/>
              </a:buClr>
              <a:buSzPts val="1200"/>
              <a:buChar char="-"/>
            </a:pPr>
            <a:r>
              <a:rPr lang="it" sz="1200">
                <a:solidFill>
                  <a:srgbClr val="FFFFFF"/>
                </a:solidFill>
              </a:rPr>
              <a:t>se T</a:t>
            </a:r>
            <a:r>
              <a:rPr baseline="30000" lang="it" sz="1200">
                <a:solidFill>
                  <a:srgbClr val="FFFFFF"/>
                </a:solidFill>
              </a:rPr>
              <a:t>A</a:t>
            </a:r>
            <a:r>
              <a:rPr baseline="-25000" lang="it" sz="1200">
                <a:solidFill>
                  <a:srgbClr val="FFFFFF"/>
                </a:solidFill>
              </a:rPr>
              <a:t>K </a:t>
            </a:r>
            <a:r>
              <a:rPr lang="it" sz="1200">
                <a:solidFill>
                  <a:srgbClr val="FFFFFF"/>
                </a:solidFill>
              </a:rPr>
              <a:t>&gt; </a:t>
            </a:r>
            <a:r>
              <a:rPr lang="it" sz="1200">
                <a:solidFill>
                  <a:srgbClr val="FFFFFF"/>
                </a:solidFill>
              </a:rPr>
              <a:t>T</a:t>
            </a:r>
            <a:r>
              <a:rPr baseline="-25000" lang="it" sz="1200">
                <a:solidFill>
                  <a:srgbClr val="FFFFFF"/>
                </a:solidFill>
              </a:rPr>
              <a:t>J</a:t>
            </a:r>
            <a:r>
              <a:rPr lang="it" sz="1200">
                <a:solidFill>
                  <a:srgbClr val="FFFFFF"/>
                </a:solidFill>
              </a:rPr>
              <a:t> aumentare la dimensione della finestra aumenta l'efficienza poiché posso inviare un numero maggiore di pacchetti nell'attesa di ricevere l’ACK di K. Arrivati ad una certa dimensione della finestra si tenderà a cadere nel caso </a:t>
            </a:r>
            <a:r>
              <a:rPr lang="it" sz="1200">
                <a:solidFill>
                  <a:srgbClr val="FFFFFF"/>
                </a:solidFill>
              </a:rPr>
              <a:t>T</a:t>
            </a:r>
            <a:r>
              <a:rPr baseline="30000" lang="it" sz="1200">
                <a:solidFill>
                  <a:srgbClr val="FFFFFF"/>
                </a:solidFill>
              </a:rPr>
              <a:t>A</a:t>
            </a:r>
            <a:r>
              <a:rPr baseline="-25000" lang="it" sz="1200">
                <a:solidFill>
                  <a:srgbClr val="FFFFFF"/>
                </a:solidFill>
              </a:rPr>
              <a:t>K </a:t>
            </a:r>
            <a:r>
              <a:rPr lang="it" sz="1200">
                <a:solidFill>
                  <a:srgbClr val="FFFFFF"/>
                </a:solidFill>
              </a:rPr>
              <a:t>≦ T</a:t>
            </a:r>
            <a:r>
              <a:rPr baseline="-25000" lang="it" sz="1200">
                <a:solidFill>
                  <a:srgbClr val="FFFFFF"/>
                </a:solidFill>
              </a:rPr>
              <a:t>J </a:t>
            </a:r>
            <a:r>
              <a:rPr lang="it" sz="1200">
                <a:solidFill>
                  <a:srgbClr val="FFFFFF"/>
                </a:solidFill>
              </a:rPr>
              <a:t>data la crescita del numero di pacchetti da inviare.</a:t>
            </a:r>
            <a:endParaRPr sz="1200">
              <a:solidFill>
                <a:srgbClr val="FFFFFF"/>
              </a:solidFill>
            </a:endParaRPr>
          </a:p>
          <a:p>
            <a:pPr indent="0" lvl="0" marL="457200" rtl="0" algn="just">
              <a:spcBef>
                <a:spcPts val="1600"/>
              </a:spcBef>
              <a:spcAft>
                <a:spcPts val="0"/>
              </a:spcAft>
              <a:buNone/>
            </a:pPr>
            <a:r>
              <a:t/>
            </a:r>
            <a:endParaRPr sz="1200">
              <a:solidFill>
                <a:srgbClr val="FFFFFF"/>
              </a:solidFill>
            </a:endParaRPr>
          </a:p>
          <a:p>
            <a:pPr indent="-304800" lvl="0" marL="457200" rtl="0" algn="just">
              <a:spcBef>
                <a:spcPts val="1600"/>
              </a:spcBef>
              <a:spcAft>
                <a:spcPts val="0"/>
              </a:spcAft>
              <a:buClr>
                <a:srgbClr val="FFFFFF"/>
              </a:buClr>
              <a:buSzPts val="1200"/>
              <a:buChar char="-"/>
            </a:pPr>
            <a:r>
              <a:rPr lang="it" sz="1200">
                <a:solidFill>
                  <a:srgbClr val="FFFFFF"/>
                </a:solidFill>
              </a:rPr>
              <a:t>Se </a:t>
            </a:r>
            <a:r>
              <a:rPr lang="it" sz="1200">
                <a:solidFill>
                  <a:srgbClr val="FFFFFF"/>
                </a:solidFill>
              </a:rPr>
              <a:t>T</a:t>
            </a:r>
            <a:r>
              <a:rPr baseline="30000" lang="it" sz="1200">
                <a:solidFill>
                  <a:srgbClr val="FFFFFF"/>
                </a:solidFill>
              </a:rPr>
              <a:t>A</a:t>
            </a:r>
            <a:r>
              <a:rPr baseline="-25000" lang="it" sz="1200">
                <a:solidFill>
                  <a:srgbClr val="FFFFFF"/>
                </a:solidFill>
              </a:rPr>
              <a:t>K </a:t>
            </a:r>
            <a:r>
              <a:rPr lang="it" sz="1200">
                <a:solidFill>
                  <a:srgbClr val="FFFFFF"/>
                </a:solidFill>
              </a:rPr>
              <a:t>≦ T</a:t>
            </a:r>
            <a:r>
              <a:rPr baseline="-25000" lang="it" sz="1200">
                <a:solidFill>
                  <a:srgbClr val="FFFFFF"/>
                </a:solidFill>
              </a:rPr>
              <a:t>J</a:t>
            </a:r>
            <a:r>
              <a:rPr lang="it" sz="1200">
                <a:solidFill>
                  <a:srgbClr val="FFFFFF"/>
                </a:solidFill>
              </a:rPr>
              <a:t> </a:t>
            </a:r>
            <a:r>
              <a:rPr lang="it" sz="1200">
                <a:solidFill>
                  <a:srgbClr val="FFFFFF"/>
                </a:solidFill>
              </a:rPr>
              <a:t>aumentare la dimensione della finestra non altera l'efficienza poichè è possibile immettere nella finestra il pacchetto che segue J prima di </a:t>
            </a:r>
            <a:r>
              <a:rPr lang="it" sz="1200">
                <a:solidFill>
                  <a:srgbClr val="FFFFFF"/>
                </a:solidFill>
              </a:rPr>
              <a:t>T</a:t>
            </a:r>
            <a:r>
              <a:rPr baseline="-25000" lang="it" sz="1200">
                <a:solidFill>
                  <a:srgbClr val="FFFFFF"/>
                </a:solidFill>
              </a:rPr>
              <a:t>J</a:t>
            </a:r>
            <a:r>
              <a:rPr lang="it" sz="1200">
                <a:solidFill>
                  <a:srgbClr val="FFFFFF"/>
                </a:solidFill>
              </a:rPr>
              <a:t> dato che l'arrivo dell'ACK di K permette l'avanzamento della finestra.</a:t>
            </a:r>
            <a:endParaRPr sz="1200">
              <a:solidFill>
                <a:srgbClr val="FFFFFF"/>
              </a:solidFill>
            </a:endParaRPr>
          </a:p>
          <a:p>
            <a:pPr indent="0" lvl="0" marL="0" rtl="0" algn="just">
              <a:spcBef>
                <a:spcPts val="1600"/>
              </a:spcBef>
              <a:spcAft>
                <a:spcPts val="1600"/>
              </a:spcAft>
              <a:buNone/>
            </a:pPr>
            <a:r>
              <a:t/>
            </a:r>
            <a:endParaRPr sz="1100"/>
          </a:p>
        </p:txBody>
      </p:sp>
      <p:pic>
        <p:nvPicPr>
          <p:cNvPr id="312" name="Google Shape;312;p39"/>
          <p:cNvPicPr preferRelativeResize="0"/>
          <p:nvPr/>
        </p:nvPicPr>
        <p:blipFill>
          <a:blip r:embed="rId3">
            <a:alphaModFix/>
          </a:blip>
          <a:stretch>
            <a:fillRect/>
          </a:stretch>
        </p:blipFill>
        <p:spPr>
          <a:xfrm>
            <a:off x="269675" y="1460662"/>
            <a:ext cx="5374402" cy="2695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0"/>
          <p:cNvSpPr txBox="1"/>
          <p:nvPr>
            <p:ph idx="1" type="body"/>
          </p:nvPr>
        </p:nvSpPr>
        <p:spPr>
          <a:xfrm>
            <a:off x="4620050" y="1157375"/>
            <a:ext cx="4212300" cy="370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it" sz="1200" u="sng">
                <a:solidFill>
                  <a:srgbClr val="FFFFFF"/>
                </a:solidFill>
              </a:rPr>
              <a:t>Realizzazione:</a:t>
            </a:r>
            <a:endParaRPr b="1" sz="1200" u="sng">
              <a:solidFill>
                <a:srgbClr val="FFFFFF"/>
              </a:solidFill>
            </a:endParaRPr>
          </a:p>
          <a:p>
            <a:pPr indent="0" lvl="0" marL="0" rtl="0" algn="just">
              <a:spcBef>
                <a:spcPts val="1600"/>
              </a:spcBef>
              <a:spcAft>
                <a:spcPts val="0"/>
              </a:spcAft>
              <a:buNone/>
            </a:pPr>
            <a:r>
              <a:rPr lang="it" sz="1200">
                <a:solidFill>
                  <a:srgbClr val="FFFFFF"/>
                </a:solidFill>
              </a:rPr>
              <a:t>Per realizzare tale grafico si sono effettuate varie trasmissioni in cui si è posta la probabilità di perdita P variabile, si è utilizzato sempre lo stesso tipo di timer (fisso) e mantenuta costante la dimensione della finestra ad N = 10.</a:t>
            </a:r>
            <a:endParaRPr sz="1200">
              <a:solidFill>
                <a:srgbClr val="FFFFFF"/>
              </a:solidFill>
            </a:endParaRPr>
          </a:p>
          <a:p>
            <a:pPr indent="0" lvl="0" marL="0" rtl="0" algn="just">
              <a:spcBef>
                <a:spcPts val="1600"/>
              </a:spcBef>
              <a:spcAft>
                <a:spcPts val="0"/>
              </a:spcAft>
              <a:buNone/>
            </a:pPr>
            <a:r>
              <a:rPr lang="it" sz="1200">
                <a:solidFill>
                  <a:srgbClr val="FFFFFF"/>
                </a:solidFill>
              </a:rPr>
              <a:t>Come nel test descritto in precedenza, sono stati inizialmente trasferiti per un numero fisso di volte e con lo stesso valore della finestra i pacchetti relativi ad un certo file F, dunque sono stati registrati i valori totali di trasferimento ottenuti, ne è stata fatta la media e da questa calcolato il valore del throughput relativo alla probabilità di perdita P fissata.</a:t>
            </a:r>
            <a:endParaRPr sz="1200">
              <a:solidFill>
                <a:srgbClr val="FFFFFF"/>
              </a:solidFill>
            </a:endParaRPr>
          </a:p>
          <a:p>
            <a:pPr indent="0" lvl="0" marL="0" rtl="0" algn="just">
              <a:spcBef>
                <a:spcPts val="1600"/>
              </a:spcBef>
              <a:spcAft>
                <a:spcPts val="0"/>
              </a:spcAft>
              <a:buNone/>
            </a:pPr>
            <a:r>
              <a:t/>
            </a:r>
            <a:endParaRPr sz="1200">
              <a:solidFill>
                <a:srgbClr val="FFFFFF"/>
              </a:solidFill>
            </a:endParaRPr>
          </a:p>
          <a:p>
            <a:pPr indent="0" lvl="0" marL="0" rtl="0" algn="just">
              <a:spcBef>
                <a:spcPts val="1600"/>
              </a:spcBef>
              <a:spcAft>
                <a:spcPts val="1600"/>
              </a:spcAft>
              <a:buNone/>
            </a:pPr>
            <a:r>
              <a:t/>
            </a:r>
            <a:endParaRPr/>
          </a:p>
        </p:txBody>
      </p:sp>
      <p:pic>
        <p:nvPicPr>
          <p:cNvPr id="318" name="Google Shape;318;p40"/>
          <p:cNvPicPr preferRelativeResize="0"/>
          <p:nvPr/>
        </p:nvPicPr>
        <p:blipFill>
          <a:blip r:embed="rId3">
            <a:alphaModFix/>
          </a:blip>
          <a:stretch>
            <a:fillRect/>
          </a:stretch>
        </p:blipFill>
        <p:spPr>
          <a:xfrm>
            <a:off x="311700" y="1483550"/>
            <a:ext cx="3885225" cy="2913925"/>
          </a:xfrm>
          <a:prstGeom prst="rect">
            <a:avLst/>
          </a:prstGeom>
          <a:noFill/>
          <a:ln>
            <a:noFill/>
          </a:ln>
        </p:spPr>
      </p:pic>
      <p:sp>
        <p:nvSpPr>
          <p:cNvPr id="319" name="Google Shape;31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Probabilità di perdita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Probabilità di perdita (2)</a:t>
            </a:r>
            <a:endParaRPr/>
          </a:p>
        </p:txBody>
      </p:sp>
      <p:sp>
        <p:nvSpPr>
          <p:cNvPr id="325" name="Google Shape;325;p41"/>
          <p:cNvSpPr txBox="1"/>
          <p:nvPr>
            <p:ph idx="1" type="body"/>
          </p:nvPr>
        </p:nvSpPr>
        <p:spPr>
          <a:xfrm>
            <a:off x="4572000" y="1483550"/>
            <a:ext cx="4260300" cy="291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Il grafico risultante è una funzione decrescente che parte da un valore pari a circa 429 pacchetti/secondo (il primo valore scelto per realizzare il grafico e P = 2), arriva a circa 46 pacchetti/secondo per P = 23 e da quel valore in poi decresce meno velocemente fino a scendere a circa 22 pacchetti/secondo per P = 30.</a:t>
            </a:r>
            <a:endParaRPr sz="1200">
              <a:solidFill>
                <a:srgbClr val="FFFFFF"/>
              </a:solidFill>
            </a:endParaRPr>
          </a:p>
          <a:p>
            <a:pPr indent="0" lvl="0" marL="0" rtl="0" algn="just">
              <a:spcBef>
                <a:spcPts val="1600"/>
              </a:spcBef>
              <a:spcAft>
                <a:spcPts val="1600"/>
              </a:spcAft>
              <a:buNone/>
            </a:pPr>
            <a:r>
              <a:rPr lang="it" sz="1200">
                <a:solidFill>
                  <a:srgbClr val="FFFFFF"/>
                </a:solidFill>
              </a:rPr>
              <a:t>Questo andamento ottenuto sperimentalmente è in sintonia con quello che si potrebbe facilmente intuire: se la probabilità di perdita cresce deve crescere anche il tempo </a:t>
            </a:r>
            <a:r>
              <a:rPr lang="it" sz="1200">
                <a:solidFill>
                  <a:srgbClr val="FFFFFF"/>
                </a:solidFill>
              </a:rPr>
              <a:t>medio </a:t>
            </a:r>
            <a:r>
              <a:rPr lang="it" sz="1200">
                <a:solidFill>
                  <a:srgbClr val="FFFFFF"/>
                </a:solidFill>
              </a:rPr>
              <a:t>di trasmissione del file F ed essendo questa quantità inversamente proporzionale al Throughput</a:t>
            </a:r>
            <a:r>
              <a:rPr lang="it" sz="1200">
                <a:solidFill>
                  <a:srgbClr val="FFFFFF"/>
                </a:solidFill>
              </a:rPr>
              <a:t> questo </a:t>
            </a:r>
            <a:r>
              <a:rPr lang="it" sz="1200">
                <a:solidFill>
                  <a:srgbClr val="FFFFFF"/>
                </a:solidFill>
              </a:rPr>
              <a:t>deve decrescere al crescere di quest'ultima.</a:t>
            </a:r>
            <a:endParaRPr/>
          </a:p>
        </p:txBody>
      </p:sp>
      <p:pic>
        <p:nvPicPr>
          <p:cNvPr id="326" name="Google Shape;326;p41"/>
          <p:cNvPicPr preferRelativeResize="0"/>
          <p:nvPr/>
        </p:nvPicPr>
        <p:blipFill>
          <a:blip r:embed="rId3">
            <a:alphaModFix/>
          </a:blip>
          <a:stretch>
            <a:fillRect/>
          </a:stretch>
        </p:blipFill>
        <p:spPr>
          <a:xfrm>
            <a:off x="311700" y="1483550"/>
            <a:ext cx="3885225" cy="291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it" sz="3000"/>
              <a:t>Scelte progettuali</a:t>
            </a:r>
            <a:endParaRPr i="1"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Probabilità di perdita (3)</a:t>
            </a:r>
            <a:endParaRPr/>
          </a:p>
        </p:txBody>
      </p:sp>
      <p:sp>
        <p:nvSpPr>
          <p:cNvPr id="332" name="Google Shape;332;p42"/>
          <p:cNvSpPr txBox="1"/>
          <p:nvPr>
            <p:ph idx="1" type="body"/>
          </p:nvPr>
        </p:nvSpPr>
        <p:spPr>
          <a:xfrm>
            <a:off x="5128325" y="1168300"/>
            <a:ext cx="37041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400" u="sng">
                <a:solidFill>
                  <a:srgbClr val="FFFFFF"/>
                </a:solidFill>
              </a:rPr>
              <a:t>Indichiamo con:</a:t>
            </a:r>
            <a:endParaRPr b="1" sz="1400" u="sng">
              <a:solidFill>
                <a:srgbClr val="FFFFFF"/>
              </a:solidFill>
            </a:endParaRPr>
          </a:p>
          <a:p>
            <a:pPr indent="0" lvl="0" marL="0" rtl="0" algn="l">
              <a:spcBef>
                <a:spcPts val="1600"/>
              </a:spcBef>
              <a:spcAft>
                <a:spcPts val="0"/>
              </a:spcAft>
              <a:buNone/>
            </a:pPr>
            <a:r>
              <a:rPr b="1" lang="it" sz="1200">
                <a:solidFill>
                  <a:srgbClr val="FFFFFF"/>
                </a:solidFill>
              </a:rPr>
              <a:t>C</a:t>
            </a:r>
            <a:r>
              <a:rPr lang="it" sz="1200">
                <a:solidFill>
                  <a:srgbClr val="FFFFFF"/>
                </a:solidFill>
              </a:rPr>
              <a:t> -&gt; numero totale di pacchetti trasmessi (relativi al file F)</a:t>
            </a:r>
            <a:endParaRPr sz="1200">
              <a:solidFill>
                <a:srgbClr val="FFFFFF"/>
              </a:solidFill>
            </a:endParaRPr>
          </a:p>
          <a:p>
            <a:pPr indent="0" lvl="0" marL="0" rtl="0" algn="l">
              <a:spcBef>
                <a:spcPts val="1600"/>
              </a:spcBef>
              <a:spcAft>
                <a:spcPts val="0"/>
              </a:spcAft>
              <a:buNone/>
            </a:pPr>
            <a:r>
              <a:rPr b="1" lang="it" sz="1200">
                <a:solidFill>
                  <a:srgbClr val="FFFFFF"/>
                </a:solidFill>
              </a:rPr>
              <a:t>T</a:t>
            </a:r>
            <a:r>
              <a:rPr b="1" baseline="-25000" lang="it" sz="1200">
                <a:solidFill>
                  <a:srgbClr val="FFFFFF"/>
                </a:solidFill>
              </a:rPr>
              <a:t>t</a:t>
            </a:r>
            <a:r>
              <a:rPr b="1" lang="it" sz="1200">
                <a:solidFill>
                  <a:srgbClr val="FFFFFF"/>
                </a:solidFill>
              </a:rPr>
              <a:t> </a:t>
            </a:r>
            <a:r>
              <a:rPr lang="it" sz="1200">
                <a:solidFill>
                  <a:srgbClr val="FFFFFF"/>
                </a:solidFill>
              </a:rPr>
              <a:t>-&gt; il tempo totale di trasmissione del file F</a:t>
            </a:r>
            <a:endParaRPr sz="1200">
              <a:solidFill>
                <a:srgbClr val="FFFFFF"/>
              </a:solidFill>
            </a:endParaRPr>
          </a:p>
          <a:p>
            <a:pPr indent="0" lvl="0" marL="0" rtl="0" algn="l">
              <a:spcBef>
                <a:spcPts val="1600"/>
              </a:spcBef>
              <a:spcAft>
                <a:spcPts val="0"/>
              </a:spcAft>
              <a:buNone/>
            </a:pPr>
            <a:r>
              <a:rPr b="1" lang="it" sz="1200">
                <a:solidFill>
                  <a:srgbClr val="FFFFFF"/>
                </a:solidFill>
              </a:rPr>
              <a:t>P -&gt; </a:t>
            </a:r>
            <a:r>
              <a:rPr lang="it" sz="1200">
                <a:solidFill>
                  <a:srgbClr val="FFFFFF"/>
                </a:solidFill>
              </a:rPr>
              <a:t>probabilità di perdita impostata</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just">
              <a:spcBef>
                <a:spcPts val="1600"/>
              </a:spcBef>
              <a:spcAft>
                <a:spcPts val="0"/>
              </a:spcAft>
              <a:buNone/>
            </a:pPr>
            <a:r>
              <a:rPr lang="it" sz="1200">
                <a:solidFill>
                  <a:srgbClr val="FFFFFF"/>
                </a:solidFill>
              </a:rPr>
              <a:t>Quindi, come riporta il grafico, per valori elevati di P (nel nostro caso P&gt;30) il Throughput risulta quasi azzerarsi a causa dell'aumento elevato del tempo di trasmissione del file F.</a:t>
            </a:r>
            <a:endParaRPr sz="1200">
              <a:solidFill>
                <a:srgbClr val="FFFFFF"/>
              </a:solidFill>
            </a:endParaRPr>
          </a:p>
          <a:p>
            <a:pPr indent="0" lvl="0" marL="0" rtl="0" algn="l">
              <a:spcBef>
                <a:spcPts val="1600"/>
              </a:spcBef>
              <a:spcAft>
                <a:spcPts val="1600"/>
              </a:spcAft>
              <a:buNone/>
            </a:pPr>
            <a:r>
              <a:t/>
            </a:r>
            <a:endParaRPr/>
          </a:p>
        </p:txBody>
      </p:sp>
      <p:pic>
        <p:nvPicPr>
          <p:cNvPr id="333" name="Google Shape;333;p42"/>
          <p:cNvPicPr preferRelativeResize="0"/>
          <p:nvPr/>
        </p:nvPicPr>
        <p:blipFill>
          <a:blip r:embed="rId3">
            <a:alphaModFix/>
          </a:blip>
          <a:stretch>
            <a:fillRect/>
          </a:stretch>
        </p:blipFill>
        <p:spPr>
          <a:xfrm>
            <a:off x="311700" y="1483550"/>
            <a:ext cx="3885225" cy="2913925"/>
          </a:xfrm>
          <a:prstGeom prst="rect">
            <a:avLst/>
          </a:prstGeom>
          <a:noFill/>
          <a:ln>
            <a:noFill/>
          </a:ln>
        </p:spPr>
      </p:pic>
      <p:pic>
        <p:nvPicPr>
          <p:cNvPr id="334" name="Google Shape;334;p42"/>
          <p:cNvPicPr preferRelativeResize="0"/>
          <p:nvPr/>
        </p:nvPicPr>
        <p:blipFill>
          <a:blip r:embed="rId4">
            <a:alphaModFix/>
          </a:blip>
          <a:stretch>
            <a:fillRect/>
          </a:stretch>
        </p:blipFill>
        <p:spPr>
          <a:xfrm>
            <a:off x="5934137" y="3184325"/>
            <a:ext cx="2092475" cy="441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Timer di partenza (T)</a:t>
            </a:r>
            <a:br>
              <a:rPr lang="it"/>
            </a:br>
            <a:r>
              <a:rPr lang="it"/>
              <a:t>(1)</a:t>
            </a:r>
            <a:endParaRPr/>
          </a:p>
        </p:txBody>
      </p:sp>
      <p:sp>
        <p:nvSpPr>
          <p:cNvPr id="340" name="Google Shape;340;p43"/>
          <p:cNvSpPr txBox="1"/>
          <p:nvPr>
            <p:ph idx="1" type="body"/>
          </p:nvPr>
        </p:nvSpPr>
        <p:spPr>
          <a:xfrm>
            <a:off x="5773200" y="1372363"/>
            <a:ext cx="3059100" cy="304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Nella nostra implementazione dopo l'invio del primo pacchetto il valore del timer può venire modificato ed in particolare raddoppiato nel caso si verifichino eventi di perdita. Il timer mantiene quel valore fino al successivo evento di perdita in cui verrà nuovamente raddoppiato in valore.</a:t>
            </a:r>
            <a:endParaRPr sz="1200">
              <a:solidFill>
                <a:srgbClr val="FFFFFF"/>
              </a:solidFill>
            </a:endParaRPr>
          </a:p>
          <a:p>
            <a:pPr indent="0" lvl="0" marL="0" rtl="0" algn="just">
              <a:spcBef>
                <a:spcPts val="1600"/>
              </a:spcBef>
              <a:spcAft>
                <a:spcPts val="1600"/>
              </a:spcAft>
              <a:buNone/>
            </a:pPr>
            <a:r>
              <a:rPr lang="it" sz="1200">
                <a:solidFill>
                  <a:srgbClr val="FFFFFF"/>
                </a:solidFill>
              </a:rPr>
              <a:t>Il grafico mostra come al crescere del timer T iniziale si abbia, per il caso di Timer Fisso, una riduzione elevata del Throughput: vengono raggiunti valori prossimi a 2000 pkt/sec per T = 0.1 sec e prossimi a 50 pkt/sec per T = 3 sec.</a:t>
            </a:r>
            <a:endParaRPr/>
          </a:p>
        </p:txBody>
      </p:sp>
      <p:pic>
        <p:nvPicPr>
          <p:cNvPr id="341" name="Google Shape;341;p43"/>
          <p:cNvPicPr preferRelativeResize="0"/>
          <p:nvPr/>
        </p:nvPicPr>
        <p:blipFill>
          <a:blip r:embed="rId3">
            <a:alphaModFix/>
          </a:blip>
          <a:stretch>
            <a:fillRect/>
          </a:stretch>
        </p:blipFill>
        <p:spPr>
          <a:xfrm>
            <a:off x="311700" y="1562006"/>
            <a:ext cx="5321400" cy="26690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Throughput - Timer di partenza (T) (2)</a:t>
            </a:r>
            <a:endParaRPr/>
          </a:p>
        </p:txBody>
      </p:sp>
      <p:sp>
        <p:nvSpPr>
          <p:cNvPr id="347" name="Google Shape;347;p44"/>
          <p:cNvSpPr txBox="1"/>
          <p:nvPr>
            <p:ph idx="1" type="body"/>
          </p:nvPr>
        </p:nvSpPr>
        <p:spPr>
          <a:xfrm>
            <a:off x="5788325" y="1169400"/>
            <a:ext cx="3171000" cy="39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400" u="sng">
                <a:solidFill>
                  <a:srgbClr val="FFFFFF"/>
                </a:solidFill>
              </a:rPr>
              <a:t>Indichiamo con:</a:t>
            </a:r>
            <a:endParaRPr b="1" sz="1400" u="sng">
              <a:solidFill>
                <a:srgbClr val="FFFFFF"/>
              </a:solidFill>
            </a:endParaRPr>
          </a:p>
          <a:p>
            <a:pPr indent="0" lvl="0" marL="0" rtl="0" algn="l">
              <a:spcBef>
                <a:spcPts val="1600"/>
              </a:spcBef>
              <a:spcAft>
                <a:spcPts val="0"/>
              </a:spcAft>
              <a:buNone/>
            </a:pPr>
            <a:r>
              <a:rPr b="1" lang="it" sz="1400">
                <a:solidFill>
                  <a:srgbClr val="FFFFFF"/>
                </a:solidFill>
              </a:rPr>
              <a:t>t</a:t>
            </a:r>
            <a:r>
              <a:rPr b="1" baseline="-25000" lang="it" sz="1400">
                <a:solidFill>
                  <a:srgbClr val="FFFFFF"/>
                </a:solidFill>
              </a:rPr>
              <a:t>i</a:t>
            </a:r>
            <a:r>
              <a:rPr b="1" lang="it" sz="1400">
                <a:solidFill>
                  <a:srgbClr val="FFFFFF"/>
                </a:solidFill>
              </a:rPr>
              <a:t> </a:t>
            </a:r>
            <a:r>
              <a:rPr lang="it" sz="1400">
                <a:solidFill>
                  <a:srgbClr val="FFFFFF"/>
                </a:solidFill>
              </a:rPr>
              <a:t>-&gt; tempo totale di trasmissione e ricezione dell'ACK di un pacchetto “i”</a:t>
            </a:r>
            <a:endParaRPr sz="1400">
              <a:solidFill>
                <a:srgbClr val="FFFFFF"/>
              </a:solidFill>
            </a:endParaRPr>
          </a:p>
          <a:p>
            <a:pPr indent="0" lvl="0" marL="0" rtl="0" algn="l">
              <a:spcBef>
                <a:spcPts val="1600"/>
              </a:spcBef>
              <a:spcAft>
                <a:spcPts val="0"/>
              </a:spcAft>
              <a:buNone/>
            </a:pPr>
            <a:r>
              <a:rPr lang="it" sz="1400">
                <a:solidFill>
                  <a:srgbClr val="FFFFFF"/>
                </a:solidFill>
              </a:rPr>
              <a:t>v</a:t>
            </a:r>
            <a:r>
              <a:rPr baseline="-25000" lang="it" sz="1400">
                <a:solidFill>
                  <a:srgbClr val="FFFFFF"/>
                </a:solidFill>
              </a:rPr>
              <a:t>t</a:t>
            </a:r>
            <a:r>
              <a:rPr lang="it" sz="1400">
                <a:solidFill>
                  <a:srgbClr val="FFFFFF"/>
                </a:solidFill>
              </a:rPr>
              <a:t> -&gt; la velocità di trasmissione del pacchetto</a:t>
            </a:r>
            <a:endParaRPr sz="1400">
              <a:solidFill>
                <a:srgbClr val="FFFFFF"/>
              </a:solidFill>
            </a:endParaRPr>
          </a:p>
          <a:p>
            <a:pPr indent="0" lvl="0" marL="0" rtl="0" algn="l">
              <a:spcBef>
                <a:spcPts val="1600"/>
              </a:spcBef>
              <a:spcAft>
                <a:spcPts val="0"/>
              </a:spcAft>
              <a:buNone/>
            </a:pPr>
            <a:r>
              <a:rPr lang="it" sz="1400">
                <a:solidFill>
                  <a:srgbClr val="FFFFFF"/>
                </a:solidFill>
              </a:rPr>
              <a:t>r -&gt; # ritrasmissioni del pacchetto</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pic>
        <p:nvPicPr>
          <p:cNvPr id="348" name="Google Shape;348;p44"/>
          <p:cNvPicPr preferRelativeResize="0"/>
          <p:nvPr/>
        </p:nvPicPr>
        <p:blipFill>
          <a:blip r:embed="rId3">
            <a:alphaModFix/>
          </a:blip>
          <a:stretch>
            <a:fillRect/>
          </a:stretch>
        </p:blipFill>
        <p:spPr>
          <a:xfrm>
            <a:off x="311700" y="1562006"/>
            <a:ext cx="5321400" cy="2669020"/>
          </a:xfrm>
          <a:prstGeom prst="rect">
            <a:avLst/>
          </a:prstGeom>
          <a:noFill/>
          <a:ln>
            <a:noFill/>
          </a:ln>
        </p:spPr>
      </p:pic>
      <p:pic>
        <p:nvPicPr>
          <p:cNvPr id="349" name="Google Shape;349;p44"/>
          <p:cNvPicPr preferRelativeResize="0"/>
          <p:nvPr/>
        </p:nvPicPr>
        <p:blipFill>
          <a:blip r:embed="rId4">
            <a:alphaModFix/>
          </a:blip>
          <a:stretch>
            <a:fillRect/>
          </a:stretch>
        </p:blipFill>
        <p:spPr>
          <a:xfrm>
            <a:off x="5906213" y="3507225"/>
            <a:ext cx="2935225" cy="362550"/>
          </a:xfrm>
          <a:prstGeom prst="rect">
            <a:avLst/>
          </a:prstGeom>
          <a:noFill/>
          <a:ln>
            <a:noFill/>
          </a:ln>
        </p:spPr>
      </p:pic>
      <p:sp>
        <p:nvSpPr>
          <p:cNvPr id="350" name="Google Shape;350;p44"/>
          <p:cNvSpPr txBox="1"/>
          <p:nvPr/>
        </p:nvSpPr>
        <p:spPr>
          <a:xfrm>
            <a:off x="326200" y="4324175"/>
            <a:ext cx="8663400" cy="73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rPr>
              <a:t>Tra le dipendenze di </a:t>
            </a:r>
            <a:r>
              <a:rPr b="1" lang="it">
                <a:solidFill>
                  <a:srgbClr val="FFFFFF"/>
                </a:solidFill>
              </a:rPr>
              <a:t>t</a:t>
            </a:r>
            <a:r>
              <a:rPr b="1" baseline="-25000" lang="it">
                <a:solidFill>
                  <a:srgbClr val="FFFFFF"/>
                </a:solidFill>
              </a:rPr>
              <a:t>i</a:t>
            </a:r>
            <a:r>
              <a:rPr lang="it">
                <a:solidFill>
                  <a:srgbClr val="FFFFFF"/>
                </a:solidFill>
              </a:rPr>
              <a:t> è stato inserito il fattore T⨯2</a:t>
            </a:r>
            <a:r>
              <a:rPr baseline="30000" lang="it">
                <a:solidFill>
                  <a:srgbClr val="FFFFFF"/>
                </a:solidFill>
              </a:rPr>
              <a:t>r </a:t>
            </a:r>
            <a:r>
              <a:rPr lang="it">
                <a:solidFill>
                  <a:srgbClr val="FFFFFF"/>
                </a:solidFill>
              </a:rPr>
              <a:t>poiché il timer raddoppia il suo valore ad ogni ritrasmissione: essendo il Throughput inversamente proporzionale alla sommatoria dei </a:t>
            </a:r>
            <a:r>
              <a:rPr b="1" lang="it">
                <a:solidFill>
                  <a:srgbClr val="FFFFFF"/>
                </a:solidFill>
              </a:rPr>
              <a:t>t</a:t>
            </a:r>
            <a:r>
              <a:rPr b="1" baseline="-25000" lang="it">
                <a:solidFill>
                  <a:srgbClr val="FFFFFF"/>
                </a:solidFill>
              </a:rPr>
              <a:t>i</a:t>
            </a:r>
            <a:r>
              <a:rPr lang="it">
                <a:solidFill>
                  <a:srgbClr val="FFFFFF"/>
                </a:solidFill>
              </a:rPr>
              <a:t> relativi ai pacchetti del file F questo deve dunque decrescere all'aumentare del fattore </a:t>
            </a:r>
            <a:r>
              <a:rPr lang="it">
                <a:solidFill>
                  <a:srgbClr val="FFFFFF"/>
                </a:solidFill>
              </a:rPr>
              <a:t>T⨯2</a:t>
            </a:r>
            <a:r>
              <a:rPr baseline="30000" lang="it">
                <a:solidFill>
                  <a:srgbClr val="FFFFFF"/>
                </a:solidFill>
              </a:rPr>
              <a:t>r</a:t>
            </a:r>
            <a:r>
              <a:rPr lang="it">
                <a:solidFill>
                  <a:srgbClr val="FFFFFF"/>
                </a:solidFill>
              </a:rPr>
              <a:t>.</a:t>
            </a:r>
            <a:endParaRPr>
              <a:solidFill>
                <a:srgbClr val="FFFFFF"/>
              </a:solidFill>
            </a:endParaRPr>
          </a:p>
          <a:p>
            <a:pPr indent="0" lvl="0" marL="0" rtl="0" algn="just">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caso “Timer adattativo”</a:t>
            </a:r>
            <a:endParaRPr/>
          </a:p>
        </p:txBody>
      </p:sp>
      <p:sp>
        <p:nvSpPr>
          <p:cNvPr id="356" name="Google Shape;356;p45"/>
          <p:cNvSpPr txBox="1"/>
          <p:nvPr>
            <p:ph idx="1" type="body"/>
          </p:nvPr>
        </p:nvSpPr>
        <p:spPr>
          <a:xfrm>
            <a:off x="5788350" y="1225175"/>
            <a:ext cx="2968200" cy="342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Il grafico in figura mostra che, al crescere del parametro T (ottenuto scegliendo un opportuno valore iniziale di RTT ed impostando dev alla sua meta), il Throughput decresce (per P&gt;0) e tende asintoticamente a zero.</a:t>
            </a:r>
            <a:endParaRPr sz="1200">
              <a:solidFill>
                <a:srgbClr val="FFFFFF"/>
              </a:solidFill>
            </a:endParaRPr>
          </a:p>
          <a:p>
            <a:pPr indent="0" lvl="0" marL="0" rtl="0" algn="just">
              <a:spcBef>
                <a:spcPts val="1600"/>
              </a:spcBef>
              <a:spcAft>
                <a:spcPts val="0"/>
              </a:spcAft>
              <a:buNone/>
            </a:pPr>
            <a:r>
              <a:rPr lang="it" sz="1200">
                <a:solidFill>
                  <a:srgbClr val="FFFFFF"/>
                </a:solidFill>
              </a:rPr>
              <a:t>Questo andamento è dovuto al fatto che, a differenza del caso P=0 in cui non si hanno perdite e dunque non avviene alcun evento di Timeout, il valore del parametro T per P&gt;0, influenzando le stima iniziali di RTT e dev, influenza i valori dei timer successivi fino a quando le stime di RTT e dev si assestano al valore reale. </a:t>
            </a:r>
            <a:endParaRPr sz="1200">
              <a:solidFill>
                <a:srgbClr val="FFFFFF"/>
              </a:solidFill>
            </a:endParaRPr>
          </a:p>
          <a:p>
            <a:pPr indent="0" lvl="0" marL="0" rtl="0" algn="just">
              <a:spcBef>
                <a:spcPts val="1600"/>
              </a:spcBef>
              <a:spcAft>
                <a:spcPts val="1600"/>
              </a:spcAft>
              <a:buNone/>
            </a:pPr>
            <a:r>
              <a:t/>
            </a:r>
            <a:endParaRPr/>
          </a:p>
        </p:txBody>
      </p:sp>
      <p:pic>
        <p:nvPicPr>
          <p:cNvPr id="357" name="Google Shape;357;p45"/>
          <p:cNvPicPr preferRelativeResize="0"/>
          <p:nvPr/>
        </p:nvPicPr>
        <p:blipFill>
          <a:blip r:embed="rId3">
            <a:alphaModFix/>
          </a:blip>
          <a:stretch>
            <a:fillRect/>
          </a:stretch>
        </p:blipFill>
        <p:spPr>
          <a:xfrm>
            <a:off x="392800" y="1304825"/>
            <a:ext cx="4418028" cy="3263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caso “Timer adattativo” (2)</a:t>
            </a:r>
            <a:endParaRPr/>
          </a:p>
        </p:txBody>
      </p:sp>
      <p:sp>
        <p:nvSpPr>
          <p:cNvPr id="363" name="Google Shape;363;p46"/>
          <p:cNvSpPr txBox="1"/>
          <p:nvPr>
            <p:ph idx="1" type="body"/>
          </p:nvPr>
        </p:nvSpPr>
        <p:spPr>
          <a:xfrm>
            <a:off x="5052425" y="1304825"/>
            <a:ext cx="3749400" cy="3476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it" sz="1200">
                <a:solidFill>
                  <a:srgbClr val="FFFFFF"/>
                </a:solidFill>
              </a:rPr>
              <a:t>Viste le considerazioni della slide precedente, l</a:t>
            </a:r>
            <a:r>
              <a:rPr lang="it" sz="1200">
                <a:solidFill>
                  <a:srgbClr val="FFFFFF"/>
                </a:solidFill>
              </a:rPr>
              <a:t>a perdita di un pacchetto tra quelli iniziali genererà, al crescere di T, un tempo via via maggiore di attesa per la sua ritrasmissione incrementando il tempo totale di trasmissione del file F.</a:t>
            </a:r>
            <a:endParaRPr sz="1200">
              <a:solidFill>
                <a:srgbClr val="FFFFFF"/>
              </a:solidFill>
            </a:endParaRPr>
          </a:p>
          <a:p>
            <a:pPr indent="0" lvl="0" marL="0" rtl="0" algn="just">
              <a:spcBef>
                <a:spcPts val="1600"/>
              </a:spcBef>
              <a:spcAft>
                <a:spcPts val="1600"/>
              </a:spcAft>
              <a:buNone/>
            </a:pPr>
            <a:r>
              <a:rPr lang="it" sz="1200">
                <a:solidFill>
                  <a:srgbClr val="FFFFFF"/>
                </a:solidFill>
              </a:rPr>
              <a:t>Essendo il Throughput inversamente proporzionale al tempo totale di trasmissione, si ha che questo ridurrà di conseguenza il proprio valore all'aumentare del parametro T, tendendo a zero per T elevati.</a:t>
            </a:r>
            <a:endParaRPr/>
          </a:p>
        </p:txBody>
      </p:sp>
      <p:pic>
        <p:nvPicPr>
          <p:cNvPr id="364" name="Google Shape;364;p46"/>
          <p:cNvPicPr preferRelativeResize="0"/>
          <p:nvPr/>
        </p:nvPicPr>
        <p:blipFill>
          <a:blip r:embed="rId3">
            <a:alphaModFix/>
          </a:blip>
          <a:stretch>
            <a:fillRect/>
          </a:stretch>
        </p:blipFill>
        <p:spPr>
          <a:xfrm>
            <a:off x="392800" y="1304825"/>
            <a:ext cx="4418028" cy="3263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Scelte progettuali:</a:t>
            </a:r>
            <a:br>
              <a:rPr lang="it"/>
            </a:br>
            <a:r>
              <a:rPr lang="it" u="sng"/>
              <a:t>Convenzione dei pacchetti</a:t>
            </a:r>
            <a:endParaRPr u="sng"/>
          </a:p>
        </p:txBody>
      </p:sp>
      <p:sp>
        <p:nvSpPr>
          <p:cNvPr id="151" name="Google Shape;151;p16"/>
          <p:cNvSpPr txBox="1"/>
          <p:nvPr>
            <p:ph idx="1" type="body"/>
          </p:nvPr>
        </p:nvSpPr>
        <p:spPr>
          <a:xfrm>
            <a:off x="1297500" y="1567550"/>
            <a:ext cx="2894400" cy="2911200"/>
          </a:xfrm>
          <a:prstGeom prst="rect">
            <a:avLst/>
          </a:prstGeom>
        </p:spPr>
        <p:txBody>
          <a:bodyPr anchorCtr="0" anchor="ctr" bIns="91425" lIns="91425" spcFirstLastPara="1" rIns="91425" wrap="square" tIns="91425">
            <a:noAutofit/>
          </a:bodyPr>
          <a:lstStyle/>
          <a:p>
            <a:pPr indent="-172549" lvl="0" marL="269999" rtl="0" algn="just">
              <a:lnSpc>
                <a:spcPct val="115000"/>
              </a:lnSpc>
              <a:spcBef>
                <a:spcPts val="1000"/>
              </a:spcBef>
              <a:spcAft>
                <a:spcPts val="0"/>
              </a:spcAft>
              <a:buClr>
                <a:srgbClr val="FFFFFF"/>
              </a:buClr>
              <a:buSzPts val="1300"/>
              <a:buChar char="●"/>
            </a:pPr>
            <a:r>
              <a:rPr lang="it" sz="1500">
                <a:solidFill>
                  <a:srgbClr val="FFFFFF"/>
                </a:solidFill>
              </a:rPr>
              <a:t>1028 bytes nel campo dati di un pacchetto UDP:</a:t>
            </a:r>
            <a:endParaRPr sz="1500">
              <a:solidFill>
                <a:srgbClr val="FFFFFF"/>
              </a:solidFill>
            </a:endParaRPr>
          </a:p>
          <a:p>
            <a:pPr indent="-172549" lvl="1" marL="450000" rtl="0" algn="just">
              <a:lnSpc>
                <a:spcPct val="115000"/>
              </a:lnSpc>
              <a:spcBef>
                <a:spcPts val="1000"/>
              </a:spcBef>
              <a:spcAft>
                <a:spcPts val="0"/>
              </a:spcAft>
              <a:buClr>
                <a:srgbClr val="FFFFFF"/>
              </a:buClr>
              <a:buSzPts val="1300"/>
              <a:buChar char="○"/>
            </a:pPr>
            <a:r>
              <a:rPr lang="it" sz="1300">
                <a:solidFill>
                  <a:srgbClr val="FFFFFF"/>
                </a:solidFill>
              </a:rPr>
              <a:t>4 bytes per il numero di sequenza (</a:t>
            </a:r>
            <a:r>
              <a:rPr lang="it" sz="1300">
                <a:solidFill>
                  <a:srgbClr val="FFFFFF"/>
                </a:solidFill>
                <a:latin typeface="Courier New"/>
                <a:ea typeface="Courier New"/>
                <a:cs typeface="Courier New"/>
                <a:sym typeface="Courier New"/>
              </a:rPr>
              <a:t>unsigned int</a:t>
            </a:r>
            <a:r>
              <a:rPr lang="it" sz="1300">
                <a:solidFill>
                  <a:srgbClr val="FFFFFF"/>
                </a:solidFill>
              </a:rPr>
              <a:t>)</a:t>
            </a:r>
            <a:endParaRPr sz="1300">
              <a:solidFill>
                <a:srgbClr val="FFFFFF"/>
              </a:solidFill>
            </a:endParaRPr>
          </a:p>
          <a:p>
            <a:pPr indent="-172549" lvl="1" marL="450000" rtl="0" algn="just">
              <a:lnSpc>
                <a:spcPct val="115000"/>
              </a:lnSpc>
              <a:spcBef>
                <a:spcPts val="1000"/>
              </a:spcBef>
              <a:spcAft>
                <a:spcPts val="0"/>
              </a:spcAft>
              <a:buClr>
                <a:srgbClr val="FFFFFF"/>
              </a:buClr>
              <a:buSzPts val="1300"/>
              <a:buChar char="○"/>
            </a:pPr>
            <a:r>
              <a:rPr lang="it" sz="1300">
                <a:solidFill>
                  <a:srgbClr val="FFFFFF"/>
                </a:solidFill>
              </a:rPr>
              <a:t>3 bytes (opzionali) per il comando («</a:t>
            </a:r>
            <a:r>
              <a:rPr lang="it" sz="1300">
                <a:solidFill>
                  <a:srgbClr val="FFFFFF"/>
                </a:solidFill>
                <a:latin typeface="Courier New"/>
                <a:ea typeface="Courier New"/>
                <a:cs typeface="Courier New"/>
                <a:sym typeface="Courier New"/>
              </a:rPr>
              <a:t>ls</a:t>
            </a:r>
            <a:r>
              <a:rPr lang="it" sz="1300">
                <a:solidFill>
                  <a:srgbClr val="FFFFFF"/>
                </a:solidFill>
              </a:rPr>
              <a:t>», «</a:t>
            </a:r>
            <a:r>
              <a:rPr lang="it" sz="1300">
                <a:solidFill>
                  <a:srgbClr val="FFFFFF"/>
                </a:solidFill>
                <a:latin typeface="Courier New"/>
                <a:ea typeface="Courier New"/>
                <a:cs typeface="Courier New"/>
                <a:sym typeface="Courier New"/>
              </a:rPr>
              <a:t>put</a:t>
            </a:r>
            <a:r>
              <a:rPr lang="it" sz="1300">
                <a:solidFill>
                  <a:srgbClr val="FFFFFF"/>
                </a:solidFill>
              </a:rPr>
              <a:t>», «</a:t>
            </a:r>
            <a:r>
              <a:rPr lang="it" sz="1300">
                <a:solidFill>
                  <a:srgbClr val="FFFFFF"/>
                </a:solidFill>
                <a:latin typeface="Courier New"/>
                <a:ea typeface="Courier New"/>
                <a:cs typeface="Courier New"/>
                <a:sym typeface="Courier New"/>
              </a:rPr>
              <a:t>get</a:t>
            </a:r>
            <a:r>
              <a:rPr lang="it" sz="1300">
                <a:solidFill>
                  <a:srgbClr val="FFFFFF"/>
                </a:solidFill>
              </a:rPr>
              <a:t>»)</a:t>
            </a:r>
            <a:endParaRPr sz="1300">
              <a:solidFill>
                <a:srgbClr val="FFFFFF"/>
              </a:solidFill>
            </a:endParaRPr>
          </a:p>
          <a:p>
            <a:pPr indent="-172549" lvl="1" marL="450000" rtl="0" algn="just">
              <a:lnSpc>
                <a:spcPct val="115000"/>
              </a:lnSpc>
              <a:spcBef>
                <a:spcPts val="1600"/>
              </a:spcBef>
              <a:spcAft>
                <a:spcPts val="1000"/>
              </a:spcAft>
              <a:buClr>
                <a:srgbClr val="FFFFFF"/>
              </a:buClr>
              <a:buSzPts val="1300"/>
              <a:buChar char="○"/>
            </a:pPr>
            <a:r>
              <a:rPr lang="it" sz="1300">
                <a:solidFill>
                  <a:srgbClr val="FFFFFF"/>
                </a:solidFill>
              </a:rPr>
              <a:t>I restanti 1024 (o 1021 se </a:t>
            </a:r>
            <a:r>
              <a:rPr lang="it" sz="1300">
                <a:solidFill>
                  <a:srgbClr val="FFFFFF"/>
                </a:solidFill>
                <a:latin typeface="Courier New"/>
                <a:ea typeface="Courier New"/>
                <a:cs typeface="Courier New"/>
                <a:sym typeface="Courier New"/>
              </a:rPr>
              <a:t>cmd</a:t>
            </a:r>
            <a:r>
              <a:rPr lang="it" sz="1300">
                <a:solidFill>
                  <a:srgbClr val="FFFFFF"/>
                </a:solidFill>
              </a:rPr>
              <a:t>) per i dati</a:t>
            </a:r>
            <a:endParaRPr/>
          </a:p>
        </p:txBody>
      </p:sp>
      <p:graphicFrame>
        <p:nvGraphicFramePr>
          <p:cNvPr id="152" name="Google Shape;152;p16"/>
          <p:cNvGraphicFramePr/>
          <p:nvPr/>
        </p:nvGraphicFramePr>
        <p:xfrm>
          <a:off x="4450850" y="2261700"/>
          <a:ext cx="3000000" cy="3000000"/>
        </p:xfrm>
        <a:graphic>
          <a:graphicData uri="http://schemas.openxmlformats.org/drawingml/2006/table">
            <a:tbl>
              <a:tblPr>
                <a:noFill/>
                <a:tableStyleId>{DFC311B7-7261-4DB1-963B-20B7D2716D87}</a:tableStyleId>
              </a:tblPr>
              <a:tblGrid>
                <a:gridCol w="1066800"/>
                <a:gridCol w="533400"/>
                <a:gridCol w="2676525"/>
              </a:tblGrid>
              <a:tr h="371475">
                <a:tc>
                  <a:txBody>
                    <a:bodyPr/>
                    <a:lstStyle/>
                    <a:p>
                      <a:pPr indent="0" lvl="0" marL="0" rtl="0" algn="ctr">
                        <a:lnSpc>
                          <a:spcPct val="115000"/>
                        </a:lnSpc>
                        <a:spcBef>
                          <a:spcPts val="0"/>
                        </a:spcBef>
                        <a:spcAft>
                          <a:spcPts val="0"/>
                        </a:spcAft>
                        <a:buNone/>
                      </a:pPr>
                      <a:r>
                        <a:rPr b="1" lang="it">
                          <a:solidFill>
                            <a:schemeClr val="accent1"/>
                          </a:solidFill>
                          <a:latin typeface="Courier New"/>
                          <a:ea typeface="Courier New"/>
                          <a:cs typeface="Courier New"/>
                          <a:sym typeface="Courier New"/>
                        </a:rPr>
                        <a:t>seqNum</a:t>
                      </a:r>
                      <a:endParaRPr b="1">
                        <a:solidFill>
                          <a:schemeClr val="accent1"/>
                        </a:solidFill>
                        <a:latin typeface="Courier New"/>
                        <a:ea typeface="Courier New"/>
                        <a:cs typeface="Courier New"/>
                        <a:sym typeface="Courier New"/>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it">
                          <a:solidFill>
                            <a:schemeClr val="accent1"/>
                          </a:solidFill>
                          <a:latin typeface="Courier New"/>
                          <a:ea typeface="Courier New"/>
                          <a:cs typeface="Courier New"/>
                          <a:sym typeface="Courier New"/>
                        </a:rPr>
                        <a:t>cmd</a:t>
                      </a:r>
                      <a:endParaRPr b="1">
                        <a:solidFill>
                          <a:schemeClr val="accent1"/>
                        </a:solidFill>
                        <a:latin typeface="Courier New"/>
                        <a:ea typeface="Courier New"/>
                        <a:cs typeface="Courier New"/>
                        <a:sym typeface="Courier New"/>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b="1">
                        <a:solidFill>
                          <a:schemeClr val="accent1"/>
                        </a:solidFill>
                        <a:latin typeface="Courier New"/>
                        <a:ea typeface="Courier New"/>
                        <a:cs typeface="Courier New"/>
                        <a:sym typeface="Courier New"/>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solidFill>
                  </a:tcPr>
                </a:tc>
              </a:tr>
              <a:tr h="742950">
                <a:tc gridSpan="3">
                  <a:txBody>
                    <a:bodyPr/>
                    <a:lstStyle/>
                    <a:p>
                      <a:pPr indent="0" lvl="0" marL="0" rtl="0" algn="ctr">
                        <a:lnSpc>
                          <a:spcPct val="115000"/>
                        </a:lnSpc>
                        <a:spcBef>
                          <a:spcPts val="0"/>
                        </a:spcBef>
                        <a:spcAft>
                          <a:spcPts val="0"/>
                        </a:spcAft>
                        <a:buNone/>
                      </a:pPr>
                      <a:r>
                        <a:rPr b="1" lang="it">
                          <a:solidFill>
                            <a:schemeClr val="accent1"/>
                          </a:solidFill>
                          <a:latin typeface="Courier New"/>
                          <a:ea typeface="Courier New"/>
                          <a:cs typeface="Courier New"/>
                          <a:sym typeface="Courier New"/>
                        </a:rPr>
                        <a:t>Data</a:t>
                      </a:r>
                      <a:endParaRPr b="1">
                        <a:solidFill>
                          <a:schemeClr val="accent1"/>
                        </a:solidFill>
                        <a:latin typeface="Courier New"/>
                        <a:ea typeface="Courier New"/>
                        <a:cs typeface="Courier New"/>
                        <a:sym typeface="Courier New"/>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Scelte progettuali:</a:t>
            </a:r>
            <a:br>
              <a:rPr lang="it"/>
            </a:br>
            <a:r>
              <a:rPr lang="it" u="sng"/>
              <a:t>Server UDP concorrente</a:t>
            </a:r>
            <a:endParaRPr/>
          </a:p>
        </p:txBody>
      </p:sp>
      <p:sp>
        <p:nvSpPr>
          <p:cNvPr id="158" name="Google Shape;158;p17"/>
          <p:cNvSpPr/>
          <p:nvPr/>
        </p:nvSpPr>
        <p:spPr>
          <a:xfrm>
            <a:off x="5272550" y="1503450"/>
            <a:ext cx="943800" cy="1357800"/>
          </a:xfrm>
          <a:prstGeom prst="roundRect">
            <a:avLst>
              <a:gd fmla="val 16667" name="adj"/>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Lato"/>
                <a:ea typeface="Lato"/>
                <a:cs typeface="Lato"/>
                <a:sym typeface="Lato"/>
              </a:rPr>
              <a:t>server</a:t>
            </a:r>
            <a:br>
              <a:rPr lang="it">
                <a:latin typeface="Lato"/>
                <a:ea typeface="Lato"/>
                <a:cs typeface="Lato"/>
                <a:sym typeface="Lato"/>
              </a:rPr>
            </a:br>
            <a:r>
              <a:rPr lang="it">
                <a:latin typeface="Lato"/>
                <a:ea typeface="Lato"/>
                <a:cs typeface="Lato"/>
                <a:sym typeface="Lato"/>
              </a:rPr>
              <a:t>(parent)</a:t>
            </a:r>
            <a:br>
              <a:rPr lang="it">
                <a:latin typeface="Lato"/>
                <a:ea typeface="Lato"/>
                <a:cs typeface="Lato"/>
                <a:sym typeface="Lato"/>
              </a:rPr>
            </a:br>
            <a:br>
              <a:rPr lang="it">
                <a:latin typeface="Lato"/>
                <a:ea typeface="Lato"/>
                <a:cs typeface="Lato"/>
                <a:sym typeface="Lato"/>
              </a:rPr>
            </a:br>
            <a:r>
              <a:rPr lang="it">
                <a:latin typeface="Lato"/>
                <a:ea typeface="Lato"/>
                <a:cs typeface="Lato"/>
                <a:sym typeface="Lato"/>
              </a:rPr>
              <a:t>porta 73</a:t>
            </a:r>
            <a:endParaRPr>
              <a:latin typeface="Lato"/>
              <a:ea typeface="Lato"/>
              <a:cs typeface="Lato"/>
              <a:sym typeface="Lato"/>
            </a:endParaRPr>
          </a:p>
        </p:txBody>
      </p:sp>
      <p:sp>
        <p:nvSpPr>
          <p:cNvPr id="159" name="Google Shape;159;p17"/>
          <p:cNvSpPr/>
          <p:nvPr/>
        </p:nvSpPr>
        <p:spPr>
          <a:xfrm>
            <a:off x="5272550" y="3474700"/>
            <a:ext cx="943800" cy="1357800"/>
          </a:xfrm>
          <a:prstGeom prst="roundRect">
            <a:avLst>
              <a:gd fmla="val 16667" name="adj"/>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Lato"/>
                <a:ea typeface="Lato"/>
                <a:cs typeface="Lato"/>
                <a:sym typeface="Lato"/>
              </a:rPr>
              <a:t>server</a:t>
            </a:r>
            <a:br>
              <a:rPr lang="it">
                <a:latin typeface="Lato"/>
                <a:ea typeface="Lato"/>
                <a:cs typeface="Lato"/>
                <a:sym typeface="Lato"/>
              </a:rPr>
            </a:br>
            <a:r>
              <a:rPr lang="it">
                <a:latin typeface="Lato"/>
                <a:ea typeface="Lato"/>
                <a:cs typeface="Lato"/>
                <a:sym typeface="Lato"/>
              </a:rPr>
              <a:t>(child)</a:t>
            </a:r>
            <a:br>
              <a:rPr lang="it">
                <a:latin typeface="Lato"/>
                <a:ea typeface="Lato"/>
                <a:cs typeface="Lato"/>
                <a:sym typeface="Lato"/>
              </a:rPr>
            </a:br>
            <a:br>
              <a:rPr lang="it">
                <a:latin typeface="Lato"/>
                <a:ea typeface="Lato"/>
                <a:cs typeface="Lato"/>
                <a:sym typeface="Lato"/>
              </a:rPr>
            </a:br>
            <a:r>
              <a:rPr lang="it">
                <a:latin typeface="Lato"/>
                <a:ea typeface="Lato"/>
                <a:cs typeface="Lato"/>
                <a:sym typeface="Lato"/>
              </a:rPr>
              <a:t>porta 77</a:t>
            </a:r>
            <a:endParaRPr>
              <a:latin typeface="Lato"/>
              <a:ea typeface="Lato"/>
              <a:cs typeface="Lato"/>
              <a:sym typeface="Lato"/>
            </a:endParaRPr>
          </a:p>
        </p:txBody>
      </p:sp>
      <p:sp>
        <p:nvSpPr>
          <p:cNvPr id="160" name="Google Shape;160;p17"/>
          <p:cNvSpPr/>
          <p:nvPr/>
        </p:nvSpPr>
        <p:spPr>
          <a:xfrm>
            <a:off x="843375" y="2191250"/>
            <a:ext cx="943800" cy="1357800"/>
          </a:xfrm>
          <a:prstGeom prst="roundRect">
            <a:avLst>
              <a:gd fmla="val 16667" name="adj"/>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Lato"/>
                <a:ea typeface="Lato"/>
                <a:cs typeface="Lato"/>
                <a:sym typeface="Lato"/>
              </a:rPr>
              <a:t>client</a:t>
            </a:r>
            <a:endParaRPr>
              <a:latin typeface="Lato"/>
              <a:ea typeface="Lato"/>
              <a:cs typeface="Lato"/>
              <a:sym typeface="Lato"/>
            </a:endParaRPr>
          </a:p>
        </p:txBody>
      </p:sp>
      <p:sp>
        <p:nvSpPr>
          <p:cNvPr id="161" name="Google Shape;161;p17"/>
          <p:cNvSpPr txBox="1"/>
          <p:nvPr/>
        </p:nvSpPr>
        <p:spPr>
          <a:xfrm>
            <a:off x="6403300" y="1503450"/>
            <a:ext cx="2603700" cy="83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it" sz="1300">
                <a:solidFill>
                  <a:srgbClr val="FFFFFF"/>
                </a:solidFill>
                <a:latin typeface="Lato"/>
                <a:ea typeface="Lato"/>
                <a:cs typeface="Lato"/>
                <a:sym typeface="Lato"/>
              </a:rPr>
              <a:t>Crea una socket su una porta conosciuta.</a:t>
            </a:r>
            <a:endParaRPr sz="1300">
              <a:solidFill>
                <a:srgbClr val="FFFFFF"/>
              </a:solidFill>
              <a:latin typeface="Lato"/>
              <a:ea typeface="Lato"/>
              <a:cs typeface="Lato"/>
              <a:sym typeface="Lato"/>
            </a:endParaRPr>
          </a:p>
          <a:p>
            <a:pPr indent="0" lvl="0" marL="0" rtl="0" algn="just">
              <a:lnSpc>
                <a:spcPct val="115000"/>
              </a:lnSpc>
              <a:spcBef>
                <a:spcPts val="0"/>
              </a:spcBef>
              <a:spcAft>
                <a:spcPts val="0"/>
              </a:spcAft>
              <a:buNone/>
            </a:pPr>
            <a:r>
              <a:rPr lang="it" sz="1300">
                <a:solidFill>
                  <a:srgbClr val="FFFFFF"/>
                </a:solidFill>
                <a:latin typeface="Courier New"/>
                <a:ea typeface="Courier New"/>
                <a:cs typeface="Courier New"/>
                <a:sym typeface="Courier New"/>
              </a:rPr>
              <a:t>recvfrom()</a:t>
            </a:r>
            <a:r>
              <a:rPr lang="it" sz="1300">
                <a:solidFill>
                  <a:srgbClr val="FFFFFF"/>
                </a:solidFill>
              </a:rPr>
              <a:t> </a:t>
            </a:r>
            <a:r>
              <a:rPr lang="it" sz="1300">
                <a:solidFill>
                  <a:srgbClr val="FFFFFF"/>
                </a:solidFill>
                <a:latin typeface="Lato"/>
                <a:ea typeface="Lato"/>
                <a:cs typeface="Lato"/>
                <a:sym typeface="Lato"/>
              </a:rPr>
              <a:t>di un pacchetto…</a:t>
            </a:r>
            <a:endParaRPr>
              <a:latin typeface="Lato"/>
              <a:ea typeface="Lato"/>
              <a:cs typeface="Lato"/>
              <a:sym typeface="Lato"/>
            </a:endParaRPr>
          </a:p>
        </p:txBody>
      </p:sp>
      <p:sp>
        <p:nvSpPr>
          <p:cNvPr id="162" name="Google Shape;162;p17"/>
          <p:cNvSpPr txBox="1"/>
          <p:nvPr/>
        </p:nvSpPr>
        <p:spPr>
          <a:xfrm>
            <a:off x="6540300" y="3474700"/>
            <a:ext cx="2603700" cy="83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it" sz="1300">
                <a:solidFill>
                  <a:srgbClr val="FFFFFF"/>
                </a:solidFill>
                <a:latin typeface="Lato"/>
                <a:ea typeface="Lato"/>
                <a:cs typeface="Lato"/>
                <a:sym typeface="Lato"/>
              </a:rPr>
              <a:t>Crea un’altra socket su una porta diversa.</a:t>
            </a:r>
            <a:endParaRPr sz="1300">
              <a:solidFill>
                <a:srgbClr val="FFFFFF"/>
              </a:solidFill>
              <a:latin typeface="Lato"/>
              <a:ea typeface="Lato"/>
              <a:cs typeface="Lato"/>
              <a:sym typeface="Lato"/>
            </a:endParaRPr>
          </a:p>
          <a:p>
            <a:pPr indent="0" lvl="0" marL="0" rtl="0" algn="just">
              <a:lnSpc>
                <a:spcPct val="115000"/>
              </a:lnSpc>
              <a:spcBef>
                <a:spcPts val="0"/>
              </a:spcBef>
              <a:spcAft>
                <a:spcPts val="0"/>
              </a:spcAft>
              <a:buNone/>
            </a:pPr>
            <a:r>
              <a:rPr lang="it" sz="1300">
                <a:solidFill>
                  <a:srgbClr val="FFFFFF"/>
                </a:solidFill>
                <a:latin typeface="Lato"/>
                <a:ea typeface="Lato"/>
                <a:cs typeface="Lato"/>
                <a:sym typeface="Lato"/>
              </a:rPr>
              <a:t>Processa la richiesta del client, scambiando gli eventuali pacchetti addizionali.</a:t>
            </a:r>
            <a:endParaRPr sz="1300">
              <a:solidFill>
                <a:srgbClr val="FFFFFF"/>
              </a:solidFill>
              <a:latin typeface="Lato"/>
              <a:ea typeface="Lato"/>
              <a:cs typeface="Lato"/>
              <a:sym typeface="Lato"/>
            </a:endParaRPr>
          </a:p>
        </p:txBody>
      </p:sp>
      <p:grpSp>
        <p:nvGrpSpPr>
          <p:cNvPr id="163" name="Google Shape;163;p17"/>
          <p:cNvGrpSpPr/>
          <p:nvPr/>
        </p:nvGrpSpPr>
        <p:grpSpPr>
          <a:xfrm>
            <a:off x="5026850" y="2861250"/>
            <a:ext cx="882600" cy="613500"/>
            <a:chOff x="5026850" y="2861250"/>
            <a:chExt cx="882600" cy="613500"/>
          </a:xfrm>
        </p:grpSpPr>
        <p:cxnSp>
          <p:nvCxnSpPr>
            <p:cNvPr id="164" name="Google Shape;164;p17"/>
            <p:cNvCxnSpPr>
              <a:stCxn id="158" idx="2"/>
              <a:endCxn id="159" idx="0"/>
            </p:cNvCxnSpPr>
            <p:nvPr/>
          </p:nvCxnSpPr>
          <p:spPr>
            <a:xfrm>
              <a:off x="5744450" y="2861250"/>
              <a:ext cx="0" cy="613500"/>
            </a:xfrm>
            <a:prstGeom prst="straightConnector1">
              <a:avLst/>
            </a:prstGeom>
            <a:noFill/>
            <a:ln cap="flat" cmpd="sng" w="19050">
              <a:solidFill>
                <a:srgbClr val="FFFFFF"/>
              </a:solidFill>
              <a:prstDash val="solid"/>
              <a:round/>
              <a:headEnd len="med" w="med" type="none"/>
              <a:tailEnd len="med" w="med" type="triangle"/>
            </a:ln>
          </p:spPr>
        </p:cxnSp>
        <p:sp>
          <p:nvSpPr>
            <p:cNvPr id="165" name="Google Shape;165;p17"/>
            <p:cNvSpPr txBox="1"/>
            <p:nvPr/>
          </p:nvSpPr>
          <p:spPr>
            <a:xfrm>
              <a:off x="5026850" y="2960825"/>
              <a:ext cx="882600" cy="41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sz="1300">
                  <a:solidFill>
                    <a:srgbClr val="FFFFFF"/>
                  </a:solidFill>
                  <a:latin typeface="Lato"/>
                  <a:ea typeface="Lato"/>
                  <a:cs typeface="Lato"/>
                  <a:sym typeface="Lato"/>
                </a:rPr>
                <a:t>fork()</a:t>
              </a:r>
              <a:endParaRPr>
                <a:latin typeface="Lato"/>
                <a:ea typeface="Lato"/>
                <a:cs typeface="Lato"/>
                <a:sym typeface="Lato"/>
              </a:endParaRPr>
            </a:p>
          </p:txBody>
        </p:sp>
      </p:grpSp>
      <p:grpSp>
        <p:nvGrpSpPr>
          <p:cNvPr id="166" name="Google Shape;166;p17"/>
          <p:cNvGrpSpPr/>
          <p:nvPr/>
        </p:nvGrpSpPr>
        <p:grpSpPr>
          <a:xfrm>
            <a:off x="1787150" y="1913447"/>
            <a:ext cx="3485400" cy="956803"/>
            <a:chOff x="1787150" y="1913447"/>
            <a:chExt cx="3485400" cy="956803"/>
          </a:xfrm>
        </p:grpSpPr>
        <p:cxnSp>
          <p:nvCxnSpPr>
            <p:cNvPr id="167" name="Google Shape;167;p17"/>
            <p:cNvCxnSpPr>
              <a:endCxn id="158" idx="1"/>
            </p:cNvCxnSpPr>
            <p:nvPr/>
          </p:nvCxnSpPr>
          <p:spPr>
            <a:xfrm flipH="1" rot="10800000">
              <a:off x="1787150" y="2182350"/>
              <a:ext cx="3485400" cy="687900"/>
            </a:xfrm>
            <a:prstGeom prst="straightConnector1">
              <a:avLst/>
            </a:prstGeom>
            <a:noFill/>
            <a:ln cap="flat" cmpd="sng" w="19050">
              <a:solidFill>
                <a:srgbClr val="FFFFFF"/>
              </a:solidFill>
              <a:prstDash val="solid"/>
              <a:round/>
              <a:headEnd len="med" w="med" type="none"/>
              <a:tailEnd len="med" w="med" type="triangle"/>
            </a:ln>
          </p:spPr>
        </p:cxnSp>
        <p:sp>
          <p:nvSpPr>
            <p:cNvPr id="168" name="Google Shape;168;p17"/>
            <p:cNvSpPr txBox="1"/>
            <p:nvPr/>
          </p:nvSpPr>
          <p:spPr>
            <a:xfrm rot="-711797">
              <a:off x="2812290" y="2066821"/>
              <a:ext cx="1535190" cy="41445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sz="1300">
                  <a:solidFill>
                    <a:srgbClr val="FFFFFF"/>
                  </a:solidFill>
                  <a:latin typeface="Lato"/>
                  <a:ea typeface="Lato"/>
                  <a:cs typeface="Lato"/>
                  <a:sym typeface="Lato"/>
                </a:rPr>
                <a:t>Primo pacchetto</a:t>
              </a:r>
              <a:endParaRPr>
                <a:latin typeface="Lato"/>
                <a:ea typeface="Lato"/>
                <a:cs typeface="Lato"/>
                <a:sym typeface="Lato"/>
              </a:endParaRPr>
            </a:p>
          </p:txBody>
        </p:sp>
      </p:grpSp>
      <p:grpSp>
        <p:nvGrpSpPr>
          <p:cNvPr id="169" name="Google Shape;169;p17"/>
          <p:cNvGrpSpPr/>
          <p:nvPr/>
        </p:nvGrpSpPr>
        <p:grpSpPr>
          <a:xfrm>
            <a:off x="1806350" y="3060700"/>
            <a:ext cx="3466200" cy="1403587"/>
            <a:chOff x="1806350" y="3060700"/>
            <a:chExt cx="3466200" cy="1403587"/>
          </a:xfrm>
        </p:grpSpPr>
        <p:cxnSp>
          <p:nvCxnSpPr>
            <p:cNvPr id="170" name="Google Shape;170;p17"/>
            <p:cNvCxnSpPr>
              <a:endCxn id="159" idx="1"/>
            </p:cNvCxnSpPr>
            <p:nvPr/>
          </p:nvCxnSpPr>
          <p:spPr>
            <a:xfrm>
              <a:off x="1806350" y="3060700"/>
              <a:ext cx="3466200" cy="1092900"/>
            </a:xfrm>
            <a:prstGeom prst="straightConnector1">
              <a:avLst/>
            </a:prstGeom>
            <a:noFill/>
            <a:ln cap="flat" cmpd="sng" w="19050">
              <a:solidFill>
                <a:srgbClr val="FFFFFF"/>
              </a:solidFill>
              <a:prstDash val="solid"/>
              <a:round/>
              <a:headEnd len="med" w="med" type="triangle"/>
              <a:tailEnd len="med" w="med" type="triangle"/>
            </a:ln>
          </p:spPr>
        </p:cxnSp>
        <p:sp>
          <p:nvSpPr>
            <p:cNvPr id="171" name="Google Shape;171;p17"/>
            <p:cNvSpPr txBox="1"/>
            <p:nvPr/>
          </p:nvSpPr>
          <p:spPr>
            <a:xfrm rot="1078318">
              <a:off x="2614984" y="3641695"/>
              <a:ext cx="2031102" cy="521982"/>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300">
                  <a:solidFill>
                    <a:srgbClr val="FFFFFF"/>
                  </a:solidFill>
                  <a:latin typeface="Lato"/>
                  <a:ea typeface="Lato"/>
                  <a:cs typeface="Lato"/>
                  <a:sym typeface="Lato"/>
                </a:rPr>
                <a:t>Tutti i restanti pacchetti tra client e server</a:t>
              </a:r>
              <a:endParaRPr>
                <a:latin typeface="Lato"/>
                <a:ea typeface="Lato"/>
                <a:cs typeface="Lato"/>
                <a:sym typeface="Lato"/>
              </a:endParaRPr>
            </a:p>
          </p:txBody>
        </p:sp>
      </p:grpSp>
      <p:sp>
        <p:nvSpPr>
          <p:cNvPr id="172" name="Google Shape;172;p17"/>
          <p:cNvSpPr txBox="1"/>
          <p:nvPr/>
        </p:nvSpPr>
        <p:spPr>
          <a:xfrm>
            <a:off x="6403300" y="2340750"/>
            <a:ext cx="2603700" cy="83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it" sz="1300">
                <a:solidFill>
                  <a:srgbClr val="FFFFFF"/>
                </a:solidFill>
                <a:latin typeface="Lato"/>
                <a:ea typeface="Lato"/>
                <a:cs typeface="Lato"/>
                <a:sym typeface="Lato"/>
              </a:rPr>
              <a:t>...generato un figlio, di nuovo </a:t>
            </a:r>
            <a:r>
              <a:rPr lang="it" sz="1300">
                <a:solidFill>
                  <a:srgbClr val="FFFFFF"/>
                </a:solidFill>
                <a:latin typeface="Courier New"/>
                <a:ea typeface="Courier New"/>
                <a:cs typeface="Courier New"/>
                <a:sym typeface="Courier New"/>
              </a:rPr>
              <a:t>recvfrom(</a:t>
            </a:r>
            <a:r>
              <a:rPr lang="it" sz="1300">
                <a:solidFill>
                  <a:srgbClr val="FFFFFF"/>
                </a:solidFill>
                <a:latin typeface="Courier New"/>
                <a:ea typeface="Courier New"/>
                <a:cs typeface="Courier New"/>
                <a:sym typeface="Courier New"/>
              </a:rPr>
              <a:t>)</a:t>
            </a:r>
            <a:r>
              <a:rPr lang="it" sz="1300">
                <a:solidFill>
                  <a:srgbClr val="FFFFFF"/>
                </a:solidFill>
              </a:rPr>
              <a: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Scelte progettuali:</a:t>
            </a:r>
            <a:br>
              <a:rPr lang="it"/>
            </a:br>
            <a:r>
              <a:rPr lang="it" u="sng"/>
              <a:t>Finestra come coda circolare (1)</a:t>
            </a:r>
            <a:endParaRPr/>
          </a:p>
        </p:txBody>
      </p:sp>
      <p:sp>
        <p:nvSpPr>
          <p:cNvPr id="178" name="Google Shape;178;p18"/>
          <p:cNvSpPr txBox="1"/>
          <p:nvPr>
            <p:ph idx="1" type="body"/>
          </p:nvPr>
        </p:nvSpPr>
        <p:spPr>
          <a:xfrm>
            <a:off x="1052550" y="1523325"/>
            <a:ext cx="7038900" cy="3215400"/>
          </a:xfrm>
          <a:prstGeom prst="rect">
            <a:avLst/>
          </a:prstGeom>
        </p:spPr>
        <p:txBody>
          <a:bodyPr anchorCtr="0" anchor="ctr" bIns="91425" lIns="91425" spcFirstLastPara="1" rIns="91425" wrap="square" tIns="91425">
            <a:noAutofit/>
          </a:bodyPr>
          <a:lstStyle/>
          <a:p>
            <a:pPr indent="-209550" lvl="0" marL="269999" rtl="0" algn="just">
              <a:spcBef>
                <a:spcPts val="0"/>
              </a:spcBef>
              <a:spcAft>
                <a:spcPts val="0"/>
              </a:spcAft>
              <a:buSzPts val="1800"/>
              <a:buChar char="●"/>
            </a:pPr>
            <a:r>
              <a:rPr lang="it" sz="1800"/>
              <a:t>Array di </a:t>
            </a:r>
            <a:r>
              <a:rPr lang="it" sz="1800">
                <a:latin typeface="Courier New"/>
                <a:ea typeface="Courier New"/>
                <a:cs typeface="Courier New"/>
                <a:sym typeface="Courier New"/>
              </a:rPr>
              <a:t>N</a:t>
            </a:r>
            <a:r>
              <a:rPr lang="it" sz="1800"/>
              <a:t> elementi</a:t>
            </a:r>
            <a:endParaRPr sz="1800"/>
          </a:p>
          <a:p>
            <a:pPr indent="-209550" lvl="0" marL="269999" rtl="0" algn="just">
              <a:spcBef>
                <a:spcPts val="0"/>
              </a:spcBef>
              <a:spcAft>
                <a:spcPts val="0"/>
              </a:spcAft>
              <a:buSzPts val="1800"/>
              <a:buChar char="●"/>
            </a:pPr>
            <a:r>
              <a:rPr lang="it" sz="1800"/>
              <a:t>Usando l’aritmetica modulare, </a:t>
            </a:r>
            <a:r>
              <a:rPr lang="it" sz="1800">
                <a:latin typeface="Courier New"/>
                <a:ea typeface="Courier New"/>
                <a:cs typeface="Courier New"/>
                <a:sym typeface="Courier New"/>
              </a:rPr>
              <a:t>array[0]</a:t>
            </a:r>
            <a:r>
              <a:rPr lang="it" sz="1800"/>
              <a:t> è considerato il successivo di </a:t>
            </a:r>
            <a:r>
              <a:rPr lang="it" sz="1800">
                <a:latin typeface="Courier New"/>
                <a:ea typeface="Courier New"/>
                <a:cs typeface="Courier New"/>
                <a:sym typeface="Courier New"/>
              </a:rPr>
              <a:t>array[N-1]</a:t>
            </a:r>
            <a:r>
              <a:rPr lang="it" sz="1800"/>
              <a:t>:</a:t>
            </a:r>
            <a:endParaRPr sz="1800"/>
          </a:p>
          <a:p>
            <a:pPr indent="-204299" lvl="1" marL="540000" rtl="0" algn="just">
              <a:spcBef>
                <a:spcPts val="0"/>
              </a:spcBef>
              <a:spcAft>
                <a:spcPts val="0"/>
              </a:spcAft>
              <a:buSzPts val="1800"/>
              <a:buChar char="○"/>
            </a:pPr>
            <a:r>
              <a:rPr lang="it" sz="1800"/>
              <a:t>attraverso 2 cursori: testa e coda</a:t>
            </a:r>
            <a:endParaRPr sz="1800"/>
          </a:p>
          <a:p>
            <a:pPr indent="-204299" lvl="1" marL="540000" rtl="0" algn="just">
              <a:spcBef>
                <a:spcPts val="0"/>
              </a:spcBef>
              <a:spcAft>
                <a:spcPts val="0"/>
              </a:spcAft>
              <a:buSzPts val="1800"/>
              <a:buChar char="○"/>
            </a:pPr>
            <a:r>
              <a:rPr lang="it" sz="1800"/>
              <a:t>o più semplicemente con cursore di testa e lunghezza attuale della coda</a:t>
            </a:r>
            <a:endParaRPr sz="1800"/>
          </a:p>
          <a:p>
            <a:pPr indent="-209550" lvl="0" marL="269999" rtl="0" algn="just">
              <a:spcBef>
                <a:spcPts val="0"/>
              </a:spcBef>
              <a:spcAft>
                <a:spcPts val="0"/>
              </a:spcAft>
              <a:buSzPts val="1800"/>
              <a:buChar char="●"/>
            </a:pPr>
            <a:r>
              <a:rPr lang="it" sz="1800"/>
              <a:t>enqueue(elem):</a:t>
            </a:r>
            <a:br>
              <a:rPr lang="it" sz="1800"/>
            </a:br>
            <a:r>
              <a:rPr lang="it">
                <a:latin typeface="Courier New"/>
                <a:ea typeface="Courier New"/>
                <a:cs typeface="Courier New"/>
                <a:sym typeface="Courier New"/>
              </a:rPr>
              <a:t>if len &lt; N; coda = (coda + 1) mod N; array[coda] = elem; len++;</a:t>
            </a:r>
            <a:endParaRPr>
              <a:latin typeface="Courier New"/>
              <a:ea typeface="Courier New"/>
              <a:cs typeface="Courier New"/>
              <a:sym typeface="Courier New"/>
            </a:endParaRPr>
          </a:p>
          <a:p>
            <a:pPr indent="-209550" lvl="0" marL="269999" rtl="0" algn="just">
              <a:spcBef>
                <a:spcPts val="0"/>
              </a:spcBef>
              <a:spcAft>
                <a:spcPts val="0"/>
              </a:spcAft>
              <a:buSzPts val="1800"/>
              <a:buChar char="●"/>
            </a:pPr>
            <a:r>
              <a:rPr lang="it" sz="1800"/>
              <a:t>dequeue():</a:t>
            </a:r>
            <a:br>
              <a:rPr lang="it" sz="1800"/>
            </a:br>
            <a:r>
              <a:rPr lang="it">
                <a:latin typeface="Courier New"/>
                <a:ea typeface="Courier New"/>
                <a:cs typeface="Courier New"/>
                <a:sym typeface="Courier New"/>
              </a:rPr>
              <a:t>testa = (testa + 1) mod N; len--;</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Scelte progettuali:</a:t>
            </a:r>
            <a:br>
              <a:rPr lang="it"/>
            </a:br>
            <a:r>
              <a:rPr lang="it" u="sng"/>
              <a:t>Finestra come coda circolare (2)</a:t>
            </a:r>
            <a:endParaRPr/>
          </a:p>
        </p:txBody>
      </p:sp>
      <p:sp>
        <p:nvSpPr>
          <p:cNvPr id="184" name="Google Shape;184;p19"/>
          <p:cNvSpPr txBox="1"/>
          <p:nvPr>
            <p:ph idx="1" type="body"/>
          </p:nvPr>
        </p:nvSpPr>
        <p:spPr>
          <a:xfrm>
            <a:off x="1052550" y="1523325"/>
            <a:ext cx="7038900" cy="32154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it" sz="1800"/>
              <a:t>Vantaggi:</a:t>
            </a:r>
            <a:endParaRPr sz="1800"/>
          </a:p>
          <a:p>
            <a:pPr indent="-342900" lvl="0" marL="457200" rtl="0" algn="just">
              <a:lnSpc>
                <a:spcPct val="150000"/>
              </a:lnSpc>
              <a:spcBef>
                <a:spcPts val="1600"/>
              </a:spcBef>
              <a:spcAft>
                <a:spcPts val="0"/>
              </a:spcAft>
              <a:buSzPts val="1800"/>
              <a:buChar char="●"/>
            </a:pPr>
            <a:r>
              <a:rPr lang="it" sz="1800"/>
              <a:t>Ordinamento dei pacchetti</a:t>
            </a:r>
            <a:endParaRPr sz="1800"/>
          </a:p>
          <a:p>
            <a:pPr indent="-342900" lvl="0" marL="457200" rtl="0" algn="just">
              <a:lnSpc>
                <a:spcPct val="150000"/>
              </a:lnSpc>
              <a:spcBef>
                <a:spcPts val="0"/>
              </a:spcBef>
              <a:spcAft>
                <a:spcPts val="0"/>
              </a:spcAft>
              <a:buSzPts val="1800"/>
              <a:buChar char="●"/>
            </a:pPr>
            <a:r>
              <a:rPr lang="it" sz="1800"/>
              <a:t>Costo operazioni:</a:t>
            </a:r>
            <a:endParaRPr sz="1800"/>
          </a:p>
          <a:p>
            <a:pPr indent="-342900" lvl="1" marL="914400" rtl="0" algn="just">
              <a:lnSpc>
                <a:spcPct val="150000"/>
              </a:lnSpc>
              <a:spcBef>
                <a:spcPts val="0"/>
              </a:spcBef>
              <a:spcAft>
                <a:spcPts val="0"/>
              </a:spcAft>
              <a:buSzPts val="1800"/>
              <a:buChar char="○"/>
            </a:pPr>
            <a:r>
              <a:rPr lang="it" sz="1800"/>
              <a:t>Verifica coda vuota: O(1)</a:t>
            </a:r>
            <a:endParaRPr sz="1800"/>
          </a:p>
          <a:p>
            <a:pPr indent="-342900" lvl="1" marL="914400" rtl="0" algn="just">
              <a:lnSpc>
                <a:spcPct val="150000"/>
              </a:lnSpc>
              <a:spcBef>
                <a:spcPts val="0"/>
              </a:spcBef>
              <a:spcAft>
                <a:spcPts val="0"/>
              </a:spcAft>
              <a:buSzPts val="1800"/>
              <a:buChar char="○"/>
            </a:pPr>
            <a:r>
              <a:rPr lang="it" sz="1800"/>
              <a:t>“Traslare” la finestra: O(1)</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it" sz="3000"/>
              <a:t>Dettagli implementativi</a:t>
            </a:r>
            <a:endParaRPr i="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Dettagli implementativi:</a:t>
            </a:r>
            <a:br>
              <a:rPr lang="it"/>
            </a:br>
            <a:r>
              <a:rPr lang="it" u="sng"/>
              <a:t>Ascolto richieste (1)</a:t>
            </a:r>
            <a:endParaRPr/>
          </a:p>
        </p:txBody>
      </p:sp>
      <p:sp>
        <p:nvSpPr>
          <p:cNvPr id="195" name="Google Shape;195;p21"/>
          <p:cNvSpPr txBox="1"/>
          <p:nvPr>
            <p:ph idx="1" type="body"/>
          </p:nvPr>
        </p:nvSpPr>
        <p:spPr>
          <a:xfrm>
            <a:off x="198150" y="1602825"/>
            <a:ext cx="8747700" cy="314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while(1) {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semop(id_semaforo, &amp;aspetta, 1);	</a:t>
            </a:r>
            <a:r>
              <a:rPr lang="it" sz="1200">
                <a:solidFill>
                  <a:schemeClr val="accent1"/>
                </a:solidFill>
                <a:latin typeface="Roboto Mono Light"/>
                <a:ea typeface="Roboto Mono Light"/>
                <a:cs typeface="Roboto Mono Light"/>
                <a:sym typeface="Roboto Mono Light"/>
              </a:rPr>
              <a:t>// SEMAFORO: aspetta in caso siano nati max_n figli</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child_counter++;</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mettiti in ricezione</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 ( ( rcvd_bytes = recvfrom(sockfd, buff, sizeof(buff), 0, (struct sockaddr *)&amp;addr, &amp;len) ) &lt; 0 )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perror("errore in recvfrom");</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exit(1);</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r>
              <a:rPr lang="it" sz="1200">
                <a:solidFill>
                  <a:schemeClr val="accent1"/>
                </a:solidFill>
                <a:latin typeface="Roboto Mono Light"/>
                <a:ea typeface="Roboto Mono Light"/>
                <a:cs typeface="Roboto Mono Light"/>
                <a:sym typeface="Roboto Mono Light"/>
              </a:rPr>
              <a:t>// se arriva qualcosa</a:t>
            </a:r>
            <a:endParaRPr sz="1200">
              <a:solidFill>
                <a:schemeClr val="accen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if (rcvd_bytes &gt; 0)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 crea un figlio</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pid = fork();	[...]</a:t>
            </a:r>
            <a:endParaRPr sz="1200">
              <a:solidFill>
                <a:srgbClr val="000000"/>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it" sz="1200">
                <a:solidFill>
                  <a:srgbClr val="000000"/>
                </a:solidFill>
                <a:latin typeface="Roboto Mono Light"/>
                <a:ea typeface="Roboto Mono Light"/>
                <a:cs typeface="Roboto Mono Light"/>
                <a:sym typeface="Roboto Mono Light"/>
              </a:rPr>
              <a:t>	...</a:t>
            </a:r>
            <a:endParaRPr sz="1200">
              <a:solidFill>
                <a:srgbClr val="000000"/>
              </a:solidFill>
              <a:latin typeface="Roboto Mono Light"/>
              <a:ea typeface="Roboto Mono Light"/>
              <a:cs typeface="Roboto Mono Light"/>
              <a:sym typeface="Roboto Mon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