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handoutMasterIdLst>
    <p:handoutMasterId r:id="rId25"/>
  </p:handoutMasterIdLst>
  <p:sldIdLst>
    <p:sldId id="258" r:id="rId2"/>
    <p:sldId id="273" r:id="rId3"/>
    <p:sldId id="259" r:id="rId4"/>
    <p:sldId id="262" r:id="rId5"/>
    <p:sldId id="263" r:id="rId6"/>
    <p:sldId id="264" r:id="rId7"/>
    <p:sldId id="265" r:id="rId8"/>
    <p:sldId id="267" r:id="rId9"/>
    <p:sldId id="274" r:id="rId10"/>
    <p:sldId id="276" r:id="rId11"/>
    <p:sldId id="278" r:id="rId12"/>
    <p:sldId id="268" r:id="rId13"/>
    <p:sldId id="269" r:id="rId14"/>
    <p:sldId id="281" r:id="rId15"/>
    <p:sldId id="270" r:id="rId16"/>
    <p:sldId id="282" r:id="rId17"/>
    <p:sldId id="283" r:id="rId18"/>
    <p:sldId id="271" r:id="rId19"/>
    <p:sldId id="277" r:id="rId20"/>
    <p:sldId id="279" r:id="rId21"/>
    <p:sldId id="280" r:id="rId22"/>
    <p:sldId id="26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80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258460-AD77-40F0-AC3D-B1C64D617DBB}" v="4027" dt="2019-05-18T20:23:53.992"/>
    <p1510:client id="{6C593728-938D-431F-A05D-357729BA6B63}" v="3663" dt="2019-05-18T14:13:47.0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3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8627624A-8F20-425F-9958-AB9A46F39F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2F12CE8-B567-4A74-8544-56BC30C334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2050E-2A6F-47C6-AB7D-8E9CC6012D2E}" type="datetimeFigureOut">
              <a:rPr lang="it-IT" smtClean="0"/>
              <a:t>19.5.19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0730861-AE09-43CE-AACC-2CE6B300D3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CEFC08F-356A-46F0-BFBC-609C8DEB21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5C63A-D6CE-4F2A-9E1B-A05A27B145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33498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D77E9-8550-41F4-965F-E8D0E6448DE1}" type="datetimeFigureOut">
              <a:rPr lang="it-IT" smtClean="0"/>
              <a:t>19.5.19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76F14-8468-4001-9BAB-04AF98CB3E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01077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76F14-8468-4001-9BAB-04AF98CB3EF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5029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8D39D3A5-56E0-4186-A35E-643560EE17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it-IT"/>
              <a:t>Sensori - Dual Core (Filippo Maria Briscese e Davide Ilardi)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11312AE9-0860-4CAF-96B5-AD694072FA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C34CF-83BF-4A2F-A9E3-A755DA0948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4741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2F14B802-B9B3-4D70-9F63-FF01F239B7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it-IT"/>
              <a:t>Sensori - Dual Core (Filippo Maria Briscese e Davide Ilardi)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DDC305AD-2F10-4808-BFFB-A89A2DC66B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C34CF-83BF-4A2F-A9E3-A755DA0948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745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72E00762-0CCB-4365-86DA-33DE52A3EB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it-IT"/>
              <a:t>Sensori - Dual Core (Filippo Maria Briscese e Davide Ilardi)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EC31CBAF-76B6-44A9-94A0-8639213F34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C34CF-83BF-4A2F-A9E3-A755DA0948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6828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EEFA8B67-98E2-4CB2-866E-86B672C03C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it-IT"/>
              <a:t>Sensori - Dual Core (Filippo Maria Briscese e Davide Ilardi)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9F884C01-70BC-49EC-B428-EF99F6A1BB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C34CF-83BF-4A2F-A9E3-A755DA0948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6186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D9F11DC1-CA01-4251-8DFF-DD2D1C192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Sensori - Dual Core (Filippo Maria Briscese e Davide Ilardi)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A0F863C0-DC7A-4F9F-A086-49556AE279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C34CF-83BF-4A2F-A9E3-A755DA09481C}" type="slidenum">
              <a:rPr lang="it-IT" smtClean="0"/>
              <a:t>‹N›</a:t>
            </a:fld>
            <a:endParaRPr lang="it-IT"/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212D00EA-52E7-4C88-AB84-BE69FB4BC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011082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olo 9">
            <a:extLst>
              <a:ext uri="{FF2B5EF4-FFF2-40B4-BE49-F238E27FC236}">
                <a16:creationId xmlns:a16="http://schemas.microsoft.com/office/drawing/2014/main" id="{12B53026-F9C8-4833-B8C8-D883B17C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C961BA35-49A9-4F95-A58E-A017EEA713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Sensori - Dual Core (Filippo Maria Briscese e Davide Ilardi)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62386B9C-504C-407D-B202-B5BBD9E3E0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C34CF-83BF-4A2F-A9E3-A755DA0948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1539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69E1A20E-33F5-436F-9791-2A0ACB8F42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it-IT"/>
              <a:t>Sensori - Dual Core (Filippo Maria Briscese e Davide Ilardi)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FE9CEEAE-96DC-4841-A16D-C02C7EE1D5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C34CF-83BF-4A2F-A9E3-A755DA0948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129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F038092F-75C6-4A5F-B75B-6F2BA6E71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it-IT"/>
              <a:t>Sensori - Dual Core (Filippo Maria Briscese e Davide Ilardi)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5A49940E-37EE-4B67-801E-99BB8CB4B4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C34CF-83BF-4A2F-A9E3-A755DA0948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531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1E0A4F8B-B8BB-4962-9465-0F3597208C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it-IT"/>
              <a:t>Sensori - Dual Core (Filippo Maria Briscese e Davide Ilardi)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5F0C514-125E-4AD3-86A4-DB39D33697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C34CF-83BF-4A2F-A9E3-A755DA0948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8467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5A60F9AB-3F08-4F7F-93EA-D00A70B5E3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it-IT"/>
              <a:t>Sensori - Dual Core (Filippo Maria Briscese e Davide Ilardi)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EE204F13-8101-4E32-9E5A-67E8169F2D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C34CF-83BF-4A2F-A9E3-A755DA0948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849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87D1488-80DB-4806-BF5A-8349B5B5E2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it-IT"/>
              <a:t>Sensori - Dual Core (Filippo Maria Briscese e Davide Ilardi)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E8D5A68-0EE6-4D23-A01C-E4D6270C6B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C34CF-83BF-4A2F-A9E3-A755DA0948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436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1F979E34-2A09-4A30-9A97-845C1C7263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it-IT"/>
              <a:t>Sensori - Dual Core (Filippo Maria Briscese e Davide Ilardi)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2ED2BFE-37C1-4E08-81CF-C1BFAA09A3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C34CF-83BF-4A2F-A9E3-A755DA0948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3121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F9D8580B-37F3-466F-B91D-AD067E75F5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it-IT"/>
              <a:t>Sensori - Dual Core (Filippo Maria Briscese e Davide Ilardi)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3A663D9A-EB94-4D60-B6AC-042805CE47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C34CF-83BF-4A2F-A9E3-A755DA0948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558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1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9894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054562" y="-4151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742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329" y="731520"/>
            <a:ext cx="5009393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627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F9D8580B-37F3-466F-B91D-AD067E75F5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70509" y="6459786"/>
            <a:ext cx="5558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l"/>
            <a:r>
              <a:rPr lang="it-IT"/>
              <a:t>Sensori - Dual Core (Filippo Maria Briscese e Davide Ilardi)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3A663D9A-EB94-4D60-B6AC-042805CE47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C34CF-83BF-4A2F-A9E3-A755DA0948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29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59" y="6459786"/>
            <a:ext cx="55587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algn="l"/>
            <a:r>
              <a:rPr lang="it-IT"/>
              <a:t>Sensori - Dual Core (Filippo Maria Briscese e Davide Ilardi)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E0C34CF-83BF-4A2F-A9E3-A755DA09481C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08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7" r:id="rId9"/>
    <p:sldLayoutId id="2147483693" r:id="rId10"/>
    <p:sldLayoutId id="2147483694" r:id="rId11"/>
    <p:sldLayoutId id="2147483695" r:id="rId12"/>
    <p:sldLayoutId id="2147483674" r:id="rId13"/>
    <p:sldLayoutId id="2147483675" r:id="rId14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5205ABD-7216-4119-BB6B-B41F781DC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0" y="643467"/>
            <a:ext cx="4691270" cy="5054008"/>
          </a:xfrm>
        </p:spPr>
        <p:txBody>
          <a:bodyPr anchor="ctr">
            <a:normAutofit/>
          </a:bodyPr>
          <a:lstStyle/>
          <a:p>
            <a:pPr algn="r"/>
            <a:r>
              <a:rPr lang="it-IT"/>
              <a:t>Sensori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3093AC9-CB1A-4521-AB83-9200B2EA2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3245" y="643467"/>
            <a:ext cx="2649609" cy="5054008"/>
          </a:xfrm>
        </p:spPr>
        <p:txBody>
          <a:bodyPr anchor="ctr">
            <a:normAutofit/>
          </a:bodyPr>
          <a:lstStyle/>
          <a:p>
            <a:r>
              <a:rPr lang="it-IT"/>
              <a:t>Prova di esonero del corso di mobile programming</a:t>
            </a:r>
          </a:p>
          <a:p>
            <a:r>
              <a:rPr lang="it-IT"/>
              <a:t>Università degli studi di Roma Tor Vergata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0992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40942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95EEB44-823D-4437-940B-0630BFF1A5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764638" y="6441313"/>
            <a:ext cx="361710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Sensori - Dual Core (Filippo Maria Briscese e Davide Ilardi)</a:t>
            </a:r>
          </a:p>
        </p:txBody>
      </p:sp>
    </p:spTree>
    <p:extLst>
      <p:ext uri="{BB962C8B-B14F-4D97-AF65-F5344CB8AC3E}">
        <p14:creationId xmlns:p14="http://schemas.microsoft.com/office/powerpoint/2010/main" val="370730168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266B70-EB8B-4596-8F99-E23AAB068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chemeClr val="accent2">
                    <a:lumMod val="75000"/>
                  </a:schemeClr>
                </a:solidFill>
              </a:rPr>
              <a:t>Sensor Framework</a:t>
            </a:r>
            <a:br>
              <a:rPr lang="it-IT">
                <a:solidFill>
                  <a:schemeClr val="accent2">
                    <a:lumMod val="75000"/>
                  </a:schemeClr>
                </a:solidFill>
              </a:rPr>
            </a:br>
            <a:r>
              <a:rPr lang="it-IT"/>
              <a:t>Monitorare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F6D0FAC-A605-498E-93F8-96A2273EBB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it-IT"/>
              <a:t>Sensori - Dual Core (Filippo Maria Briscese e Davide Ilardi)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138B86-82EC-4D49-B400-8AB41B02F3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C34CF-83BF-4A2F-A9E3-A755DA09481C}" type="slidenum">
              <a:rPr lang="it-IT" smtClean="0"/>
              <a:t>10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68B33D79-DB33-412E-AD7E-CA4FE6955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437" y="1782621"/>
            <a:ext cx="8719127" cy="4535054"/>
          </a:xfr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it-IT" sz="160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it-IT" sz="1600">
                <a:latin typeface="Consolas" panose="020B0609020204030204" pitchFamily="49" charset="0"/>
              </a:rPr>
              <a:t> </a:t>
            </a:r>
            <a:r>
              <a:rPr lang="it-IT" sz="1600" err="1">
                <a:solidFill>
                  <a:srgbClr val="7030A0"/>
                </a:solidFill>
                <a:latin typeface="Consolas" panose="020B0609020204030204" pitchFamily="49" charset="0"/>
              </a:rPr>
              <a:t>SensorActivity</a:t>
            </a:r>
            <a:r>
              <a:rPr lang="it-IT" sz="1600">
                <a:latin typeface="Consolas" panose="020B0609020204030204" pitchFamily="49" charset="0"/>
              </a:rPr>
              <a:t> </a:t>
            </a:r>
            <a:r>
              <a:rPr lang="it-IT" sz="1600" err="1">
                <a:solidFill>
                  <a:srgbClr val="0070C0"/>
                </a:solidFill>
                <a:latin typeface="Consolas" panose="020B0609020204030204" pitchFamily="49" charset="0"/>
              </a:rPr>
              <a:t>extends</a:t>
            </a:r>
            <a:r>
              <a:rPr lang="it-IT" sz="160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it-IT" sz="1600">
                <a:solidFill>
                  <a:srgbClr val="7030A0"/>
                </a:solidFill>
                <a:latin typeface="Consolas" panose="020B0609020204030204" pitchFamily="49" charset="0"/>
              </a:rPr>
              <a:t>Activity</a:t>
            </a:r>
            <a:r>
              <a:rPr lang="it-IT" sz="160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it-IT" sz="1600" err="1">
                <a:solidFill>
                  <a:srgbClr val="0070C0"/>
                </a:solidFill>
                <a:latin typeface="Consolas" panose="020B0609020204030204" pitchFamily="49" charset="0"/>
              </a:rPr>
              <a:t>implements</a:t>
            </a:r>
            <a:r>
              <a:rPr lang="it-IT" sz="1600">
                <a:latin typeface="Consolas" panose="020B0609020204030204" pitchFamily="49" charset="0"/>
              </a:rPr>
              <a:t> </a:t>
            </a:r>
            <a:r>
              <a:rPr lang="it-IT" sz="1600" err="1">
                <a:solidFill>
                  <a:srgbClr val="7030A0"/>
                </a:solidFill>
                <a:latin typeface="Consolas" panose="020B0609020204030204" pitchFamily="49" charset="0"/>
              </a:rPr>
              <a:t>SensorEventListener</a:t>
            </a:r>
            <a:r>
              <a:rPr lang="it-IT" sz="160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it-IT" sz="1600">
                <a:latin typeface="Consolas" panose="020B0609020204030204" pitchFamily="49" charset="0"/>
              </a:rPr>
              <a:t>{</a:t>
            </a:r>
            <a:br>
              <a:rPr lang="it-IT" sz="1600">
                <a:latin typeface="Consolas" panose="020B0609020204030204" pitchFamily="49" charset="0"/>
              </a:rPr>
            </a:br>
            <a:r>
              <a:rPr lang="it-IT" sz="1600">
                <a:latin typeface="Consolas" panose="020B0609020204030204" pitchFamily="49" charset="0"/>
              </a:rPr>
              <a:t>	</a:t>
            </a:r>
            <a:r>
              <a:rPr lang="it-IT" sz="160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it-IT" sz="1600">
                <a:latin typeface="Consolas" panose="020B0609020204030204" pitchFamily="49" charset="0"/>
              </a:rPr>
              <a:t> </a:t>
            </a:r>
            <a:r>
              <a:rPr lang="it-IT" sz="1600" err="1">
                <a:solidFill>
                  <a:srgbClr val="7030A0"/>
                </a:solidFill>
                <a:latin typeface="Consolas" panose="020B0609020204030204" pitchFamily="49" charset="0"/>
              </a:rPr>
              <a:t>SensorManager</a:t>
            </a:r>
            <a:r>
              <a:rPr lang="it-IT" sz="1600">
                <a:latin typeface="Consolas" panose="020B0609020204030204" pitchFamily="49" charset="0"/>
              </a:rPr>
              <a:t> </a:t>
            </a:r>
            <a:r>
              <a:rPr lang="it-IT" sz="1600" err="1">
                <a:latin typeface="Consolas" panose="020B0609020204030204" pitchFamily="49" charset="0"/>
              </a:rPr>
              <a:t>sM</a:t>
            </a:r>
            <a:r>
              <a:rPr lang="it-IT" sz="1600">
                <a:latin typeface="Consolas" panose="020B0609020204030204" pitchFamily="49" charset="0"/>
              </a:rPr>
              <a:t>;</a:t>
            </a:r>
            <a:br>
              <a:rPr lang="it-IT" sz="1600">
                <a:latin typeface="Consolas" panose="020B0609020204030204" pitchFamily="49" charset="0"/>
              </a:rPr>
            </a:br>
            <a:r>
              <a:rPr lang="it-IT" sz="1600">
                <a:latin typeface="Consolas" panose="020B0609020204030204" pitchFamily="49" charset="0"/>
              </a:rPr>
              <a:t>	</a:t>
            </a:r>
            <a:r>
              <a:rPr lang="it-IT" sz="160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it-IT" sz="1600">
                <a:latin typeface="Consolas" panose="020B0609020204030204" pitchFamily="49" charset="0"/>
              </a:rPr>
              <a:t> </a:t>
            </a:r>
            <a:r>
              <a:rPr lang="it-IT" sz="1600">
                <a:solidFill>
                  <a:srgbClr val="7030A0"/>
                </a:solidFill>
                <a:latin typeface="Consolas" panose="020B0609020204030204" pitchFamily="49" charset="0"/>
              </a:rPr>
              <a:t>Sensor</a:t>
            </a:r>
            <a:r>
              <a:rPr lang="it-IT" sz="1600">
                <a:latin typeface="Consolas" panose="020B0609020204030204" pitchFamily="49" charset="0"/>
              </a:rPr>
              <a:t> </a:t>
            </a:r>
            <a:r>
              <a:rPr lang="it-IT" sz="1600" err="1">
                <a:latin typeface="Consolas" panose="020B0609020204030204" pitchFamily="49" charset="0"/>
              </a:rPr>
              <a:t>mySensor</a:t>
            </a:r>
            <a:r>
              <a:rPr lang="it-IT" sz="1600">
                <a:latin typeface="Consolas" panose="020B0609020204030204" pitchFamily="49" charset="0"/>
              </a:rPr>
              <a:t>;</a:t>
            </a:r>
            <a:br>
              <a:rPr lang="it-IT" sz="1600">
                <a:latin typeface="Consolas" panose="020B0609020204030204" pitchFamily="49" charset="0"/>
              </a:rPr>
            </a:br>
            <a:br>
              <a:rPr lang="it-IT" sz="1600">
                <a:latin typeface="Consolas" panose="020B0609020204030204" pitchFamily="49" charset="0"/>
              </a:rPr>
            </a:br>
            <a:r>
              <a:rPr lang="it-IT" sz="1600">
                <a:latin typeface="Consolas" panose="020B0609020204030204" pitchFamily="49" charset="0"/>
              </a:rPr>
              <a:t>	</a:t>
            </a:r>
            <a:r>
              <a:rPr lang="it-IT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it-IT" sz="160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Override</a:t>
            </a:r>
            <a:br>
              <a:rPr lang="it-IT" sz="1600">
                <a:latin typeface="Consolas" panose="020B0609020204030204" pitchFamily="49" charset="0"/>
              </a:rPr>
            </a:br>
            <a:r>
              <a:rPr lang="it-IT" sz="1600">
                <a:latin typeface="Consolas" panose="020B0609020204030204" pitchFamily="49" charset="0"/>
              </a:rPr>
              <a:t>	</a:t>
            </a:r>
            <a:r>
              <a:rPr lang="it-IT" sz="160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it-IT" sz="1600" err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it-IT" sz="160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it-IT" sz="1600" err="1">
                <a:solidFill>
                  <a:schemeClr val="tx1"/>
                </a:solidFill>
                <a:latin typeface="Consolas" panose="020B0609020204030204" pitchFamily="49" charset="0"/>
              </a:rPr>
              <a:t>onCreate</a:t>
            </a:r>
            <a:r>
              <a:rPr lang="it-IT" sz="16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it-IT" sz="1600">
                <a:solidFill>
                  <a:srgbClr val="7030A0"/>
                </a:solidFill>
                <a:latin typeface="Consolas" panose="020B0609020204030204" pitchFamily="49" charset="0"/>
              </a:rPr>
              <a:t>Bundle</a:t>
            </a:r>
            <a:r>
              <a:rPr lang="it-IT" sz="160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it-IT" sz="1600" err="1">
                <a:solidFill>
                  <a:schemeClr val="tx1"/>
                </a:solidFill>
                <a:latin typeface="Consolas" panose="020B0609020204030204" pitchFamily="49" charset="0"/>
              </a:rPr>
              <a:t>bundle</a:t>
            </a:r>
            <a:r>
              <a:rPr lang="it-IT" sz="1600">
                <a:solidFill>
                  <a:schemeClr val="tx1"/>
                </a:solidFill>
                <a:latin typeface="Consolas" panose="020B0609020204030204" pitchFamily="49" charset="0"/>
              </a:rPr>
              <a:t>) {</a:t>
            </a:r>
            <a:br>
              <a:rPr lang="it-IT" sz="160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it-IT" sz="1600">
                <a:solidFill>
                  <a:schemeClr val="tx1"/>
                </a:solidFill>
                <a:latin typeface="Consolas" panose="020B0609020204030204" pitchFamily="49" charset="0"/>
              </a:rPr>
              <a:t>		...</a:t>
            </a:r>
            <a:br>
              <a:rPr lang="it-IT" sz="160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it-IT" sz="160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it-IT" sz="1600" err="1">
                <a:solidFill>
                  <a:schemeClr val="tx1"/>
                </a:solidFill>
                <a:latin typeface="Consolas" panose="020B0609020204030204" pitchFamily="49" charset="0"/>
              </a:rPr>
              <a:t>sM</a:t>
            </a:r>
            <a:r>
              <a:rPr lang="it-IT" sz="1600">
                <a:solidFill>
                  <a:schemeClr val="tx1"/>
                </a:solidFill>
                <a:latin typeface="Consolas" panose="020B0609020204030204" pitchFamily="49" charset="0"/>
              </a:rPr>
              <a:t> = (</a:t>
            </a:r>
            <a:r>
              <a:rPr lang="it-IT" sz="1600" err="1">
                <a:solidFill>
                  <a:schemeClr val="tx1"/>
                </a:solidFill>
                <a:latin typeface="Consolas" panose="020B0609020204030204" pitchFamily="49" charset="0"/>
              </a:rPr>
              <a:t>SensorManager</a:t>
            </a:r>
            <a:r>
              <a:rPr lang="it-IT" sz="16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it-IT" sz="1600" err="1">
                <a:solidFill>
                  <a:schemeClr val="tx1"/>
                </a:solidFill>
                <a:latin typeface="Consolas" panose="020B0609020204030204" pitchFamily="49" charset="0"/>
              </a:rPr>
              <a:t>getSystemService</a:t>
            </a:r>
            <a:r>
              <a:rPr lang="it-IT" sz="16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it-IT" sz="1600" err="1">
                <a:solidFill>
                  <a:srgbClr val="7030A0"/>
                </a:solidFill>
                <a:latin typeface="Consolas" panose="020B0609020204030204" pitchFamily="49" charset="0"/>
              </a:rPr>
              <a:t>Context</a:t>
            </a:r>
            <a:r>
              <a:rPr lang="it-IT" sz="1600" err="1">
                <a:solidFill>
                  <a:schemeClr val="tx1"/>
                </a:solidFill>
                <a:latin typeface="Consolas" panose="020B0609020204030204" pitchFamily="49" charset="0"/>
              </a:rPr>
              <a:t>.SENSOR_SERVICE</a:t>
            </a:r>
            <a:r>
              <a:rPr lang="it-IT" sz="160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br>
              <a:rPr lang="it-IT" sz="160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it-IT" sz="160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it-IT" sz="1600" err="1">
                <a:solidFill>
                  <a:schemeClr val="tx1"/>
                </a:solidFill>
                <a:latin typeface="Consolas" panose="020B0609020204030204" pitchFamily="49" charset="0"/>
              </a:rPr>
              <a:t>mySensor</a:t>
            </a:r>
            <a:r>
              <a:rPr lang="it-IT" sz="16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it-IT" sz="1600" err="1">
                <a:solidFill>
                  <a:schemeClr val="tx1"/>
                </a:solidFill>
                <a:latin typeface="Consolas" panose="020B0609020204030204" pitchFamily="49" charset="0"/>
              </a:rPr>
              <a:t>sM.getDefaultSensor</a:t>
            </a:r>
            <a:r>
              <a:rPr lang="it-IT" sz="16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it-IT" sz="1600" err="1">
                <a:solidFill>
                  <a:srgbClr val="7030A0"/>
                </a:solidFill>
                <a:latin typeface="Consolas" panose="020B0609020204030204" pitchFamily="49" charset="0"/>
              </a:rPr>
              <a:t>Sensor</a:t>
            </a:r>
            <a:r>
              <a:rPr lang="it-IT" sz="1600" err="1">
                <a:solidFill>
                  <a:schemeClr val="tx1"/>
                </a:solidFill>
                <a:latin typeface="Consolas" panose="020B0609020204030204" pitchFamily="49" charset="0"/>
              </a:rPr>
              <a:t>.TYPE_LIGHT</a:t>
            </a:r>
            <a:r>
              <a:rPr lang="it-IT" sz="1600">
                <a:solidFill>
                  <a:schemeClr val="tx1"/>
                </a:solidFill>
                <a:latin typeface="Consolas" panose="020B0609020204030204" pitchFamily="49" charset="0"/>
              </a:rPr>
              <a:t>); ... }</a:t>
            </a:r>
            <a:br>
              <a:rPr lang="it-IT" sz="1600">
                <a:latin typeface="Consolas" panose="020B0609020204030204" pitchFamily="49" charset="0"/>
              </a:rPr>
            </a:br>
            <a:br>
              <a:rPr lang="it-IT" sz="1600">
                <a:latin typeface="Consolas" panose="020B0609020204030204" pitchFamily="49" charset="0"/>
              </a:rPr>
            </a:br>
            <a:r>
              <a:rPr lang="it-IT" sz="1600">
                <a:latin typeface="Consolas" panose="020B0609020204030204" pitchFamily="49" charset="0"/>
              </a:rPr>
              <a:t>	</a:t>
            </a:r>
            <a:r>
              <a:rPr lang="it-IT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it-IT" sz="160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Override</a:t>
            </a:r>
            <a:br>
              <a:rPr lang="it-IT" sz="1600">
                <a:latin typeface="Consolas" panose="020B0609020204030204" pitchFamily="49" charset="0"/>
              </a:rPr>
            </a:br>
            <a:r>
              <a:rPr lang="it-IT" sz="1600">
                <a:latin typeface="Consolas" panose="020B0609020204030204" pitchFamily="49" charset="0"/>
              </a:rPr>
              <a:t>	</a:t>
            </a:r>
            <a:r>
              <a:rPr lang="it-IT" sz="160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it-IT" sz="1600" err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it-IT" sz="1600">
                <a:latin typeface="Consolas" panose="020B0609020204030204" pitchFamily="49" charset="0"/>
              </a:rPr>
              <a:t> </a:t>
            </a:r>
            <a:r>
              <a:rPr lang="it-IT" sz="1600" err="1">
                <a:latin typeface="Consolas" panose="020B0609020204030204" pitchFamily="49" charset="0"/>
              </a:rPr>
              <a:t>onAccuracyChanged</a:t>
            </a:r>
            <a:r>
              <a:rPr lang="it-IT" sz="1600">
                <a:latin typeface="Consolas" panose="020B0609020204030204" pitchFamily="49" charset="0"/>
              </a:rPr>
              <a:t>(</a:t>
            </a:r>
            <a:r>
              <a:rPr lang="it-IT" sz="1600">
                <a:solidFill>
                  <a:srgbClr val="7030A0"/>
                </a:solidFill>
                <a:latin typeface="Consolas" panose="020B0609020204030204" pitchFamily="49" charset="0"/>
              </a:rPr>
              <a:t>Sensor</a:t>
            </a:r>
            <a:r>
              <a:rPr lang="it-IT" sz="1600">
                <a:latin typeface="Consolas" panose="020B0609020204030204" pitchFamily="49" charset="0"/>
              </a:rPr>
              <a:t> </a:t>
            </a:r>
            <a:r>
              <a:rPr lang="it-IT" sz="1600" err="1">
                <a:latin typeface="Consolas" panose="020B0609020204030204" pitchFamily="49" charset="0"/>
              </a:rPr>
              <a:t>sensor</a:t>
            </a:r>
            <a:r>
              <a:rPr lang="it-IT" sz="1600">
                <a:latin typeface="Consolas" panose="020B0609020204030204" pitchFamily="49" charset="0"/>
              </a:rPr>
              <a:t>, </a:t>
            </a:r>
            <a:r>
              <a:rPr lang="it-IT" sz="160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it-IT" sz="1600">
                <a:latin typeface="Consolas" panose="020B0609020204030204" pitchFamily="49" charset="0"/>
              </a:rPr>
              <a:t> </a:t>
            </a:r>
            <a:r>
              <a:rPr lang="it-IT" sz="1600" err="1">
                <a:latin typeface="Consolas" panose="020B0609020204030204" pitchFamily="49" charset="0"/>
              </a:rPr>
              <a:t>accuracy</a:t>
            </a:r>
            <a:r>
              <a:rPr lang="it-IT" sz="1600">
                <a:latin typeface="Consolas" panose="020B0609020204030204" pitchFamily="49" charset="0"/>
              </a:rPr>
              <a:t>) {</a:t>
            </a:r>
            <a:br>
              <a:rPr lang="it-IT" sz="1600">
                <a:latin typeface="Consolas" panose="020B0609020204030204" pitchFamily="49" charset="0"/>
              </a:rPr>
            </a:br>
            <a:r>
              <a:rPr lang="it-IT" sz="1600">
                <a:latin typeface="Consolas" panose="020B0609020204030204" pitchFamily="49" charset="0"/>
              </a:rPr>
              <a:t>		</a:t>
            </a:r>
            <a:r>
              <a:rPr lang="it-IT" sz="1600">
                <a:solidFill>
                  <a:srgbClr val="C00000"/>
                </a:solidFill>
                <a:latin typeface="Consolas" panose="020B0609020204030204" pitchFamily="49" charset="0"/>
              </a:rPr>
              <a:t>// Fai qualcosa se cambia </a:t>
            </a:r>
            <a:r>
              <a:rPr lang="it-IT" sz="1600" err="1">
                <a:solidFill>
                  <a:srgbClr val="C00000"/>
                </a:solidFill>
                <a:latin typeface="Consolas" panose="020B0609020204030204" pitchFamily="49" charset="0"/>
              </a:rPr>
              <a:t>accuracy</a:t>
            </a:r>
            <a:r>
              <a:rPr lang="it-IT" sz="1600">
                <a:solidFill>
                  <a:srgbClr val="C00000"/>
                </a:solidFill>
                <a:latin typeface="Consolas" panose="020B0609020204030204" pitchFamily="49" charset="0"/>
              </a:rPr>
              <a:t> del sensore</a:t>
            </a:r>
            <a:br>
              <a:rPr lang="it-IT" sz="1600">
                <a:latin typeface="Consolas" panose="020B0609020204030204" pitchFamily="49" charset="0"/>
              </a:rPr>
            </a:br>
            <a:r>
              <a:rPr lang="it-IT" sz="1600">
                <a:latin typeface="Consolas" panose="020B0609020204030204" pitchFamily="49" charset="0"/>
              </a:rPr>
              <a:t>	}</a:t>
            </a:r>
            <a:br>
              <a:rPr lang="it-IT" sz="1600">
                <a:latin typeface="Consolas" panose="020B0609020204030204" pitchFamily="49" charset="0"/>
              </a:rPr>
            </a:br>
            <a:br>
              <a:rPr lang="it-IT" sz="1600">
                <a:latin typeface="Consolas" panose="020B0609020204030204" pitchFamily="49" charset="0"/>
              </a:rPr>
            </a:br>
            <a:r>
              <a:rPr lang="it-IT" sz="1600">
                <a:latin typeface="Consolas" panose="020B0609020204030204" pitchFamily="49" charset="0"/>
              </a:rPr>
              <a:t>	</a:t>
            </a:r>
            <a:r>
              <a:rPr lang="it-IT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it-IT" sz="160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Override</a:t>
            </a:r>
            <a:br>
              <a:rPr lang="it-IT" sz="1600">
                <a:latin typeface="Consolas" panose="020B0609020204030204" pitchFamily="49" charset="0"/>
              </a:rPr>
            </a:br>
            <a:r>
              <a:rPr lang="it-IT" sz="1600">
                <a:latin typeface="Consolas" panose="020B0609020204030204" pitchFamily="49" charset="0"/>
              </a:rPr>
              <a:t>	</a:t>
            </a:r>
            <a:r>
              <a:rPr lang="it-IT" sz="160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it-IT" sz="1600" err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it-IT" sz="1600">
                <a:latin typeface="Consolas" panose="020B0609020204030204" pitchFamily="49" charset="0"/>
              </a:rPr>
              <a:t> </a:t>
            </a:r>
            <a:r>
              <a:rPr lang="it-IT" sz="1600" err="1">
                <a:latin typeface="Consolas" panose="020B0609020204030204" pitchFamily="49" charset="0"/>
              </a:rPr>
              <a:t>onSensorChanged</a:t>
            </a:r>
            <a:r>
              <a:rPr lang="it-IT" sz="1600">
                <a:latin typeface="Consolas" panose="020B0609020204030204" pitchFamily="49" charset="0"/>
              </a:rPr>
              <a:t>(</a:t>
            </a:r>
            <a:r>
              <a:rPr lang="it-IT" sz="1600" err="1">
                <a:solidFill>
                  <a:srgbClr val="7030A0"/>
                </a:solidFill>
                <a:latin typeface="Consolas" panose="020B0609020204030204" pitchFamily="49" charset="0"/>
              </a:rPr>
              <a:t>SensorEvent</a:t>
            </a:r>
            <a:r>
              <a:rPr lang="it-IT" sz="1600">
                <a:latin typeface="Consolas" panose="020B0609020204030204" pitchFamily="49" charset="0"/>
              </a:rPr>
              <a:t> event) {</a:t>
            </a:r>
            <a:br>
              <a:rPr lang="it-IT" sz="1600">
                <a:latin typeface="Consolas" panose="020B0609020204030204" pitchFamily="49" charset="0"/>
              </a:rPr>
            </a:br>
            <a:r>
              <a:rPr lang="it-IT" sz="1600">
                <a:latin typeface="Consolas" panose="020B0609020204030204" pitchFamily="49" charset="0"/>
              </a:rPr>
              <a:t>		</a:t>
            </a:r>
            <a:r>
              <a:rPr lang="it-IT" sz="1600">
                <a:solidFill>
                  <a:srgbClr val="C00000"/>
                </a:solidFill>
                <a:latin typeface="Consolas" panose="020B0609020204030204" pitchFamily="49" charset="0"/>
              </a:rPr>
              <a:t>// I sensori possono ritornare 1 o 3 valori</a:t>
            </a:r>
            <a:br>
              <a:rPr lang="it-IT" sz="1600">
                <a:latin typeface="Consolas" panose="020B0609020204030204" pitchFamily="49" charset="0"/>
              </a:rPr>
            </a:br>
            <a:r>
              <a:rPr lang="it-IT" sz="1600">
                <a:latin typeface="Consolas" panose="020B0609020204030204" pitchFamily="49" charset="0"/>
              </a:rPr>
              <a:t>		</a:t>
            </a:r>
            <a:r>
              <a:rPr lang="it-IT" sz="1600">
                <a:solidFill>
                  <a:srgbClr val="0070C0"/>
                </a:solidFill>
                <a:latin typeface="Consolas" panose="020B0609020204030204" pitchFamily="49" charset="0"/>
              </a:rPr>
              <a:t>float</a:t>
            </a:r>
            <a:r>
              <a:rPr lang="it-IT" sz="1600">
                <a:latin typeface="Consolas" panose="020B0609020204030204" pitchFamily="49" charset="0"/>
              </a:rPr>
              <a:t> </a:t>
            </a:r>
            <a:r>
              <a:rPr lang="it-IT" sz="1600" err="1">
                <a:latin typeface="Consolas" panose="020B0609020204030204" pitchFamily="49" charset="0"/>
              </a:rPr>
              <a:t>dataFromSensor</a:t>
            </a:r>
            <a:r>
              <a:rPr lang="it-IT" sz="1600">
                <a:latin typeface="Consolas" panose="020B0609020204030204" pitchFamily="49" charset="0"/>
              </a:rPr>
              <a:t> = </a:t>
            </a:r>
            <a:r>
              <a:rPr lang="it-IT" sz="1600" err="1">
                <a:latin typeface="Consolas" panose="020B0609020204030204" pitchFamily="49" charset="0"/>
              </a:rPr>
              <a:t>event.values</a:t>
            </a:r>
            <a:r>
              <a:rPr lang="it-IT" sz="1600">
                <a:latin typeface="Consolas" panose="020B0609020204030204" pitchFamily="49" charset="0"/>
              </a:rPr>
              <a:t>[</a:t>
            </a:r>
            <a:r>
              <a:rPr lang="it-IT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it-IT" sz="1600">
                <a:latin typeface="Consolas" panose="020B0609020204030204" pitchFamily="49" charset="0"/>
              </a:rPr>
              <a:t>];</a:t>
            </a:r>
            <a:br>
              <a:rPr lang="it-IT" sz="1600">
                <a:latin typeface="Consolas" panose="020B0609020204030204" pitchFamily="49" charset="0"/>
              </a:rPr>
            </a:br>
            <a:r>
              <a:rPr lang="it-IT" sz="1600">
                <a:latin typeface="Consolas" panose="020B0609020204030204" pitchFamily="49" charset="0"/>
              </a:rPr>
              <a:t>	} ...</a:t>
            </a:r>
          </a:p>
        </p:txBody>
      </p:sp>
    </p:spTree>
    <p:extLst>
      <p:ext uri="{BB962C8B-B14F-4D97-AF65-F5344CB8AC3E}">
        <p14:creationId xmlns:p14="http://schemas.microsoft.com/office/powerpoint/2010/main" val="3583049682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266B70-EB8B-4596-8F99-E23AAB068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chemeClr val="accent2">
                    <a:lumMod val="75000"/>
                  </a:schemeClr>
                </a:solidFill>
              </a:rPr>
              <a:t>Sensor Framework</a:t>
            </a:r>
            <a:br>
              <a:rPr lang="it-IT">
                <a:solidFill>
                  <a:schemeClr val="accent2">
                    <a:lumMod val="75000"/>
                  </a:schemeClr>
                </a:solidFill>
              </a:rPr>
            </a:br>
            <a:r>
              <a:rPr lang="it-IT"/>
              <a:t>Monitorare (2)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F6D0FAC-A605-498E-93F8-96A2273EBB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it-IT"/>
              <a:t>Sensori - Dual Core (Filippo Maria Briscese e Davide Ilardi)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138B86-82EC-4D49-B400-8AB41B02F3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C34CF-83BF-4A2F-A9E3-A755DA09481C}" type="slidenum">
              <a:rPr lang="it-IT" smtClean="0"/>
              <a:t>11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68B33D79-DB33-412E-AD7E-CA4FE6955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437" y="1782621"/>
            <a:ext cx="8719127" cy="4535054"/>
          </a:xfr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it-IT" sz="1600">
                <a:latin typeface="Consolas" panose="020B0609020204030204" pitchFamily="49" charset="0"/>
              </a:rPr>
              <a:t>	...</a:t>
            </a:r>
            <a:br>
              <a:rPr lang="it-IT" sz="1600">
                <a:latin typeface="Consolas" panose="020B0609020204030204" pitchFamily="49" charset="0"/>
              </a:rPr>
            </a:br>
            <a:br>
              <a:rPr lang="it-IT" sz="1600">
                <a:latin typeface="Consolas" panose="020B0609020204030204" pitchFamily="49" charset="0"/>
              </a:rPr>
            </a:br>
            <a:r>
              <a:rPr lang="it-IT" sz="1600">
                <a:latin typeface="Consolas" panose="020B0609020204030204" pitchFamily="49" charset="0"/>
              </a:rPr>
              <a:t>	</a:t>
            </a:r>
            <a:r>
              <a:rPr lang="it-IT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it-IT" sz="160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Override</a:t>
            </a:r>
            <a:br>
              <a:rPr lang="it-IT" sz="1600">
                <a:latin typeface="Consolas" panose="020B0609020204030204" pitchFamily="49" charset="0"/>
              </a:rPr>
            </a:br>
            <a:r>
              <a:rPr lang="it-IT" sz="1600">
                <a:latin typeface="Consolas" panose="020B0609020204030204" pitchFamily="49" charset="0"/>
              </a:rPr>
              <a:t>	</a:t>
            </a:r>
            <a:r>
              <a:rPr lang="it-IT" sz="1600" err="1">
                <a:solidFill>
                  <a:srgbClr val="0070C0"/>
                </a:solidFill>
                <a:latin typeface="Consolas" panose="020B0609020204030204" pitchFamily="49" charset="0"/>
              </a:rPr>
              <a:t>protected</a:t>
            </a:r>
            <a:r>
              <a:rPr lang="it-IT" sz="160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it-IT" sz="1600" err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it-IT" sz="160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it-IT" sz="1600" err="1">
                <a:solidFill>
                  <a:schemeClr val="tx1"/>
                </a:solidFill>
                <a:latin typeface="Consolas" panose="020B0609020204030204" pitchFamily="49" charset="0"/>
              </a:rPr>
              <a:t>onResume</a:t>
            </a:r>
            <a:r>
              <a:rPr lang="it-IT" sz="1600">
                <a:solidFill>
                  <a:schemeClr val="tx1"/>
                </a:solidFill>
                <a:latin typeface="Consolas" panose="020B0609020204030204" pitchFamily="49" charset="0"/>
              </a:rPr>
              <a:t>() {</a:t>
            </a:r>
            <a:br>
              <a:rPr lang="it-IT" sz="160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it-IT" sz="160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it-IT" sz="1600" err="1">
                <a:solidFill>
                  <a:srgbClr val="0070C0"/>
                </a:solidFill>
                <a:latin typeface="Consolas" panose="020B0609020204030204" pitchFamily="49" charset="0"/>
              </a:rPr>
              <a:t>super</a:t>
            </a:r>
            <a:r>
              <a:rPr lang="it-IT" sz="1600" err="1">
                <a:solidFill>
                  <a:schemeClr val="tx1"/>
                </a:solidFill>
                <a:latin typeface="Consolas" panose="020B0609020204030204" pitchFamily="49" charset="0"/>
              </a:rPr>
              <a:t>.onResume</a:t>
            </a:r>
            <a:r>
              <a:rPr lang="it-IT" sz="160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  <a:br>
              <a:rPr lang="it-IT" sz="160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it-IT" sz="160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it-IT" sz="1600">
                <a:solidFill>
                  <a:srgbClr val="C00000"/>
                </a:solidFill>
                <a:latin typeface="Consolas" panose="020B0609020204030204" pitchFamily="49" charset="0"/>
              </a:rPr>
              <a:t> // Inizia ad ascoltare il sensore</a:t>
            </a:r>
            <a:br>
              <a:rPr lang="it-IT" sz="160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it-IT" sz="160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it-IT" sz="1600" err="1">
                <a:solidFill>
                  <a:schemeClr val="tx1"/>
                </a:solidFill>
                <a:latin typeface="Consolas" panose="020B0609020204030204" pitchFamily="49" charset="0"/>
              </a:rPr>
              <a:t>sM.registerListener</a:t>
            </a:r>
            <a:r>
              <a:rPr lang="it-IT" sz="16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it-IT" sz="160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it-IT" sz="160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it-IT" sz="1600" err="1">
                <a:solidFill>
                  <a:schemeClr val="tx1"/>
                </a:solidFill>
                <a:latin typeface="Consolas" panose="020B0609020204030204" pitchFamily="49" charset="0"/>
              </a:rPr>
              <a:t>mySensor</a:t>
            </a:r>
            <a:r>
              <a:rPr lang="it-IT" sz="160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br>
              <a:rPr lang="it-IT" sz="160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it-IT" sz="1600">
                <a:solidFill>
                  <a:schemeClr val="tx1"/>
                </a:solidFill>
                <a:latin typeface="Consolas" panose="020B0609020204030204" pitchFamily="49" charset="0"/>
              </a:rPr>
              <a:t>			 </a:t>
            </a:r>
            <a:r>
              <a:rPr lang="it-IT" sz="1600" err="1">
                <a:solidFill>
                  <a:srgbClr val="7030A0"/>
                </a:solidFill>
                <a:latin typeface="Consolas" panose="020B0609020204030204" pitchFamily="49" charset="0"/>
              </a:rPr>
              <a:t>SensorManager</a:t>
            </a:r>
            <a:r>
              <a:rPr lang="it-IT" sz="160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it-IT" sz="1600" err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SENOSOR_DELAY_NORMAL</a:t>
            </a:r>
            <a:r>
              <a:rPr lang="it-IT" sz="160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br>
              <a:rPr lang="it-IT" sz="160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it-IT" sz="160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  <a:br>
              <a:rPr lang="it-IT" sz="1600">
                <a:latin typeface="Consolas" panose="020B0609020204030204" pitchFamily="49" charset="0"/>
              </a:rPr>
            </a:br>
            <a:br>
              <a:rPr lang="it-IT" sz="1600">
                <a:latin typeface="Consolas" panose="020B0609020204030204" pitchFamily="49" charset="0"/>
              </a:rPr>
            </a:br>
            <a:r>
              <a:rPr lang="it-IT" sz="1600">
                <a:latin typeface="Consolas" panose="020B0609020204030204" pitchFamily="49" charset="0"/>
              </a:rPr>
              <a:t>	</a:t>
            </a:r>
            <a:r>
              <a:rPr lang="it-IT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it-IT" sz="160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Override</a:t>
            </a:r>
            <a:br>
              <a:rPr lang="it-IT" sz="1600">
                <a:latin typeface="Consolas" panose="020B0609020204030204" pitchFamily="49" charset="0"/>
              </a:rPr>
            </a:br>
            <a:r>
              <a:rPr lang="it-IT" sz="1600">
                <a:latin typeface="Consolas" panose="020B0609020204030204" pitchFamily="49" charset="0"/>
              </a:rPr>
              <a:t>	</a:t>
            </a:r>
            <a:r>
              <a:rPr lang="it-IT" sz="1600" err="1">
                <a:solidFill>
                  <a:srgbClr val="0070C0"/>
                </a:solidFill>
                <a:latin typeface="Consolas" panose="020B0609020204030204" pitchFamily="49" charset="0"/>
              </a:rPr>
              <a:t>protected</a:t>
            </a:r>
            <a:r>
              <a:rPr lang="it-IT" sz="160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it-IT" sz="1600" err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it-IT" sz="1600">
                <a:latin typeface="Consolas" panose="020B0609020204030204" pitchFamily="49" charset="0"/>
              </a:rPr>
              <a:t> </a:t>
            </a:r>
            <a:r>
              <a:rPr lang="it-IT" sz="1600" err="1">
                <a:latin typeface="Consolas" panose="020B0609020204030204" pitchFamily="49" charset="0"/>
              </a:rPr>
              <a:t>onPause</a:t>
            </a:r>
            <a:r>
              <a:rPr lang="it-IT" sz="1600">
                <a:latin typeface="Consolas" panose="020B0609020204030204" pitchFamily="49" charset="0"/>
              </a:rPr>
              <a:t>() {</a:t>
            </a:r>
            <a:br>
              <a:rPr lang="it-IT" sz="1600">
                <a:latin typeface="Consolas" panose="020B0609020204030204" pitchFamily="49" charset="0"/>
              </a:rPr>
            </a:br>
            <a:r>
              <a:rPr lang="it-IT" sz="1600">
                <a:latin typeface="Consolas" panose="020B0609020204030204" pitchFamily="49" charset="0"/>
              </a:rPr>
              <a:t>		</a:t>
            </a:r>
            <a:r>
              <a:rPr lang="it-IT" sz="1600" err="1">
                <a:solidFill>
                  <a:srgbClr val="0070C0"/>
                </a:solidFill>
                <a:latin typeface="Consolas" panose="020B0609020204030204" pitchFamily="49" charset="0"/>
              </a:rPr>
              <a:t>super</a:t>
            </a:r>
            <a:r>
              <a:rPr lang="it-IT" sz="1600" err="1">
                <a:latin typeface="Consolas" panose="020B0609020204030204" pitchFamily="49" charset="0"/>
              </a:rPr>
              <a:t>.onPause</a:t>
            </a:r>
            <a:r>
              <a:rPr lang="it-IT" sz="1600">
                <a:latin typeface="Consolas" panose="020B0609020204030204" pitchFamily="49" charset="0"/>
              </a:rPr>
              <a:t>();</a:t>
            </a:r>
            <a:br>
              <a:rPr lang="it-IT" sz="1600">
                <a:latin typeface="Consolas" panose="020B0609020204030204" pitchFamily="49" charset="0"/>
              </a:rPr>
            </a:br>
            <a:r>
              <a:rPr lang="it-IT" sz="1600">
                <a:latin typeface="Consolas" panose="020B0609020204030204" pitchFamily="49" charset="0"/>
              </a:rPr>
              <a:t>		</a:t>
            </a:r>
            <a:r>
              <a:rPr lang="it-IT" sz="1600">
                <a:solidFill>
                  <a:srgbClr val="C00000"/>
                </a:solidFill>
                <a:latin typeface="Consolas" panose="020B0609020204030204" pitchFamily="49" charset="0"/>
              </a:rPr>
              <a:t>// Smetti di ascoltare il sensore</a:t>
            </a:r>
            <a:br>
              <a:rPr lang="it-IT" sz="160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it-IT" sz="1600">
                <a:solidFill>
                  <a:srgbClr val="C00000"/>
                </a:solidFill>
                <a:latin typeface="Consolas" panose="020B0609020204030204" pitchFamily="49" charset="0"/>
              </a:rPr>
              <a:t>		</a:t>
            </a:r>
            <a:r>
              <a:rPr lang="it-IT" sz="1600" err="1">
                <a:solidFill>
                  <a:schemeClr val="tx1"/>
                </a:solidFill>
                <a:latin typeface="Consolas" panose="020B0609020204030204" pitchFamily="49" charset="0"/>
              </a:rPr>
              <a:t>sM.unregisterListener</a:t>
            </a:r>
            <a:r>
              <a:rPr lang="it-IT" sz="16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it-IT" sz="160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it-IT" sz="160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br>
              <a:rPr lang="it-IT" sz="1600">
                <a:latin typeface="Consolas" panose="020B0609020204030204" pitchFamily="49" charset="0"/>
              </a:rPr>
            </a:br>
            <a:r>
              <a:rPr lang="it-IT" sz="1600">
                <a:latin typeface="Consolas" panose="020B0609020204030204" pitchFamily="49" charset="0"/>
              </a:rPr>
              <a:t>	}</a:t>
            </a:r>
            <a:br>
              <a:rPr lang="it-IT" sz="1600">
                <a:latin typeface="Consolas" panose="020B0609020204030204" pitchFamily="49" charset="0"/>
              </a:rPr>
            </a:br>
            <a:br>
              <a:rPr lang="it-IT" sz="1600">
                <a:latin typeface="Consolas" panose="020B0609020204030204" pitchFamily="49" charset="0"/>
              </a:rPr>
            </a:br>
            <a:r>
              <a:rPr lang="it-IT" sz="160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B61642DE-17C7-4847-BBEF-3059D5CC7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717928"/>
              </p:ext>
            </p:extLst>
          </p:nvPr>
        </p:nvGraphicFramePr>
        <p:xfrm>
          <a:off x="6077527" y="4371108"/>
          <a:ext cx="303806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546">
                  <a:extLst>
                    <a:ext uri="{9D8B030D-6E8A-4147-A177-3AD203B41FA5}">
                      <a16:colId xmlns:a16="http://schemas.microsoft.com/office/drawing/2014/main" val="1421262334"/>
                    </a:ext>
                  </a:extLst>
                </a:gridCol>
                <a:gridCol w="867523">
                  <a:extLst>
                    <a:ext uri="{9D8B030D-6E8A-4147-A177-3AD203B41FA5}">
                      <a16:colId xmlns:a16="http://schemas.microsoft.com/office/drawing/2014/main" val="1299515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Consolas" panose="020B0609020204030204" pitchFamily="49" charset="0"/>
                        </a:rPr>
                        <a:t>SensorManager.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/>
                        <a:t>microsec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863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Consolas" panose="020B0609020204030204" pitchFamily="49" charset="0"/>
                        </a:rPr>
                        <a:t>SENSOR_DELAY_NORMAL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400"/>
                        <a:t>200,000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051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Consolas" panose="020B0609020204030204" pitchFamily="49" charset="0"/>
                        </a:rPr>
                        <a:t>SENSOR_DELAY_UI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400"/>
                        <a:t>60,000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369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Consolas" panose="020B0609020204030204" pitchFamily="49" charset="0"/>
                        </a:rPr>
                        <a:t>SENSOR_DELAY_GAME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400"/>
                        <a:t>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163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Consolas" panose="020B0609020204030204" pitchFamily="49" charset="0"/>
                        </a:rPr>
                        <a:t>SENSOR_DELAY_FASTEST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4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454047"/>
                  </a:ext>
                </a:extLst>
              </a:tr>
            </a:tbl>
          </a:graphicData>
        </a:graphic>
      </p:graphicFrame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93CACA9C-365D-46A7-941E-5028421F1470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5893497" y="3636824"/>
            <a:ext cx="1703064" cy="734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3756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266B70-EB8B-4596-8F99-E23AAB068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chemeClr val="accent2">
                    <a:lumMod val="75000"/>
                  </a:schemeClr>
                </a:solidFill>
              </a:rPr>
              <a:t>Sensor Framework</a:t>
            </a:r>
            <a:br>
              <a:rPr lang="it-IT">
                <a:solidFill>
                  <a:schemeClr val="accent2">
                    <a:lumMod val="75000"/>
                  </a:schemeClr>
                </a:solidFill>
              </a:rPr>
            </a:br>
            <a:r>
              <a:rPr lang="it-IT"/>
              <a:t>Gestire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35A573-FC18-4696-B357-D6F6FA1AE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3"/>
            <a:ext cx="7720677" cy="41763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Verificare che esista il sensore da usare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/>
              <a:t>vedi slide [8]</a:t>
            </a:r>
          </a:p>
          <a:p>
            <a:pPr marL="201168" lvl="1" indent="0">
              <a:buNone/>
            </a:pPr>
            <a:endParaRPr lang="it-IT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Nel caso servissero più sensori di tipi diversi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/>
              <a:t>nel metodo </a:t>
            </a:r>
            <a:r>
              <a:rPr lang="it-IT" dirty="0" err="1">
                <a:solidFill>
                  <a:srgbClr val="0070C0"/>
                </a:solidFill>
                <a:latin typeface="Consolas" panose="020B0609020204030204" pitchFamily="49" charset="0"/>
              </a:rPr>
              <a:t>onSensorChanged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r>
              <a:rPr lang="it-IT" dirty="0"/>
              <a:t> filtrare le diverse letture con un </a:t>
            </a:r>
            <a:r>
              <a:rPr lang="it-IT" dirty="0" err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it-IT" dirty="0"/>
              <a:t> :</a:t>
            </a:r>
            <a:br>
              <a:rPr lang="it-IT" dirty="0"/>
            </a:br>
            <a:br>
              <a:rPr lang="it-IT" dirty="0"/>
            </a:br>
            <a:br>
              <a:rPr lang="it-IT" dirty="0"/>
            </a:b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Filtrare i dispositivi che non hanno i sensori utilizzati dall’app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/>
              <a:t>nel </a:t>
            </a:r>
            <a:r>
              <a:rPr lang="it-IT" dirty="0" err="1"/>
              <a:t>Manifest</a:t>
            </a:r>
            <a:r>
              <a:rPr lang="it-IT" dirty="0"/>
              <a:t>: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F6D0FAC-A605-498E-93F8-96A2273EBB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it-IT"/>
              <a:t>Sensori - Dual Core (Filippo Maria Briscese e Davide Ilardi)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138B86-82EC-4D49-B400-8AB41B02F3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C34CF-83BF-4A2F-A9E3-A755DA09481C}" type="slidenum">
              <a:rPr lang="it-IT" smtClean="0"/>
              <a:t>12</a:t>
            </a:fld>
            <a:endParaRPr lang="it-IT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3B6C4010-5C75-4661-8004-5548B6962C41}"/>
              </a:ext>
            </a:extLst>
          </p:cNvPr>
          <p:cNvSpPr txBox="1">
            <a:spLocks/>
          </p:cNvSpPr>
          <p:nvPr/>
        </p:nvSpPr>
        <p:spPr>
          <a:xfrm>
            <a:off x="822959" y="3622143"/>
            <a:ext cx="7543801" cy="112459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altLang="it-IT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it-IT" altLang="it-IT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it-IT" altLang="it-IT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onSensorChanged</a:t>
            </a:r>
            <a:r>
              <a:rPr lang="it-IT" altLang="it-IT" sz="1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SensorEvent</a:t>
            </a:r>
            <a:r>
              <a:rPr lang="it-IT" altLang="it-IT" sz="1400" dirty="0">
                <a:solidFill>
                  <a:schemeClr val="tx1"/>
                </a:solidFill>
                <a:latin typeface="Consolas" panose="020B0609020204030204" pitchFamily="49" charset="0"/>
              </a:rPr>
              <a:t> event) {</a:t>
            </a:r>
            <a:br>
              <a:rPr lang="it-IT" altLang="it-IT" sz="1400" i="1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it-IT" altLang="it-IT" sz="1400" i="1" dirty="0">
                <a:solidFill>
                  <a:srgbClr val="C00000"/>
                </a:solidFill>
                <a:latin typeface="Consolas" panose="020B0609020204030204" pitchFamily="49" charset="0"/>
              </a:rPr>
              <a:t>	// se i dati letti provengono dall’accelerometro...</a:t>
            </a:r>
            <a:br>
              <a:rPr lang="it-IT" altLang="it-IT" sz="14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it-IT" altLang="it-IT" sz="1400" i="1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it-IT" altLang="it-IT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it-IT" altLang="it-IT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</a:t>
            </a:r>
            <a:r>
              <a:rPr lang="it-IT" altLang="it-IT" sz="1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sensor</a:t>
            </a:r>
            <a:r>
              <a:rPr lang="it-IT" altLang="it-I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.getType</a:t>
            </a:r>
            <a:r>
              <a:rPr lang="it-IT" alt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it-IT" altLang="it-I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Sensor.</a:t>
            </a:r>
            <a:r>
              <a:rPr lang="it-IT" altLang="it-IT" sz="140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TYPE_ACCELEROMETER</a:t>
            </a:r>
            <a:r>
              <a:rPr lang="it-IT" alt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it-IT" alt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it-IT" altLang="it-IT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	</a:t>
            </a:r>
            <a:r>
              <a:rPr lang="it-IT" altLang="it-IT" sz="1400" i="1" dirty="0">
                <a:solidFill>
                  <a:srgbClr val="C00000"/>
                </a:solidFill>
                <a:latin typeface="Consolas" panose="020B0609020204030204" pitchFamily="49" charset="0"/>
              </a:rPr>
              <a:t> // fai qualcosa.</a:t>
            </a:r>
            <a:br>
              <a:rPr lang="it-IT" alt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... }</a:t>
            </a:r>
            <a:endParaRPr lang="it-IT" altLang="it-IT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F65CC888-3C6F-4852-B1C3-1D37B40D3C66}"/>
              </a:ext>
            </a:extLst>
          </p:cNvPr>
          <p:cNvSpPr txBox="1">
            <a:spLocks/>
          </p:cNvSpPr>
          <p:nvPr/>
        </p:nvSpPr>
        <p:spPr>
          <a:xfrm>
            <a:off x="2540002" y="5387045"/>
            <a:ext cx="6520873" cy="7434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400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uses</a:t>
            </a:r>
            <a:r>
              <a:rPr lang="it-IT" sz="1400" dirty="0">
                <a:solidFill>
                  <a:srgbClr val="0070C0"/>
                </a:solidFill>
                <a:latin typeface="Consolas" panose="020B0609020204030204" pitchFamily="49" charset="0"/>
              </a:rPr>
              <a:t>-feature </a:t>
            </a:r>
            <a:r>
              <a:rPr lang="it-IT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android:name</a:t>
            </a:r>
            <a:r>
              <a:rPr lang="it-IT" sz="14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latin typeface="Consolas" panose="020B0609020204030204" pitchFamily="49" charset="0"/>
              </a:rPr>
              <a:t>android.hardware.sensor.accelerometer</a:t>
            </a:r>
            <a:r>
              <a:rPr lang="it-IT" sz="14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</a:rPr>
              <a:t>	</a:t>
            </a:r>
            <a:r>
              <a:rPr lang="it-IT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android:required</a:t>
            </a:r>
            <a:r>
              <a:rPr lang="it-IT" sz="14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latin typeface="Consolas" panose="020B0609020204030204" pitchFamily="49" charset="0"/>
              </a:rPr>
              <a:t>true</a:t>
            </a:r>
            <a:r>
              <a:rPr lang="it-IT" sz="1400" dirty="0">
                <a:latin typeface="Consolas" panose="020B0609020204030204" pitchFamily="49" charset="0"/>
              </a:rPr>
              <a:t>" </a:t>
            </a:r>
            <a:r>
              <a:rPr lang="it-IT" sz="1400" dirty="0">
                <a:solidFill>
                  <a:srgbClr val="0070C0"/>
                </a:solidFill>
                <a:latin typeface="Consolas" panose="020B0609020204030204" pitchFamily="49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2118863999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266B70-EB8B-4596-8F99-E23AAB068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Sensor Framework</a:t>
            </a:r>
            <a:br>
              <a:rPr lang="it-IT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it-IT" dirty="0"/>
              <a:t>Best </a:t>
            </a:r>
            <a:r>
              <a:rPr lang="it-IT" dirty="0" err="1"/>
              <a:t>Practices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35A573-FC18-4696-B357-D6F6FA1AE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993511"/>
            <a:ext cx="7543801" cy="3871575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 Raccogliere informazioni nel </a:t>
            </a:r>
            <a:r>
              <a:rPr lang="it-IT" sz="2400" dirty="0" err="1">
                <a:solidFill>
                  <a:schemeClr val="accent2">
                    <a:lumMod val="75000"/>
                  </a:schemeClr>
                </a:solidFill>
              </a:rPr>
              <a:t>foreground</a:t>
            </a:r>
            <a:endParaRPr lang="it-IT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268288" lvl="1" indent="0" algn="just">
              <a:buNone/>
            </a:pPr>
            <a:r>
              <a:rPr lang="it-IT" sz="2200" dirty="0"/>
              <a:t>Con le versioni più recenti di Android, alcuni sensori non ricevono eventi in background.</a:t>
            </a:r>
            <a:endParaRPr lang="it-IT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 Annullare la registrazione di un </a:t>
            </a:r>
            <a:r>
              <a:rPr lang="it-IT" sz="2400" dirty="0" err="1">
                <a:solidFill>
                  <a:schemeClr val="accent2">
                    <a:lumMod val="75000"/>
                  </a:schemeClr>
                </a:solidFill>
              </a:rPr>
              <a:t>sensor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accent2">
                    <a:lumMod val="75000"/>
                  </a:schemeClr>
                </a:solidFill>
              </a:rPr>
              <a:t>listener</a:t>
            </a:r>
            <a:endParaRPr lang="it-IT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292608" lvl="1" indent="0" algn="just">
              <a:buNone/>
            </a:pPr>
            <a:r>
              <a:rPr lang="it-IT" sz="2200" dirty="0"/>
              <a:t>Nel metodo </a:t>
            </a:r>
            <a:r>
              <a:rPr lang="it-IT" sz="2200" dirty="0" err="1">
                <a:solidFill>
                  <a:srgbClr val="0070C0"/>
                </a:solidFill>
                <a:latin typeface="Consolas" panose="020B0609020204030204" pitchFamily="49" charset="0"/>
              </a:rPr>
              <a:t>onPause</a:t>
            </a:r>
            <a:r>
              <a:rPr lang="it-IT" sz="2200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r>
              <a:rPr lang="it-IT" sz="2200" dirty="0"/>
              <a:t> .</a:t>
            </a:r>
            <a:endParaRPr lang="it-IT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 Verificare la disponibilità sensori</a:t>
            </a:r>
          </a:p>
          <a:p>
            <a:pPr marL="292608" lvl="1" indent="0" algn="just">
              <a:buNone/>
            </a:pPr>
            <a:r>
              <a:rPr lang="it-IT" sz="2200" dirty="0"/>
              <a:t>Non è detto che un qualsiasi dispositivo abbia il sensore che vogliamo utilizzare </a:t>
            </a:r>
            <a:r>
              <a:rPr lang="it-IT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⇒ </a:t>
            </a:r>
            <a:r>
              <a:rPr lang="it-IT" sz="2200" dirty="0"/>
              <a:t>inserire </a:t>
            </a:r>
            <a:r>
              <a:rPr lang="it-IT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uses</a:t>
            </a:r>
            <a:r>
              <a:rPr lang="it-IT" sz="2000" dirty="0">
                <a:solidFill>
                  <a:srgbClr val="0070C0"/>
                </a:solidFill>
                <a:latin typeface="Consolas" panose="020B0609020204030204" pitchFamily="49" charset="0"/>
              </a:rPr>
              <a:t>-feature</a:t>
            </a:r>
            <a:r>
              <a:rPr lang="it-IT" sz="2200" dirty="0"/>
              <a:t> nel </a:t>
            </a:r>
            <a:r>
              <a:rPr lang="it-IT" sz="2200" dirty="0" err="1"/>
              <a:t>manifest</a:t>
            </a:r>
            <a:r>
              <a:rPr lang="it-IT" sz="2200" dirty="0"/>
              <a:t>.</a:t>
            </a:r>
            <a:endParaRPr lang="it-IT" dirty="0">
              <a:solidFill>
                <a:schemeClr val="accent2">
                  <a:lumMod val="75000"/>
                </a:schemeClr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 Testare i sensori con l’Android Emulator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F6D0FAC-A605-498E-93F8-96A2273EBB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it-IT"/>
              <a:t>Sensori - Dual Core (Filippo Maria Briscese e Davide Ilardi)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138B86-82EC-4D49-B400-8AB41B02F3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C34CF-83BF-4A2F-A9E3-A755DA09481C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8711515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D7F09F-FCC4-423C-893B-B9400FCD5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Sensor Framework</a:t>
            </a:r>
            <a:br>
              <a:rPr lang="it-IT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it-IT" dirty="0"/>
              <a:t>Best </a:t>
            </a:r>
            <a:r>
              <a:rPr lang="it-IT" dirty="0" err="1"/>
              <a:t>Practices</a:t>
            </a:r>
            <a:r>
              <a:rPr lang="it-IT" dirty="0"/>
              <a:t>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09A71B-1D52-40FA-B141-85981F843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2122823"/>
            <a:ext cx="7543801" cy="3899286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 Evitare di usare metodi e tipi di sensore </a:t>
            </a:r>
            <a:r>
              <a:rPr lang="it-IT" sz="2400" dirty="0" err="1">
                <a:solidFill>
                  <a:schemeClr val="accent2">
                    <a:lumMod val="75000"/>
                  </a:schemeClr>
                </a:solidFill>
              </a:rPr>
              <a:t>deprecated</a:t>
            </a:r>
            <a:endParaRPr lang="it-IT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201168" lvl="1" indent="0" algn="just">
              <a:buNone/>
            </a:pPr>
            <a:r>
              <a:rPr lang="it-IT" sz="2200" dirty="0"/>
              <a:t>Cambiamenti importanti (es.: Android 4.0 [API </a:t>
            </a:r>
            <a:r>
              <a:rPr lang="it-IT" sz="2200" dirty="0" err="1"/>
              <a:t>level</a:t>
            </a:r>
            <a:r>
              <a:rPr lang="it-IT" sz="2200" dirty="0"/>
              <a:t> 14])</a:t>
            </a:r>
          </a:p>
          <a:p>
            <a:pPr marL="201168" lvl="1" indent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 Non bloccare il metodo </a:t>
            </a:r>
            <a:r>
              <a:rPr lang="it-IT" sz="2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sensorOnChanged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201168" lvl="1" indent="0" algn="just">
              <a:buNone/>
            </a:pPr>
            <a:r>
              <a:rPr lang="it-IT" sz="2200" dirty="0"/>
              <a:t>Il sistema chiama questo metodo ogni volta che i dati del sensore cambiano (molto frequentemente), per cui è bene evitare di appesantire questo metodo per non bloccarlo.</a:t>
            </a:r>
          </a:p>
          <a:p>
            <a:pPr marL="201168" lvl="1" indent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 Scegliere il tempo di campionatura attentamente</a:t>
            </a:r>
          </a:p>
          <a:p>
            <a:pPr marL="201168" lvl="1" indent="0" algn="just">
              <a:buNone/>
            </a:pPr>
            <a:r>
              <a:rPr lang="it-IT" sz="2200" dirty="0"/>
              <a:t>Per non sprecare risorse ed energia della batteria.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E897B0E-9A67-4EEB-BA78-9E70CC935F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it-IT"/>
              <a:t>Sensori - Dual Core (Filippo Maria Briscese e Davide Ilardi)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5593D72-0CB1-4457-880E-B05845AECC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C34CF-83BF-4A2F-A9E3-A755DA09481C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64899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266B70-EB8B-4596-8F99-E23AAB068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Qualche applicazione</a:t>
            </a:r>
            <a:br>
              <a:rPr lang="it-IT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it-IT" dirty="0"/>
              <a:t>Bussola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35A573-FC18-4696-B357-D6F6FA1AE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79339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t-IT" dirty="0"/>
              <a:t>Registrare e leggere Accelerometro e Magnetometro.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Calcolare la Matrice di Rotazione.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Calcolare il Vettore Orientamento del dispositivo.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Leggere l’</a:t>
            </a:r>
            <a:r>
              <a:rPr lang="it-IT" dirty="0" err="1"/>
              <a:t>Azimuth</a:t>
            </a:r>
            <a:r>
              <a:rPr lang="it-IT" dirty="0"/>
              <a:t> dal Vettore Orientamento.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F6D0FAC-A605-498E-93F8-96A2273EBB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it-IT"/>
              <a:t>Sensori - Dual Core (Filippo Maria Briscese e Davide Ilardi)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138B86-82EC-4D49-B400-8AB41B02F3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C34CF-83BF-4A2F-A9E3-A755DA09481C}" type="slidenum">
              <a:rPr lang="it-IT" smtClean="0"/>
              <a:t>15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5ECAD5E-994B-4813-A207-5390613AE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49" y="3622152"/>
            <a:ext cx="2139881" cy="2560542"/>
          </a:xfrm>
          <a:prstGeom prst="rect">
            <a:avLst/>
          </a:prstGeom>
        </p:spPr>
      </p:pic>
      <p:pic>
        <p:nvPicPr>
          <p:cNvPr id="9" name="Immagine 8" descr="Immagine che contiene oggetto&#10;&#10;Descrizione generata automaticamente">
            <a:extLst>
              <a:ext uri="{FF2B5EF4-FFF2-40B4-BE49-F238E27FC236}">
                <a16:creationId xmlns:a16="http://schemas.microsoft.com/office/drawing/2014/main" id="{F0CF0EA9-F0AF-45B7-A1C0-41C0A6E455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494" y="3783236"/>
            <a:ext cx="2343150" cy="223837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BBE6116-0070-41AA-A30A-58E9AFC2EEC3}"/>
              </a:ext>
            </a:extLst>
          </p:cNvPr>
          <p:cNvSpPr txBox="1"/>
          <p:nvPr/>
        </p:nvSpPr>
        <p:spPr>
          <a:xfrm>
            <a:off x="2470730" y="4579258"/>
            <a:ext cx="4054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 err="1">
                <a:solidFill>
                  <a:srgbClr val="0070C0"/>
                </a:solidFill>
              </a:rPr>
              <a:t>Azimuth</a:t>
            </a:r>
            <a:r>
              <a:rPr lang="it-IT" dirty="0">
                <a:solidFill>
                  <a:srgbClr val="0070C0"/>
                </a:solidFill>
              </a:rPr>
              <a:t> rappresenta l’angolo tra l’asse y del dispositivo e il Polo Nord magnetico</a:t>
            </a:r>
          </a:p>
        </p:txBody>
      </p:sp>
    </p:spTree>
    <p:extLst>
      <p:ext uri="{BB962C8B-B14F-4D97-AF65-F5344CB8AC3E}">
        <p14:creationId xmlns:p14="http://schemas.microsoft.com/office/powerpoint/2010/main" val="405985527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A0705D-FBC5-4C1B-8EAE-051F0B89D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Qualche applicazione</a:t>
            </a:r>
            <a:br>
              <a:rPr lang="it-IT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it-IT" dirty="0"/>
              <a:t>Bussola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8BE12B-B8FC-4A23-AEBD-ED9AFBA64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8183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it-IT" dirty="0"/>
              <a:t>Calcolare la Matrice di Rotazione.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3A5973C-7A45-4A61-BC58-E592285FD3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it-IT"/>
              <a:t>Sensori - Dual Core (Filippo Maria Briscese e Davide Ilardi)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8709EB9-0DE8-4EF1-83FC-89F6055A0F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C34CF-83BF-4A2F-A9E3-A755DA09481C}" type="slidenum">
              <a:rPr lang="it-IT" smtClean="0"/>
              <a:t>16</a:t>
            </a:fld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D42EB74-AA86-4497-854B-AFC349AF4D2D}"/>
              </a:ext>
            </a:extLst>
          </p:cNvPr>
          <p:cNvSpPr txBox="1"/>
          <p:nvPr/>
        </p:nvSpPr>
        <p:spPr>
          <a:xfrm>
            <a:off x="800099" y="2700917"/>
            <a:ext cx="7543801" cy="1200329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it-IT" dirty="0" err="1">
                <a:solidFill>
                  <a:srgbClr val="0070C0"/>
                </a:solidFill>
                <a:latin typeface="Consolas" panose="020B0609020204030204" pitchFamily="49" charset="0"/>
              </a:rPr>
              <a:t>static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it-IT" dirty="0" err="1">
                <a:solidFill>
                  <a:srgbClr val="0070C0"/>
                </a:solidFill>
                <a:latin typeface="Consolas" panose="020B0609020204030204" pitchFamily="49" charset="0"/>
              </a:rPr>
              <a:t>boolean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it-IT" dirty="0" err="1">
                <a:latin typeface="Consolas" panose="020B0609020204030204" pitchFamily="49" charset="0"/>
              </a:rPr>
              <a:t>getRotationMatrix</a:t>
            </a:r>
            <a:r>
              <a:rPr lang="it-IT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latin typeface="Consolas" panose="020B0609020204030204" pitchFamily="49" charset="0"/>
              </a:rPr>
              <a:t>(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</a:rPr>
              <a:t>float[]</a:t>
            </a:r>
            <a:r>
              <a:rPr lang="it-IT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latin typeface="Consolas" panose="020B0609020204030204" pitchFamily="49" charset="0"/>
              </a:rPr>
              <a:t>R,</a:t>
            </a:r>
            <a:r>
              <a:rPr lang="it-IT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it-IT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</a:rPr>
              <a:t>float[] </a:t>
            </a:r>
            <a:r>
              <a:rPr lang="it-IT" dirty="0">
                <a:latin typeface="Consolas" panose="020B0609020204030204" pitchFamily="49" charset="0"/>
              </a:rPr>
              <a:t>I,</a:t>
            </a:r>
            <a:r>
              <a:rPr lang="it-IT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it-IT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</a:rPr>
              <a:t>float[] </a:t>
            </a:r>
            <a:r>
              <a:rPr lang="it-IT" dirty="0" err="1">
                <a:latin typeface="Consolas" panose="020B0609020204030204" pitchFamily="49" charset="0"/>
              </a:rPr>
              <a:t>accelerometerReading</a:t>
            </a:r>
            <a:r>
              <a:rPr lang="it-IT" dirty="0">
                <a:latin typeface="Consolas" panose="020B0609020204030204" pitchFamily="49" charset="0"/>
              </a:rPr>
              <a:t>,</a:t>
            </a:r>
            <a:r>
              <a:rPr lang="it-IT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it-IT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</a:rPr>
              <a:t>float[] </a:t>
            </a:r>
            <a:r>
              <a:rPr lang="it-IT" dirty="0" err="1">
                <a:latin typeface="Consolas" panose="020B0609020204030204" pitchFamily="49" charset="0"/>
              </a:rPr>
              <a:t>magnetometerReading</a:t>
            </a:r>
            <a:r>
              <a:rPr lang="it-IT" dirty="0">
                <a:latin typeface="Consolas" panose="020B0609020204030204" pitchFamily="49" charset="0"/>
              </a:rPr>
              <a:t>)</a:t>
            </a:r>
            <a:endParaRPr lang="it-IT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31D74A23-E04F-48F4-B66D-39E6758155C4}"/>
              </a:ext>
            </a:extLst>
          </p:cNvPr>
          <p:cNvSpPr txBox="1">
            <a:spLocks/>
          </p:cNvSpPr>
          <p:nvPr/>
        </p:nvSpPr>
        <p:spPr>
          <a:xfrm>
            <a:off x="822958" y="4310050"/>
            <a:ext cx="7543801" cy="180737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t-IT" dirty="0"/>
              <a:t>Calcola i valori per le matrici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</a:rPr>
              <a:t>R</a:t>
            </a:r>
            <a:r>
              <a:rPr lang="it-IT" dirty="0"/>
              <a:t> e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it-IT" dirty="0"/>
              <a:t> in input, utilizzando le letture di Accelerometro e Magnetometro.</a:t>
            </a:r>
          </a:p>
          <a:p>
            <a:pPr marL="0" indent="0" algn="just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</a:rPr>
              <a:t>R</a:t>
            </a:r>
            <a:r>
              <a:rPr lang="it-IT" dirty="0"/>
              <a:t> è la Matrice di Rotazione. Questa è uguale alla matrice identità quando il sistema di coordinate del dispositivo coincide con quello del mondo.</a:t>
            </a:r>
          </a:p>
        </p:txBody>
      </p:sp>
    </p:spTree>
    <p:extLst>
      <p:ext uri="{BB962C8B-B14F-4D97-AF65-F5344CB8AC3E}">
        <p14:creationId xmlns:p14="http://schemas.microsoft.com/office/powerpoint/2010/main" val="33308172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A0705D-FBC5-4C1B-8EAE-051F0B89D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Qualche applicazione</a:t>
            </a:r>
            <a:br>
              <a:rPr lang="it-IT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it-IT" dirty="0"/>
              <a:t>Bussola (3)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8BE12B-B8FC-4A23-AEBD-ED9AFBA64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8183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it-IT" dirty="0"/>
              <a:t>Calcolare la Matrice di Orientamento del dispositivo.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3A5973C-7A45-4A61-BC58-E592285FD3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it-IT"/>
              <a:t>Sensori - Dual Core (Filippo Maria Briscese e Davide Ilardi)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8709EB9-0DE8-4EF1-83FC-89F6055A0F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C34CF-83BF-4A2F-A9E3-A755DA09481C}" type="slidenum">
              <a:rPr lang="it-IT" smtClean="0"/>
              <a:t>17</a:t>
            </a:fld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D42EB74-AA86-4497-854B-AFC349AF4D2D}"/>
              </a:ext>
            </a:extLst>
          </p:cNvPr>
          <p:cNvSpPr txBox="1"/>
          <p:nvPr/>
        </p:nvSpPr>
        <p:spPr>
          <a:xfrm>
            <a:off x="800099" y="2318362"/>
            <a:ext cx="7543801" cy="646331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it-IT" dirty="0" err="1">
                <a:solidFill>
                  <a:srgbClr val="0070C0"/>
                </a:solidFill>
                <a:latin typeface="Consolas" panose="020B0609020204030204" pitchFamily="49" charset="0"/>
              </a:rPr>
              <a:t>static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</a:rPr>
              <a:t> float[] </a:t>
            </a:r>
            <a:r>
              <a:rPr lang="it-IT" dirty="0" err="1">
                <a:latin typeface="Consolas" panose="020B0609020204030204" pitchFamily="49" charset="0"/>
              </a:rPr>
              <a:t>getOrientation</a:t>
            </a:r>
            <a:r>
              <a:rPr lang="it-IT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latin typeface="Consolas" panose="020B0609020204030204" pitchFamily="49" charset="0"/>
              </a:rPr>
              <a:t>(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</a:rPr>
              <a:t>float[]</a:t>
            </a:r>
            <a:r>
              <a:rPr lang="it-IT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latin typeface="Consolas" panose="020B0609020204030204" pitchFamily="49" charset="0"/>
              </a:rPr>
              <a:t>R,</a:t>
            </a:r>
            <a:r>
              <a:rPr lang="it-IT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it-IT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</a:rPr>
              <a:t>float[] </a:t>
            </a:r>
            <a:r>
              <a:rPr lang="it-IT" dirty="0" err="1">
                <a:latin typeface="Consolas" panose="020B0609020204030204" pitchFamily="49" charset="0"/>
              </a:rPr>
              <a:t>values</a:t>
            </a:r>
            <a:r>
              <a:rPr lang="it-IT" dirty="0">
                <a:latin typeface="Consolas" panose="020B0609020204030204" pitchFamily="49" charset="0"/>
              </a:rPr>
              <a:t>)</a:t>
            </a:r>
            <a:endParaRPr lang="it-IT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31D74A23-E04F-48F4-B66D-39E6758155C4}"/>
              </a:ext>
            </a:extLst>
          </p:cNvPr>
          <p:cNvSpPr txBox="1">
            <a:spLocks/>
          </p:cNvSpPr>
          <p:nvPr/>
        </p:nvSpPr>
        <p:spPr>
          <a:xfrm>
            <a:off x="800099" y="3129268"/>
            <a:ext cx="7543801" cy="171390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t-IT" dirty="0"/>
              <a:t>Calcola l’orientamento del dispositivo (i.e. </a:t>
            </a:r>
            <a:r>
              <a:rPr lang="it-IT" dirty="0" err="1">
                <a:solidFill>
                  <a:srgbClr val="0070C0"/>
                </a:solidFill>
                <a:latin typeface="Consolas" panose="020B0609020204030204" pitchFamily="49" charset="0"/>
              </a:rPr>
              <a:t>values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</a:rPr>
              <a:t>[]</a:t>
            </a:r>
            <a:r>
              <a:rPr lang="it-IT" dirty="0"/>
              <a:t>) basandosi sulla matrice di rotazione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</a:rPr>
              <a:t>R</a:t>
            </a:r>
            <a:r>
              <a:rPr lang="it-IT" dirty="0"/>
              <a:t>.</a:t>
            </a:r>
          </a:p>
          <a:p>
            <a:pPr marL="0" indent="0" algn="just">
              <a:buNone/>
            </a:pPr>
            <a:endParaRPr lang="it-IT" dirty="0"/>
          </a:p>
          <a:p>
            <a:pPr marL="457200" indent="-457200" algn="just">
              <a:buFont typeface="+mj-lt"/>
              <a:buAutoNum type="arabicPeriod" startAt="4"/>
            </a:pPr>
            <a:r>
              <a:rPr lang="it-IT" dirty="0"/>
              <a:t>Leggere l’</a:t>
            </a:r>
            <a:r>
              <a:rPr lang="it-IT" dirty="0" err="1"/>
              <a:t>Azimuth</a:t>
            </a:r>
            <a:r>
              <a:rPr lang="it-IT" dirty="0"/>
              <a:t> dal Vettore Orientamento.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FE00E49-ACBD-4D8A-B1E0-BDA5E4192ADB}"/>
              </a:ext>
            </a:extLst>
          </p:cNvPr>
          <p:cNvSpPr txBox="1"/>
          <p:nvPr/>
        </p:nvSpPr>
        <p:spPr>
          <a:xfrm>
            <a:off x="800098" y="4805568"/>
            <a:ext cx="754380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</a:rPr>
              <a:t>float </a:t>
            </a:r>
            <a:r>
              <a:rPr lang="it-IT" dirty="0" err="1">
                <a:latin typeface="Consolas" panose="020B0609020204030204" pitchFamily="49" charset="0"/>
              </a:rPr>
              <a:t>azimuth</a:t>
            </a:r>
            <a:r>
              <a:rPr lang="it-IT" dirty="0">
                <a:latin typeface="Consolas" panose="020B0609020204030204" pitchFamily="49" charset="0"/>
              </a:rPr>
              <a:t> = </a:t>
            </a:r>
            <a:r>
              <a:rPr lang="it-IT" dirty="0" err="1">
                <a:latin typeface="Consolas" panose="020B0609020204030204" pitchFamily="49" charset="0"/>
              </a:rPr>
              <a:t>values</a:t>
            </a:r>
            <a:r>
              <a:rPr lang="it-IT" dirty="0">
                <a:latin typeface="Consolas" panose="020B0609020204030204" pitchFamily="49" charset="0"/>
              </a:rPr>
              <a:t>[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it-IT" dirty="0">
                <a:latin typeface="Consolas" panose="020B0609020204030204" pitchFamily="49" charset="0"/>
              </a:rPr>
              <a:t>];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21DBEBE-545C-4F51-8385-28E93B52F232}"/>
              </a:ext>
            </a:extLst>
          </p:cNvPr>
          <p:cNvSpPr txBox="1"/>
          <p:nvPr/>
        </p:nvSpPr>
        <p:spPr>
          <a:xfrm>
            <a:off x="800099" y="5297535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Il primo valore del vettore </a:t>
            </a:r>
            <a:r>
              <a:rPr lang="it-IT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values</a:t>
            </a:r>
            <a:r>
              <a:rPr lang="it-IT" sz="2000" dirty="0">
                <a:solidFill>
                  <a:srgbClr val="0070C0"/>
                </a:solidFill>
                <a:latin typeface="Consolas" panose="020B0609020204030204" pitchFamily="49" charset="0"/>
              </a:rPr>
              <a:t>[]</a:t>
            </a:r>
            <a:r>
              <a:rPr lang="it-IT" sz="2000" dirty="0"/>
              <a:t> 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è l’</a:t>
            </a:r>
            <a:r>
              <a:rPr lang="it-IT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Azimuth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Il secondo e il terzo sono rispettivamente </a:t>
            </a:r>
            <a:r>
              <a:rPr lang="it-IT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Pitch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 </a:t>
            </a:r>
            <a:r>
              <a:rPr lang="it-IT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Roll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52837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266B70-EB8B-4596-8F99-E23AAB068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chemeClr val="accent2">
                    <a:lumMod val="75000"/>
                  </a:schemeClr>
                </a:solidFill>
              </a:rPr>
              <a:t>Qualche applicazione</a:t>
            </a:r>
            <a:br>
              <a:rPr lang="it-IT">
                <a:solidFill>
                  <a:schemeClr val="accent2">
                    <a:lumMod val="75000"/>
                  </a:schemeClr>
                </a:solidFill>
              </a:rPr>
            </a:br>
            <a:r>
              <a:rPr lang="it-IT"/>
              <a:t>Chiamata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35A573-FC18-4696-B357-D6F6FA1AE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22643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/>
              <a:t>Uno dei principali utilizzi di un </a:t>
            </a:r>
            <a:r>
              <a:rPr lang="it-IT" i="1" dirty="0">
                <a:solidFill>
                  <a:srgbClr val="7030A0"/>
                </a:solidFill>
              </a:rPr>
              <a:t>sensore di prossimità </a:t>
            </a:r>
            <a:r>
              <a:rPr lang="it-IT" dirty="0"/>
              <a:t>in un dispositivo mobile è quello di evitare azioni indesiderate a causa della pressione sullo schermo con un tocco accidentale, ad esempio con l’orecchio mentre si è in una chiamata.</a:t>
            </a:r>
          </a:p>
          <a:p>
            <a:pPr marL="0" indent="0" algn="just">
              <a:buNone/>
            </a:pPr>
            <a:r>
              <a:rPr lang="it-IT" dirty="0"/>
              <a:t>Una possibile applicazione che implementa questo comportamento può fare uso della classe </a:t>
            </a:r>
            <a:r>
              <a:rPr lang="it-IT" dirty="0" err="1">
                <a:solidFill>
                  <a:srgbClr val="0070C0"/>
                </a:solidFill>
                <a:latin typeface="Consolas" panose="020B0609020204030204" pitchFamily="49" charset="0"/>
              </a:rPr>
              <a:t>PowerManager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/>
              <a:t>per controllare l’energia del dispositivo creando un oggetto </a:t>
            </a:r>
            <a:r>
              <a:rPr lang="it-IT" dirty="0" err="1">
                <a:solidFill>
                  <a:srgbClr val="0070C0"/>
                </a:solidFill>
                <a:latin typeface="Consolas" panose="020B0609020204030204" pitchFamily="49" charset="0"/>
              </a:rPr>
              <a:t>PowerManager.wakeLock</a:t>
            </a:r>
            <a:r>
              <a:rPr lang="it-IT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F6D0FAC-A605-498E-93F8-96A2273EBB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it-IT"/>
              <a:t>Sensori - Dual Core (Filippo Maria Briscese e Davide Ilardi)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138B86-82EC-4D49-B400-8AB41B02F3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C34CF-83BF-4A2F-A9E3-A755DA09481C}" type="slidenum">
              <a:rPr lang="it-IT" smtClean="0"/>
              <a:t>18</a:t>
            </a:fld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B188A52-3AF3-476D-AA2B-7ECD34BACF79}"/>
              </a:ext>
            </a:extLst>
          </p:cNvPr>
          <p:cNvSpPr txBox="1"/>
          <p:nvPr/>
        </p:nvSpPr>
        <p:spPr>
          <a:xfrm>
            <a:off x="822958" y="4370829"/>
            <a:ext cx="7543801" cy="1600438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it-IT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pm</a:t>
            </a:r>
            <a:r>
              <a:rPr lang="it-IT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= (</a:t>
            </a:r>
            <a:r>
              <a:rPr lang="it-IT" sz="1600" dirty="0" err="1">
                <a:solidFill>
                  <a:srgbClr val="7030A0"/>
                </a:solidFill>
                <a:latin typeface="Consolas" panose="020B0609020204030204" pitchFamily="49" charset="0"/>
              </a:rPr>
              <a:t>PowerManager</a:t>
            </a:r>
            <a:r>
              <a:rPr lang="it-IT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it-IT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getSystemService</a:t>
            </a:r>
            <a:r>
              <a:rPr lang="it-IT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it-IT" sz="1600" dirty="0" err="1">
                <a:solidFill>
                  <a:srgbClr val="7030A0"/>
                </a:solidFill>
                <a:latin typeface="Consolas" panose="020B0609020204030204" pitchFamily="49" charset="0"/>
              </a:rPr>
              <a:t>Context</a:t>
            </a:r>
            <a:r>
              <a:rPr lang="it-IT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it-IT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POWER_SERVICE</a:t>
            </a:r>
            <a:r>
              <a:rPr lang="it-IT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it-IT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mWakeLock</a:t>
            </a:r>
            <a:r>
              <a:rPr lang="it-IT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= 	</a:t>
            </a:r>
            <a:r>
              <a:rPr lang="it-IT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pm.newWakeLock</a:t>
            </a:r>
            <a:r>
              <a:rPr lang="it-IT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it-IT" sz="1600" dirty="0" err="1">
                <a:solidFill>
                  <a:srgbClr val="7030A0"/>
                </a:solidFill>
                <a:latin typeface="Consolas" panose="020B0609020204030204" pitchFamily="49" charset="0"/>
              </a:rPr>
              <a:t>PowerManager</a:t>
            </a:r>
            <a:r>
              <a:rPr lang="it-IT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it-IT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PROXIMITY_SCREEN_OFF_WAKE_LOCK</a:t>
            </a:r>
            <a:r>
              <a:rPr lang="it-IT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, 			"</a:t>
            </a:r>
            <a:r>
              <a:rPr lang="it-IT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Call:incall</a:t>
            </a:r>
            <a:r>
              <a:rPr lang="it-IT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");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532557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266B70-EB8B-4596-8F99-E23AAB068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chemeClr val="accent2">
                    <a:lumMod val="75000"/>
                  </a:schemeClr>
                </a:solidFill>
              </a:rPr>
              <a:t>Qualche applicazione</a:t>
            </a:r>
            <a:br>
              <a:rPr lang="it-IT">
                <a:solidFill>
                  <a:schemeClr val="accent2">
                    <a:lumMod val="75000"/>
                  </a:schemeClr>
                </a:solidFill>
              </a:rPr>
            </a:br>
            <a:r>
              <a:rPr lang="it-IT"/>
              <a:t>Chiamata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35A573-FC18-4696-B357-D6F6FA1AE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8944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</a:rPr>
              <a:t>PROXIMITY_SCREEN_OFF_WAKE_LOCK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/>
              <a:t>= costante che permette di spegnere lo schermo quando il sensore di prossimità si attiva.</a:t>
            </a:r>
          </a:p>
          <a:p>
            <a:pPr marL="0" indent="0" algn="just">
              <a:buNone/>
            </a:pPr>
            <a:r>
              <a:rPr lang="it-IT" dirty="0"/>
              <a:t>Nel metodo </a:t>
            </a:r>
            <a:r>
              <a:rPr lang="it-IT" dirty="0" err="1">
                <a:solidFill>
                  <a:srgbClr val="0070C0"/>
                </a:solidFill>
                <a:latin typeface="Consolas" panose="020B0609020204030204" pitchFamily="49" charset="0"/>
              </a:rPr>
              <a:t>sensorOnChanged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r>
              <a:rPr lang="it-IT" dirty="0"/>
              <a:t> si chiama la </a:t>
            </a:r>
            <a:r>
              <a:rPr lang="it-IT" dirty="0" err="1">
                <a:solidFill>
                  <a:srgbClr val="0070C0"/>
                </a:solidFill>
                <a:latin typeface="Consolas" panose="020B0609020204030204" pitchFamily="49" charset="0"/>
              </a:rPr>
              <a:t>wakeLock.acquire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r>
              <a:rPr lang="it-IT" dirty="0"/>
              <a:t> per acquisire la </a:t>
            </a:r>
            <a:r>
              <a:rPr lang="it-IT" dirty="0" err="1"/>
              <a:t>wakeLock</a:t>
            </a:r>
            <a:r>
              <a:rPr lang="it-IT" dirty="0"/>
              <a:t> con il comportamento definito dalla costante. Si è fatto uso di 2 </a:t>
            </a:r>
            <a:r>
              <a:rPr lang="it-IT" dirty="0" err="1"/>
              <a:t>toggle</a:t>
            </a:r>
            <a:r>
              <a:rPr lang="it-IT" dirty="0"/>
              <a:t> switch per simulare chiamata e vivavoce.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F6D0FAC-A605-498E-93F8-96A2273EBB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it-IT"/>
              <a:t>Sensori - Dual Core (Filippo Maria Briscese e Davide Ilardi)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138B86-82EC-4D49-B400-8AB41B02F3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C34CF-83BF-4A2F-A9E3-A755DA09481C}" type="slidenum">
              <a:rPr lang="it-IT" smtClean="0"/>
              <a:t>19</a:t>
            </a:fld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B188A52-3AF3-476D-AA2B-7ECD34BACF79}"/>
              </a:ext>
            </a:extLst>
          </p:cNvPr>
          <p:cNvSpPr txBox="1"/>
          <p:nvPr/>
        </p:nvSpPr>
        <p:spPr>
          <a:xfrm>
            <a:off x="822959" y="3592378"/>
            <a:ext cx="7543801" cy="2554545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2"/>
                </a:solidFill>
                <a:latin typeface="Consolas" panose="020B0609020204030204" pitchFamily="49" charset="0"/>
              </a:rPr>
              <a:t>	@</a:t>
            </a:r>
            <a:r>
              <a:rPr lang="it-IT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Override</a:t>
            </a:r>
            <a:endParaRPr lang="it-IT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vl="1"/>
            <a:r>
              <a:rPr lang="it-IT" sz="1600" dirty="0">
                <a:solidFill>
                  <a:schemeClr val="accent1"/>
                </a:solidFill>
                <a:latin typeface="Consolas" panose="020B0609020204030204" pitchFamily="49" charset="0"/>
              </a:rPr>
              <a:t>public </a:t>
            </a:r>
            <a:r>
              <a:rPr lang="it-IT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final</a:t>
            </a:r>
            <a:r>
              <a:rPr lang="it-IT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it-IT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void</a:t>
            </a:r>
            <a:r>
              <a:rPr lang="it-IT" sz="1600" dirty="0">
                <a:latin typeface="Consolas" panose="020B0609020204030204" pitchFamily="49" charset="0"/>
              </a:rPr>
              <a:t> </a:t>
            </a:r>
            <a:r>
              <a:rPr lang="it-IT" sz="1600" dirty="0" err="1">
                <a:latin typeface="Consolas" panose="020B0609020204030204" pitchFamily="49" charset="0"/>
              </a:rPr>
              <a:t>onSensorChanged</a:t>
            </a:r>
            <a:r>
              <a:rPr lang="it-IT" sz="1600" dirty="0">
                <a:latin typeface="Consolas" panose="020B0609020204030204" pitchFamily="49" charset="0"/>
              </a:rPr>
              <a:t>(</a:t>
            </a:r>
            <a:r>
              <a:rPr lang="it-IT" sz="1600" dirty="0" err="1">
                <a:solidFill>
                  <a:srgbClr val="7030A0"/>
                </a:solidFill>
                <a:latin typeface="Consolas" panose="020B0609020204030204" pitchFamily="49" charset="0"/>
              </a:rPr>
              <a:t>SensorEvent</a:t>
            </a:r>
            <a:r>
              <a:rPr lang="it-IT" sz="1600" dirty="0">
                <a:latin typeface="Consolas" panose="020B0609020204030204" pitchFamily="49" charset="0"/>
              </a:rPr>
              <a:t> event) {</a:t>
            </a:r>
          </a:p>
          <a:p>
            <a:pPr lvl="2"/>
            <a:r>
              <a:rPr lang="it-IT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it-IT" sz="1600" dirty="0">
                <a:latin typeface="Consolas" panose="020B0609020204030204" pitchFamily="49" charset="0"/>
              </a:rPr>
              <a:t> (</a:t>
            </a:r>
            <a:r>
              <a:rPr lang="it-IT" sz="1600" dirty="0" err="1">
                <a:latin typeface="Consolas" panose="020B0609020204030204" pitchFamily="49" charset="0"/>
              </a:rPr>
              <a:t>tgl_callSwitch.isChecked</a:t>
            </a:r>
            <a:r>
              <a:rPr lang="it-IT" sz="1600" dirty="0">
                <a:latin typeface="Consolas" panose="020B0609020204030204" pitchFamily="49" charset="0"/>
              </a:rPr>
              <a:t>() &amp;&amp; !</a:t>
            </a:r>
            <a:r>
              <a:rPr lang="it-IT" sz="1600" dirty="0" err="1">
                <a:latin typeface="Consolas" panose="020B0609020204030204" pitchFamily="49" charset="0"/>
              </a:rPr>
              <a:t>tgl_vivavoce.isChecked</a:t>
            </a:r>
            <a:r>
              <a:rPr lang="it-IT" sz="1600" dirty="0">
                <a:latin typeface="Consolas" panose="020B0609020204030204" pitchFamily="49" charset="0"/>
              </a:rPr>
              <a:t>()) {</a:t>
            </a:r>
          </a:p>
          <a:p>
            <a:pPr lvl="3"/>
            <a:r>
              <a:rPr lang="it-IT" sz="1600" dirty="0">
                <a:latin typeface="Consolas" panose="020B0609020204030204" pitchFamily="49" charset="0"/>
              </a:rPr>
              <a:t>float </a:t>
            </a:r>
            <a:r>
              <a:rPr lang="it-IT" sz="1600" dirty="0" err="1">
                <a:latin typeface="Consolas" panose="020B0609020204030204" pitchFamily="49" charset="0"/>
              </a:rPr>
              <a:t>distance</a:t>
            </a:r>
            <a:r>
              <a:rPr lang="it-IT" sz="1600" dirty="0">
                <a:latin typeface="Consolas" panose="020B0609020204030204" pitchFamily="49" charset="0"/>
              </a:rPr>
              <a:t> = </a:t>
            </a:r>
            <a:r>
              <a:rPr lang="it-IT" sz="1600" dirty="0" err="1">
                <a:latin typeface="Consolas" panose="020B0609020204030204" pitchFamily="49" charset="0"/>
              </a:rPr>
              <a:t>event.values</a:t>
            </a:r>
            <a:r>
              <a:rPr lang="it-IT" sz="1600" dirty="0">
                <a:latin typeface="Consolas" panose="020B0609020204030204" pitchFamily="49" charset="0"/>
              </a:rPr>
              <a:t>[</a:t>
            </a:r>
            <a:r>
              <a:rPr lang="it-IT" sz="1600" dirty="0">
                <a:solidFill>
                  <a:schemeClr val="accent2"/>
                </a:solidFill>
                <a:latin typeface="Consolas" panose="020B0609020204030204" pitchFamily="49" charset="0"/>
              </a:rPr>
              <a:t>0</a:t>
            </a:r>
            <a:r>
              <a:rPr lang="it-IT" sz="1600" dirty="0">
                <a:latin typeface="Consolas" panose="020B0609020204030204" pitchFamily="49" charset="0"/>
              </a:rPr>
              <a:t>];</a:t>
            </a:r>
          </a:p>
          <a:p>
            <a:pPr lvl="3"/>
            <a:r>
              <a:rPr lang="it-IT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it-IT" sz="1600" dirty="0">
                <a:latin typeface="Consolas" panose="020B0609020204030204" pitchFamily="49" charset="0"/>
              </a:rPr>
              <a:t> (!</a:t>
            </a:r>
            <a:r>
              <a:rPr lang="it-IT" sz="1600" dirty="0" err="1">
                <a:latin typeface="Consolas" panose="020B0609020204030204" pitchFamily="49" charset="0"/>
              </a:rPr>
              <a:t>mWakeLock.isHeld</a:t>
            </a:r>
            <a:r>
              <a:rPr lang="it-IT" sz="1600" dirty="0">
                <a:latin typeface="Consolas" panose="020B0609020204030204" pitchFamily="49" charset="0"/>
              </a:rPr>
              <a:t>() &amp;&amp; </a:t>
            </a:r>
          </a:p>
          <a:p>
            <a:pPr lvl="3"/>
            <a:r>
              <a:rPr lang="it-IT" sz="1600" dirty="0" err="1">
                <a:latin typeface="Consolas" panose="020B0609020204030204" pitchFamily="49" charset="0"/>
              </a:rPr>
              <a:t>distance</a:t>
            </a:r>
            <a:r>
              <a:rPr lang="it-IT" sz="1600" dirty="0">
                <a:latin typeface="Consolas" panose="020B0609020204030204" pitchFamily="49" charset="0"/>
              </a:rPr>
              <a:t> &lt; </a:t>
            </a:r>
            <a:r>
              <a:rPr lang="it-IT" sz="1600" dirty="0" err="1">
                <a:latin typeface="Consolas" panose="020B0609020204030204" pitchFamily="49" charset="0"/>
              </a:rPr>
              <a:t>proximitySensor.getMaximumRange</a:t>
            </a:r>
            <a:r>
              <a:rPr lang="it-IT" sz="1600" dirty="0">
                <a:latin typeface="Consolas" panose="020B0609020204030204" pitchFamily="49" charset="0"/>
              </a:rPr>
              <a:t>())</a:t>
            </a:r>
          </a:p>
          <a:p>
            <a:pPr lvl="4"/>
            <a:r>
              <a:rPr lang="it-IT" sz="1600" dirty="0" err="1">
                <a:latin typeface="Consolas" panose="020B0609020204030204" pitchFamily="49" charset="0"/>
              </a:rPr>
              <a:t>mWakeLock.acquire</a:t>
            </a:r>
            <a:r>
              <a:rPr lang="it-IT" sz="1600" dirty="0">
                <a:latin typeface="Consolas" panose="020B0609020204030204" pitchFamily="49" charset="0"/>
              </a:rPr>
              <a:t>();</a:t>
            </a:r>
          </a:p>
          <a:p>
            <a:r>
              <a:rPr lang="it-IT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it-IT" sz="160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6350101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286ABBF1-E056-45EA-A5C3-59E44936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Cosa vedremo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95100428-3240-4A57-B021-65ACAC749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237" y="832428"/>
            <a:ext cx="5009393" cy="5193145"/>
          </a:xfrm>
        </p:spPr>
        <p:txBody>
          <a:bodyPr>
            <a:normAutofit fontScale="850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it-IT" sz="3500" dirty="0"/>
              <a:t> Introduzione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 Categorie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 Tipi Supportati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 Sistema di coordinate</a:t>
            </a:r>
          </a:p>
          <a:p>
            <a:pPr marL="201168" lvl="1" indent="0">
              <a:buNone/>
            </a:pPr>
            <a:endParaRPr lang="it-IT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it-IT" sz="3500" dirty="0"/>
              <a:t> Sensor Framework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 Identificare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 Monitorare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 Gestire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 Best </a:t>
            </a:r>
            <a:r>
              <a:rPr lang="it-IT" sz="2800" dirty="0" err="1"/>
              <a:t>Practices</a:t>
            </a:r>
            <a:endParaRPr lang="it-IT" sz="2800" dirty="0"/>
          </a:p>
          <a:p>
            <a:pPr marL="201168" lvl="1" indent="0">
              <a:buNone/>
            </a:pPr>
            <a:endParaRPr lang="it-IT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it-IT" sz="3500" dirty="0"/>
              <a:t> Qualche applicazione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89A0AD-1513-43F9-9CE0-896FBAF93B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487206"/>
            <a:ext cx="5558783" cy="365125"/>
          </a:xfrm>
        </p:spPr>
        <p:txBody>
          <a:bodyPr/>
          <a:lstStyle/>
          <a:p>
            <a:pPr algn="l"/>
            <a:r>
              <a:rPr lang="it-IT"/>
              <a:t>Sensori -</a:t>
            </a:r>
          </a:p>
          <a:p>
            <a:pPr algn="l"/>
            <a:r>
              <a:rPr lang="it-IT"/>
              <a:t>Dual Core (Filippo Maria Briscese e Davide Ilardi)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E53D06-6B60-4A3C-BD57-3443F1343F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C34CF-83BF-4A2F-A9E3-A755DA09481C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388946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266B70-EB8B-4596-8F99-E23AAB068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chemeClr val="accent2">
                    <a:lumMod val="75000"/>
                  </a:schemeClr>
                </a:solidFill>
              </a:rPr>
              <a:t>Qualche applicazione</a:t>
            </a:r>
            <a:br>
              <a:rPr lang="it-IT">
                <a:solidFill>
                  <a:schemeClr val="accent2">
                    <a:lumMod val="75000"/>
                  </a:schemeClr>
                </a:solidFill>
              </a:rPr>
            </a:br>
            <a:r>
              <a:rPr lang="it-IT"/>
              <a:t>Chiamata (3)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35A573-FC18-4696-B357-D6F6FA1AE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5"/>
            <a:ext cx="7543801" cy="18118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/>
              <a:t>Come consuetudine si annulla la registrazione del </a:t>
            </a:r>
            <a:r>
              <a:rPr lang="it-IT" dirty="0" err="1"/>
              <a:t>sensor</a:t>
            </a:r>
            <a:r>
              <a:rPr lang="it-IT" dirty="0"/>
              <a:t> </a:t>
            </a:r>
            <a:r>
              <a:rPr lang="it-IT" dirty="0" err="1"/>
              <a:t>listener</a:t>
            </a:r>
            <a:r>
              <a:rPr lang="it-IT" dirty="0"/>
              <a:t> nella </a:t>
            </a:r>
            <a:r>
              <a:rPr lang="it-IT" dirty="0" err="1">
                <a:solidFill>
                  <a:srgbClr val="0070C0"/>
                </a:solidFill>
                <a:latin typeface="Consolas" panose="020B0609020204030204" pitchFamily="49" charset="0"/>
              </a:rPr>
              <a:t>onPause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r>
              <a:rPr lang="it-IT" dirty="0"/>
              <a:t> e si chiama la </a:t>
            </a:r>
            <a:r>
              <a:rPr lang="it-IT" dirty="0" err="1">
                <a:solidFill>
                  <a:srgbClr val="0070C0"/>
                </a:solidFill>
                <a:latin typeface="Consolas" panose="020B0609020204030204" pitchFamily="49" charset="0"/>
              </a:rPr>
              <a:t>wakeLock.release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r>
              <a:rPr lang="it-IT" dirty="0"/>
              <a:t> per rilasciare la </a:t>
            </a:r>
            <a:r>
              <a:rPr lang="it-IT" dirty="0" err="1"/>
              <a:t>wakeLock</a:t>
            </a:r>
            <a:r>
              <a:rPr lang="it-IT" dirty="0"/>
              <a:t>.</a:t>
            </a:r>
          </a:p>
          <a:p>
            <a:pPr marL="0" indent="0" algn="just">
              <a:buNone/>
            </a:pPr>
            <a:r>
              <a:rPr lang="it-IT" dirty="0"/>
              <a:t>Per evitare crash è bene verificare prima se una </a:t>
            </a:r>
            <a:r>
              <a:rPr lang="it-IT" dirty="0" err="1"/>
              <a:t>wakeLock</a:t>
            </a:r>
            <a:r>
              <a:rPr lang="it-IT" dirty="0"/>
              <a:t> è già stata acquisita ma non rilasciata con il metodo </a:t>
            </a:r>
            <a:r>
              <a:rPr lang="it-IT" dirty="0" err="1">
                <a:solidFill>
                  <a:srgbClr val="0070C0"/>
                </a:solidFill>
                <a:latin typeface="Consolas" panose="020B0609020204030204" pitchFamily="49" charset="0"/>
              </a:rPr>
              <a:t>wakeLock.isHeld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r>
              <a:rPr lang="it-IT" dirty="0"/>
              <a:t> 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F6D0FAC-A605-498E-93F8-96A2273EBB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it-IT"/>
              <a:t>Sensori - Dual Core (Filippo Maria Briscese e Davide Ilardi)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138B86-82EC-4D49-B400-8AB41B02F3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C34CF-83BF-4A2F-A9E3-A755DA09481C}" type="slidenum">
              <a:rPr lang="it-IT" smtClean="0"/>
              <a:t>20</a:t>
            </a:fld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B188A52-3AF3-476D-AA2B-7ECD34BACF79}"/>
              </a:ext>
            </a:extLst>
          </p:cNvPr>
          <p:cNvSpPr txBox="1"/>
          <p:nvPr/>
        </p:nvSpPr>
        <p:spPr>
          <a:xfrm>
            <a:off x="822959" y="3729969"/>
            <a:ext cx="7543801" cy="2308324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2"/>
                </a:solidFill>
                <a:latin typeface="Consolas" panose="020B0609020204030204" pitchFamily="49" charset="0"/>
              </a:rPr>
              <a:t>	@</a:t>
            </a:r>
            <a:r>
              <a:rPr lang="it-IT" dirty="0" err="1">
                <a:solidFill>
                  <a:schemeClr val="accent2"/>
                </a:solidFill>
                <a:latin typeface="Consolas" panose="020B0609020204030204" pitchFamily="49" charset="0"/>
              </a:rPr>
              <a:t>Override</a:t>
            </a:r>
            <a:endParaRPr lang="it-IT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vl="1"/>
            <a:r>
              <a:rPr lang="it-IT" dirty="0" err="1">
                <a:solidFill>
                  <a:schemeClr val="accent1"/>
                </a:solidFill>
                <a:latin typeface="Consolas" panose="020B0609020204030204" pitchFamily="49" charset="0"/>
              </a:rPr>
              <a:t>protected</a:t>
            </a:r>
            <a:r>
              <a:rPr lang="it-IT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it-IT" dirty="0" err="1">
                <a:solidFill>
                  <a:schemeClr val="accent1"/>
                </a:solidFill>
                <a:latin typeface="Consolas" panose="020B0609020204030204" pitchFamily="49" charset="0"/>
              </a:rPr>
              <a:t>void</a:t>
            </a:r>
            <a:r>
              <a:rPr lang="it-IT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it-IT" dirty="0" err="1">
                <a:latin typeface="Consolas" panose="020B0609020204030204" pitchFamily="49" charset="0"/>
              </a:rPr>
              <a:t>onPause</a:t>
            </a:r>
            <a:r>
              <a:rPr lang="it-IT" dirty="0"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it-IT" dirty="0" err="1">
                <a:solidFill>
                  <a:schemeClr val="accent1"/>
                </a:solidFill>
                <a:latin typeface="Consolas" panose="020B0609020204030204" pitchFamily="49" charset="0"/>
              </a:rPr>
              <a:t>super</a:t>
            </a:r>
            <a:r>
              <a:rPr lang="it-IT" dirty="0" err="1">
                <a:latin typeface="Consolas" panose="020B0609020204030204" pitchFamily="49" charset="0"/>
              </a:rPr>
              <a:t>.onPause</a:t>
            </a:r>
            <a:r>
              <a:rPr lang="it-IT" dirty="0"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it-IT" dirty="0">
                <a:latin typeface="Consolas" panose="020B0609020204030204" pitchFamily="49" charset="0"/>
              </a:rPr>
              <a:t>…</a:t>
            </a:r>
          </a:p>
          <a:p>
            <a:pPr lvl="2"/>
            <a:r>
              <a:rPr lang="it-IT" dirty="0" err="1">
                <a:latin typeface="Consolas" panose="020B0609020204030204" pitchFamily="49" charset="0"/>
              </a:rPr>
              <a:t>sensorManager.unregisterListener</a:t>
            </a:r>
            <a:r>
              <a:rPr lang="it-IT" dirty="0">
                <a:latin typeface="Consolas" panose="020B0609020204030204" pitchFamily="49" charset="0"/>
              </a:rPr>
              <a:t>(</a:t>
            </a:r>
            <a:r>
              <a:rPr lang="it-IT" dirty="0" err="1">
                <a:solidFill>
                  <a:schemeClr val="accent2"/>
                </a:solidFill>
                <a:latin typeface="Consolas" panose="020B0609020204030204" pitchFamily="49" charset="0"/>
              </a:rPr>
              <a:t>this</a:t>
            </a:r>
            <a:r>
              <a:rPr lang="it-IT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it-IT" dirty="0" err="1">
                <a:latin typeface="Consolas" panose="020B0609020204030204" pitchFamily="49" charset="0"/>
              </a:rPr>
              <a:t>if</a:t>
            </a:r>
            <a:r>
              <a:rPr lang="it-IT" dirty="0">
                <a:latin typeface="Consolas" panose="020B0609020204030204" pitchFamily="49" charset="0"/>
              </a:rPr>
              <a:t> (</a:t>
            </a:r>
            <a:r>
              <a:rPr lang="it-IT" dirty="0" err="1">
                <a:latin typeface="Consolas" panose="020B0609020204030204" pitchFamily="49" charset="0"/>
              </a:rPr>
              <a:t>mWakeLock.isHeld</a:t>
            </a:r>
            <a:r>
              <a:rPr lang="it-IT" dirty="0">
                <a:latin typeface="Consolas" panose="020B0609020204030204" pitchFamily="49" charset="0"/>
              </a:rPr>
              <a:t>())</a:t>
            </a:r>
          </a:p>
          <a:p>
            <a:pPr lvl="3"/>
            <a:r>
              <a:rPr lang="it-IT" dirty="0" err="1">
                <a:latin typeface="Consolas" panose="020B0609020204030204" pitchFamily="49" charset="0"/>
              </a:rPr>
              <a:t>mWakeLock.release</a:t>
            </a:r>
            <a:r>
              <a:rPr lang="it-IT" dirty="0">
                <a:latin typeface="Consolas" panose="020B0609020204030204" pitchFamily="49" charset="0"/>
              </a:rPr>
              <a:t>();</a:t>
            </a:r>
          </a:p>
          <a:p>
            <a:r>
              <a:rPr lang="it-IT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3850232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266B70-EB8B-4596-8F99-E23AAB068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chemeClr val="accent2">
                    <a:lumMod val="75000"/>
                  </a:schemeClr>
                </a:solidFill>
              </a:rPr>
              <a:t>Qualche applicazione</a:t>
            </a:r>
            <a:br>
              <a:rPr lang="it-IT">
                <a:solidFill>
                  <a:schemeClr val="accent2">
                    <a:lumMod val="75000"/>
                  </a:schemeClr>
                </a:solidFill>
              </a:rPr>
            </a:br>
            <a:r>
              <a:rPr lang="it-IT"/>
              <a:t>Chiamata (4)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35A573-FC18-4696-B357-D6F6FA1AE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5"/>
            <a:ext cx="7543800" cy="6608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b="1" u="sng" dirty="0"/>
              <a:t>N.B.</a:t>
            </a:r>
            <a:r>
              <a:rPr lang="it-IT" b="1" dirty="0"/>
              <a:t>:</a:t>
            </a:r>
            <a:r>
              <a:rPr lang="it-IT" dirty="0"/>
              <a:t> Per poter utilizzare un oggetto </a:t>
            </a:r>
            <a:r>
              <a:rPr lang="it-IT" dirty="0" err="1">
                <a:solidFill>
                  <a:schemeClr val="accent1"/>
                </a:solidFill>
              </a:rPr>
              <a:t>WakeLock</a:t>
            </a:r>
            <a:r>
              <a:rPr lang="it-IT" dirty="0"/>
              <a:t> un’applicazione deve richiedere il permesso in una </a:t>
            </a:r>
            <a:r>
              <a:rPr lang="it-IT" dirty="0">
                <a:solidFill>
                  <a:schemeClr val="accent1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chemeClr val="accent1"/>
                </a:solidFill>
                <a:latin typeface="Consolas" panose="020B0609020204030204" pitchFamily="49" charset="0"/>
              </a:rPr>
              <a:t>uses-permission</a:t>
            </a:r>
            <a:r>
              <a:rPr lang="it-IT" dirty="0">
                <a:solidFill>
                  <a:schemeClr val="accent1"/>
                </a:solidFill>
                <a:latin typeface="Consolas" panose="020B0609020204030204" pitchFamily="49" charset="0"/>
              </a:rPr>
              <a:t>&gt; </a:t>
            </a:r>
            <a:r>
              <a:rPr lang="it-IT" dirty="0"/>
              <a:t>del </a:t>
            </a:r>
            <a:r>
              <a:rPr lang="it-IT" dirty="0" err="1"/>
              <a:t>manifest</a:t>
            </a:r>
            <a:r>
              <a:rPr lang="it-IT" dirty="0"/>
              <a:t>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F6D0FAC-A605-498E-93F8-96A2273EBB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it-IT"/>
              <a:t>Sensori - Dual Core (Filippo Maria Briscese e Davide Ilardi)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138B86-82EC-4D49-B400-8AB41B02F3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C34CF-83BF-4A2F-A9E3-A755DA09481C}" type="slidenum">
              <a:rPr lang="it-IT" smtClean="0"/>
              <a:t>21</a:t>
            </a:fld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B188A52-3AF3-476D-AA2B-7ECD34BACF79}"/>
              </a:ext>
            </a:extLst>
          </p:cNvPr>
          <p:cNvSpPr txBox="1"/>
          <p:nvPr/>
        </p:nvSpPr>
        <p:spPr>
          <a:xfrm>
            <a:off x="822959" y="2648537"/>
            <a:ext cx="7543801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5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uses-permission</a:t>
            </a:r>
            <a:r>
              <a:rPr lang="it-IT" sz="1600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it-IT" sz="1600" dirty="0" err="1">
                <a:solidFill>
                  <a:srgbClr val="7030A0"/>
                </a:solidFill>
                <a:latin typeface="Consolas" panose="020B0609020204030204" pitchFamily="49" charset="0"/>
              </a:rPr>
              <a:t>android:name</a:t>
            </a:r>
            <a:r>
              <a:rPr lang="it-IT" sz="1600" dirty="0">
                <a:latin typeface="Consolas" panose="020B0609020204030204" pitchFamily="49" charset="0"/>
              </a:rPr>
              <a:t>="</a:t>
            </a:r>
            <a:r>
              <a:rPr lang="it-IT" sz="1600" dirty="0" err="1">
                <a:latin typeface="Consolas" panose="020B0609020204030204" pitchFamily="49" charset="0"/>
              </a:rPr>
              <a:t>android.permission.WAKE_LOCK</a:t>
            </a:r>
            <a:r>
              <a:rPr lang="it-IT" sz="1600" dirty="0"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chemeClr val="accent5"/>
                </a:solidFill>
                <a:latin typeface="Consolas" panose="020B0609020204030204" pitchFamily="49" charset="0"/>
              </a:rPr>
              <a:t>/&gt;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0E2EA21-4A4E-41A1-82E7-DF88EF9B903B}"/>
              </a:ext>
            </a:extLst>
          </p:cNvPr>
          <p:cNvSpPr txBox="1"/>
          <p:nvPr/>
        </p:nvSpPr>
        <p:spPr>
          <a:xfrm>
            <a:off x="822959" y="3129077"/>
            <a:ext cx="7543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 seguito è mostrata la </a:t>
            </a:r>
            <a:r>
              <a:rPr lang="it-IT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onResume</a:t>
            </a:r>
            <a:r>
              <a:rPr lang="it-IT" sz="2000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r>
              <a:rPr lang="it-IT" sz="2000" dirty="0"/>
              <a:t> 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dove si registra un </a:t>
            </a:r>
            <a:r>
              <a:rPr lang="it-IT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listener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per il sensore di prossimità: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EA0ED86-FEF3-4061-82F7-77B3B94A8AC6}"/>
              </a:ext>
            </a:extLst>
          </p:cNvPr>
          <p:cNvSpPr txBox="1"/>
          <p:nvPr/>
        </p:nvSpPr>
        <p:spPr>
          <a:xfrm>
            <a:off x="822959" y="4049588"/>
            <a:ext cx="7543801" cy="2031325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2"/>
                </a:solidFill>
                <a:latin typeface="Consolas" panose="020B0609020204030204" pitchFamily="49" charset="0"/>
              </a:rPr>
              <a:t>@</a:t>
            </a:r>
            <a:r>
              <a:rPr lang="it-IT" dirty="0" err="1">
                <a:solidFill>
                  <a:schemeClr val="accent2"/>
                </a:solidFill>
                <a:latin typeface="Consolas" panose="020B0609020204030204" pitchFamily="49" charset="0"/>
              </a:rPr>
              <a:t>Override</a:t>
            </a:r>
            <a:br>
              <a:rPr lang="it-IT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it-IT" dirty="0" err="1">
                <a:solidFill>
                  <a:schemeClr val="accent1"/>
                </a:solidFill>
                <a:latin typeface="Consolas" panose="020B0609020204030204" pitchFamily="49" charset="0"/>
              </a:rPr>
              <a:t>protected</a:t>
            </a:r>
            <a:r>
              <a:rPr lang="it-IT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it-IT" dirty="0" err="1">
                <a:solidFill>
                  <a:schemeClr val="accent1"/>
                </a:solidFill>
                <a:latin typeface="Consolas" panose="020B0609020204030204" pitchFamily="49" charset="0"/>
              </a:rPr>
              <a:t>void</a:t>
            </a:r>
            <a:r>
              <a:rPr lang="it-IT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it-IT" dirty="0" err="1">
                <a:latin typeface="Consolas" panose="020B0609020204030204" pitchFamily="49" charset="0"/>
              </a:rPr>
              <a:t>onResume</a:t>
            </a:r>
            <a:r>
              <a:rPr lang="it-IT" dirty="0">
                <a:latin typeface="Consolas" panose="020B0609020204030204" pitchFamily="49" charset="0"/>
              </a:rPr>
              <a:t>() {</a:t>
            </a:r>
            <a:br>
              <a:rPr lang="it-IT" dirty="0">
                <a:latin typeface="Consolas" panose="020B0609020204030204" pitchFamily="49" charset="0"/>
              </a:rPr>
            </a:br>
            <a:r>
              <a:rPr lang="it-IT" dirty="0">
                <a:latin typeface="Consolas" panose="020B0609020204030204" pitchFamily="49" charset="0"/>
              </a:rPr>
              <a:t>	</a:t>
            </a:r>
            <a:r>
              <a:rPr lang="it-IT" dirty="0" err="1">
                <a:solidFill>
                  <a:schemeClr val="accent1"/>
                </a:solidFill>
                <a:latin typeface="Consolas" panose="020B0609020204030204" pitchFamily="49" charset="0"/>
              </a:rPr>
              <a:t>super</a:t>
            </a:r>
            <a:r>
              <a:rPr lang="it-IT" dirty="0" err="1">
                <a:latin typeface="Consolas" panose="020B0609020204030204" pitchFamily="49" charset="0"/>
              </a:rPr>
              <a:t>.onResume</a:t>
            </a:r>
            <a:r>
              <a:rPr lang="it-IT" dirty="0">
                <a:latin typeface="Consolas" panose="020B0609020204030204" pitchFamily="49" charset="0"/>
              </a:rPr>
              <a:t>();</a:t>
            </a:r>
            <a:br>
              <a:rPr lang="it-IT" dirty="0">
                <a:latin typeface="Consolas" panose="020B0609020204030204" pitchFamily="49" charset="0"/>
              </a:rPr>
            </a:br>
            <a:r>
              <a:rPr lang="it-IT" dirty="0">
                <a:latin typeface="Consolas" panose="020B0609020204030204" pitchFamily="49" charset="0"/>
              </a:rPr>
              <a:t>	</a:t>
            </a:r>
            <a:r>
              <a:rPr lang="it-IT" dirty="0" err="1">
                <a:latin typeface="Consolas" panose="020B0609020204030204" pitchFamily="49" charset="0"/>
              </a:rPr>
              <a:t>sensorManager.registerListener</a:t>
            </a:r>
            <a:r>
              <a:rPr lang="it-IT" dirty="0">
                <a:latin typeface="Consolas" panose="020B0609020204030204" pitchFamily="49" charset="0"/>
              </a:rPr>
              <a:t>(</a:t>
            </a:r>
            <a:r>
              <a:rPr lang="it-IT" dirty="0" err="1">
                <a:solidFill>
                  <a:schemeClr val="accent2"/>
                </a:solidFill>
                <a:latin typeface="Consolas" panose="020B0609020204030204" pitchFamily="49" charset="0"/>
              </a:rPr>
              <a:t>this</a:t>
            </a:r>
            <a:r>
              <a:rPr lang="it-IT" dirty="0">
                <a:latin typeface="Consolas" panose="020B0609020204030204" pitchFamily="49" charset="0"/>
              </a:rPr>
              <a:t>, </a:t>
            </a:r>
            <a:r>
              <a:rPr lang="it-IT" dirty="0" err="1">
                <a:latin typeface="Consolas" panose="020B0609020204030204" pitchFamily="49" charset="0"/>
              </a:rPr>
              <a:t>proximitySensor</a:t>
            </a:r>
            <a:r>
              <a:rPr lang="it-IT" dirty="0">
                <a:latin typeface="Consolas" panose="020B0609020204030204" pitchFamily="49" charset="0"/>
              </a:rPr>
              <a:t>,  		</a:t>
            </a:r>
            <a:r>
              <a:rPr lang="it-IT" dirty="0" err="1">
                <a:solidFill>
                  <a:srgbClr val="7030A0"/>
                </a:solidFill>
                <a:latin typeface="Consolas" panose="020B0609020204030204" pitchFamily="49" charset="0"/>
              </a:rPr>
              <a:t>SensorManager</a:t>
            </a:r>
            <a:r>
              <a:rPr lang="it-IT" dirty="0" err="1">
                <a:latin typeface="Consolas" panose="020B0609020204030204" pitchFamily="49" charset="0"/>
              </a:rPr>
              <a:t>.</a:t>
            </a:r>
            <a:r>
              <a:rPr lang="it-IT" dirty="0" err="1">
                <a:solidFill>
                  <a:schemeClr val="accent1"/>
                </a:solidFill>
                <a:latin typeface="Consolas" panose="020B0609020204030204" pitchFamily="49" charset="0"/>
              </a:rPr>
              <a:t>SENSOR_DELAY_NORMAL</a:t>
            </a:r>
            <a:r>
              <a:rPr lang="it-IT" dirty="0">
                <a:latin typeface="Consolas" panose="020B0609020204030204" pitchFamily="49" charset="0"/>
              </a:rPr>
              <a:t>);</a:t>
            </a:r>
            <a:br>
              <a:rPr lang="it-IT" dirty="0">
                <a:latin typeface="Consolas" panose="020B0609020204030204" pitchFamily="49" charset="0"/>
              </a:rPr>
            </a:br>
            <a:r>
              <a:rPr lang="it-IT" dirty="0">
                <a:latin typeface="Consolas" panose="020B0609020204030204" pitchFamily="49" charset="0"/>
              </a:rPr>
              <a:t>	...</a:t>
            </a:r>
          </a:p>
          <a:p>
            <a:r>
              <a:rPr lang="it-IT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29650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25051B-4FF5-4567-A70E-E00D60552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Cosa abbiamo visto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742FB71-268F-42E8-AD18-14331A9489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512484" y="6459786"/>
            <a:ext cx="5558783" cy="365125"/>
          </a:xfrm>
        </p:spPr>
        <p:txBody>
          <a:bodyPr/>
          <a:lstStyle/>
          <a:p>
            <a:pPr algn="r"/>
            <a:r>
              <a:rPr lang="it-IT">
                <a:solidFill>
                  <a:schemeClr val="bg1"/>
                </a:solidFill>
              </a:rPr>
              <a:t>Sensori – </a:t>
            </a:r>
          </a:p>
          <a:p>
            <a:pPr algn="r"/>
            <a:r>
              <a:rPr lang="it-IT">
                <a:solidFill>
                  <a:schemeClr val="bg1"/>
                </a:solidFill>
              </a:rPr>
              <a:t>Dual Core (Filippo Maria Briscese e Davide Ilardi)</a:t>
            </a:r>
          </a:p>
        </p:txBody>
      </p:sp>
      <p:sp>
        <p:nvSpPr>
          <p:cNvPr id="10" name="Segnaposto contenuto 7">
            <a:extLst>
              <a:ext uri="{FF2B5EF4-FFF2-40B4-BE49-F238E27FC236}">
                <a16:creationId xmlns:a16="http://schemas.microsoft.com/office/drawing/2014/main" id="{08B4A5A5-A17D-462F-8D94-B12900763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3" y="731838"/>
            <a:ext cx="5010150" cy="5257800"/>
          </a:xfrm>
        </p:spPr>
        <p:txBody>
          <a:bodyPr>
            <a:normAutofit fontScale="850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it-IT" sz="3500" dirty="0"/>
              <a:t> Introduzione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 Categorie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 Tipi Supportati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 Sistema di coordinate</a:t>
            </a:r>
          </a:p>
          <a:p>
            <a:pPr marL="201168" lvl="1" indent="0">
              <a:buNone/>
            </a:pPr>
            <a:endParaRPr lang="it-IT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it-IT" sz="3500" dirty="0"/>
              <a:t> Sensor Framework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 Identificare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 Monitorare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 Gestire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 Best </a:t>
            </a:r>
            <a:r>
              <a:rPr lang="it-IT" sz="2800" dirty="0" err="1"/>
              <a:t>Practices</a:t>
            </a:r>
            <a:endParaRPr lang="it-IT" sz="2800" dirty="0"/>
          </a:p>
          <a:p>
            <a:pPr marL="201168" lvl="1" indent="0">
              <a:buNone/>
            </a:pPr>
            <a:endParaRPr lang="it-IT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it-IT" sz="3500" dirty="0"/>
              <a:t> Qualche applicazione</a:t>
            </a:r>
          </a:p>
        </p:txBody>
      </p:sp>
    </p:spTree>
    <p:extLst>
      <p:ext uri="{BB962C8B-B14F-4D97-AF65-F5344CB8AC3E}">
        <p14:creationId xmlns:p14="http://schemas.microsoft.com/office/powerpoint/2010/main" val="3909553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213FDD-4C08-4D7C-A17A-C65A2C25B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chemeClr val="accent2">
                    <a:lumMod val="75000"/>
                  </a:schemeClr>
                </a:solidFill>
              </a:rPr>
              <a:t>Introduzione</a:t>
            </a:r>
            <a:br>
              <a:rPr lang="it-IT"/>
            </a:br>
            <a:r>
              <a:rPr lang="it-IT"/>
              <a:t>Categorie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B6EE70-6F90-4013-B6B0-AE78610BC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3"/>
            <a:ext cx="7586403" cy="4340463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endParaRPr lang="it-IT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it-IT" sz="9600" dirty="0">
                <a:solidFill>
                  <a:schemeClr val="accent2">
                    <a:lumMod val="75000"/>
                  </a:schemeClr>
                </a:solidFill>
              </a:rPr>
              <a:t> Sensori di movimento</a:t>
            </a:r>
          </a:p>
          <a:p>
            <a:pPr marL="201168" lvl="1" indent="0" algn="just">
              <a:lnSpc>
                <a:spcPct val="120000"/>
              </a:lnSpc>
              <a:buNone/>
            </a:pPr>
            <a:r>
              <a:rPr lang="it-IT" sz="7000" dirty="0"/>
              <a:t>Misurano le forze di accelerazione e rotazione sui 3 assi.</a:t>
            </a:r>
            <a:endParaRPr lang="it-IT" sz="7200" dirty="0"/>
          </a:p>
          <a:p>
            <a:pPr marL="201168" lvl="1" indent="0" algn="just">
              <a:lnSpc>
                <a:spcPct val="120000"/>
              </a:lnSpc>
              <a:buNone/>
            </a:pPr>
            <a:r>
              <a:rPr lang="it-IT" sz="7200" dirty="0"/>
              <a:t>Include accelerometri, giroscopi e sensori di gravità.</a:t>
            </a:r>
          </a:p>
          <a:p>
            <a:pPr marL="0" indent="0" algn="just">
              <a:buNone/>
            </a:pPr>
            <a:endParaRPr lang="it-IT" sz="28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it-IT" sz="9600" dirty="0">
                <a:solidFill>
                  <a:schemeClr val="accent2">
                    <a:lumMod val="75000"/>
                  </a:schemeClr>
                </a:solidFill>
              </a:rPr>
              <a:t> Sensori ambientali</a:t>
            </a:r>
            <a:endParaRPr lang="it-IT" sz="3100" dirty="0"/>
          </a:p>
          <a:p>
            <a:pPr marL="201168" lvl="1" indent="0" algn="just">
              <a:lnSpc>
                <a:spcPct val="120000"/>
              </a:lnSpc>
              <a:buNone/>
            </a:pPr>
            <a:r>
              <a:rPr lang="it-IT" sz="7000" dirty="0"/>
              <a:t>Misurano parametri ambientali come luminosità, temperatura e umidità.</a:t>
            </a:r>
          </a:p>
          <a:p>
            <a:pPr marL="201168" lvl="1" indent="0" algn="just">
              <a:lnSpc>
                <a:spcPct val="120000"/>
              </a:lnSpc>
              <a:buNone/>
            </a:pPr>
            <a:r>
              <a:rPr lang="it-IT" sz="7200" dirty="0"/>
              <a:t>Include barometri, fotometri e termometri.</a:t>
            </a:r>
          </a:p>
          <a:p>
            <a:pPr marL="0" indent="0" algn="just">
              <a:buNone/>
            </a:pPr>
            <a:endParaRPr lang="it-IT" sz="31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it-IT" sz="9600" dirty="0">
                <a:solidFill>
                  <a:schemeClr val="accent2">
                    <a:lumMod val="75000"/>
                  </a:schemeClr>
                </a:solidFill>
              </a:rPr>
              <a:t> Sensori di posizione</a:t>
            </a:r>
            <a:endParaRPr lang="it-IT" sz="3600" dirty="0"/>
          </a:p>
          <a:p>
            <a:pPr marL="201168" lvl="1" indent="0" algn="just">
              <a:lnSpc>
                <a:spcPct val="120000"/>
              </a:lnSpc>
              <a:buNone/>
            </a:pPr>
            <a:r>
              <a:rPr lang="it-IT" sz="7000" dirty="0"/>
              <a:t>Misurano la posizione fisica di un dispositivo.</a:t>
            </a:r>
          </a:p>
          <a:p>
            <a:pPr marL="201168" lvl="1" indent="0" algn="just">
              <a:lnSpc>
                <a:spcPct val="120000"/>
              </a:lnSpc>
              <a:buNone/>
            </a:pPr>
            <a:r>
              <a:rPr lang="it-IT" sz="7200" dirty="0"/>
              <a:t>Include sensori di orientamento e magnetometri.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3636E2C-417D-42EE-B862-C256D77AE2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22959" y="6459786"/>
            <a:ext cx="5558783" cy="365125"/>
          </a:xfrm>
        </p:spPr>
        <p:txBody>
          <a:bodyPr/>
          <a:lstStyle/>
          <a:p>
            <a:pPr algn="l"/>
            <a:r>
              <a:rPr lang="it-IT"/>
              <a:t>Sensori - Dual Core (Filippo Maria Briscese e Davide Ilardi)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EBD51B1-6318-4269-A69D-80C1A2D373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C34CF-83BF-4A2F-A9E3-A755DA09481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027788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E84418-FF6D-4938-A021-96E08DB18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chemeClr val="accent2">
                    <a:lumMod val="75000"/>
                  </a:schemeClr>
                </a:solidFill>
              </a:rPr>
              <a:t>Introduzione</a:t>
            </a:r>
            <a:br>
              <a:rPr lang="it-IT">
                <a:solidFill>
                  <a:schemeClr val="accent2">
                    <a:lumMod val="75000"/>
                  </a:schemeClr>
                </a:solidFill>
              </a:rPr>
            </a:br>
            <a:r>
              <a:rPr lang="it-IT"/>
              <a:t>Tipi supportati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4D634E-7043-4B94-B473-472A0E8B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accent2">
                    <a:lumMod val="75000"/>
                  </a:schemeClr>
                </a:solidFill>
              </a:rPr>
              <a:t> Sensori hardware</a:t>
            </a:r>
          </a:p>
          <a:p>
            <a:pPr marL="201168" lvl="1" indent="0" algn="just">
              <a:lnSpc>
                <a:spcPct val="110000"/>
              </a:lnSpc>
              <a:buNone/>
            </a:pPr>
            <a:r>
              <a:rPr lang="it-IT" sz="1900" dirty="0"/>
              <a:t>Componenti fisici interni a un dispositivo. Misurano direttamente le proprietà</a:t>
            </a:r>
            <a:r>
              <a:rPr lang="it-IT" sz="19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1900" dirty="0"/>
              <a:t>dell’ambiente circostante, come accelerazione e campo geomagnetico.</a:t>
            </a:r>
          </a:p>
          <a:p>
            <a:pPr marL="201168" lvl="1" indent="0" algn="just">
              <a:lnSpc>
                <a:spcPct val="110000"/>
              </a:lnSpc>
              <a:buNone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accent2">
                    <a:lumMod val="75000"/>
                  </a:schemeClr>
                </a:solidFill>
              </a:rPr>
              <a:t> Sensori software (</a:t>
            </a:r>
            <a:r>
              <a:rPr lang="it-IT" sz="2800" dirty="0" err="1">
                <a:solidFill>
                  <a:schemeClr val="accent2">
                    <a:lumMod val="75000"/>
                  </a:schemeClr>
                </a:solidFill>
              </a:rPr>
              <a:t>a.k.a</a:t>
            </a:r>
            <a:r>
              <a:rPr lang="it-IT" sz="2800" dirty="0">
                <a:solidFill>
                  <a:schemeClr val="accent2">
                    <a:lumMod val="75000"/>
                  </a:schemeClr>
                </a:solidFill>
              </a:rPr>
              <a:t>. virtuali o sintetici)</a:t>
            </a:r>
          </a:p>
          <a:p>
            <a:pPr marL="201168" lvl="1" indent="0" algn="just">
              <a:lnSpc>
                <a:spcPct val="110000"/>
              </a:lnSpc>
              <a:buNone/>
            </a:pPr>
            <a:r>
              <a:rPr lang="it-IT" sz="1900" dirty="0"/>
              <a:t>Si avvalgono delle misure sui dati acquisite da uno o più sensori hardware. Esempi di sensori virtuali sono il sensore di gravità (utilizza accelerometro e giroscopio) e il sensore di vettore di rotazione (utilizza accelerometro, magnetometro e, se presente, il giroscopio).</a:t>
            </a:r>
            <a:endParaRPr lang="it-IT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06D906A-87EC-4F65-BC27-D39C8EDF6F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it-IT"/>
              <a:t>Sensori - Dual Core (Filippo Maria Briscese e Davide Ilardi)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78A06DD-8DD6-4E1D-9BCC-48431383ED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C34CF-83BF-4A2F-A9E3-A755DA09481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6137531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50816FAF-51F8-44AE-8F7A-C1CDB394C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78986"/>
            <a:ext cx="3749041" cy="4023360"/>
          </a:xfrm>
        </p:spPr>
        <p:txBody>
          <a:bodyPr numCol="1">
            <a:normAutofit/>
          </a:bodyPr>
          <a:lstStyle/>
          <a:p>
            <a:pPr marL="0" indent="0" algn="ctr">
              <a:buNone/>
            </a:pPr>
            <a:r>
              <a:rPr lang="it-IT" sz="2800">
                <a:solidFill>
                  <a:schemeClr val="accent2">
                    <a:lumMod val="75000"/>
                  </a:schemeClr>
                </a:solidFill>
              </a:rPr>
              <a:t>Dispositivi mobili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D5978FA-154A-41C4-BA4A-DAAEACB83E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Sensori - Dual Core (Filippo Maria Briscese e Davide Ilardi)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93503E0-AD62-4C4C-A3C2-D3875AFD53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C34CF-83BF-4A2F-A9E3-A755DA09481C}" type="slidenum">
              <a:rPr lang="it-IT" smtClean="0"/>
              <a:t>5</a:t>
            </a:fld>
            <a:endParaRPr lang="it-IT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644E0034-2CAD-4501-9E96-C5F225C26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Introduzione</a:t>
            </a:r>
            <a:br>
              <a:rPr lang="it-IT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it-IT" dirty="0"/>
              <a:t>Sistema di coordinate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11DDA26-84BD-48F9-A9D5-69EBF55C5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916" y="2437133"/>
            <a:ext cx="2143125" cy="2562225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2771FD8-C355-47AF-B857-B7FB7BDCA9C0}"/>
              </a:ext>
            </a:extLst>
          </p:cNvPr>
          <p:cNvSpPr txBox="1"/>
          <p:nvPr/>
        </p:nvSpPr>
        <p:spPr>
          <a:xfrm>
            <a:off x="760793" y="5332445"/>
            <a:ext cx="7543800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/>
              <a:t>Le rotazioni positive sono in senso antiorario per ogni asse</a:t>
            </a:r>
          </a:p>
        </p:txBody>
      </p:sp>
      <p:sp>
        <p:nvSpPr>
          <p:cNvPr id="10" name="Segnaposto contenuto 1">
            <a:extLst>
              <a:ext uri="{FF2B5EF4-FFF2-40B4-BE49-F238E27FC236}">
                <a16:creationId xmlns:a16="http://schemas.microsoft.com/office/drawing/2014/main" id="{1D9D2DE2-740C-44B2-B4DA-E9B154C3BB09}"/>
              </a:ext>
            </a:extLst>
          </p:cNvPr>
          <p:cNvSpPr txBox="1">
            <a:spLocks/>
          </p:cNvSpPr>
          <p:nvPr/>
        </p:nvSpPr>
        <p:spPr>
          <a:xfrm>
            <a:off x="4617718" y="1878986"/>
            <a:ext cx="3749041" cy="4023360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it-IT" sz="2800">
                <a:solidFill>
                  <a:schemeClr val="accent2">
                    <a:lumMod val="75000"/>
                  </a:schemeClr>
                </a:solidFill>
              </a:rPr>
              <a:t>Autoveicoli</a:t>
            </a:r>
          </a:p>
          <a:p>
            <a:pPr marL="0" indent="0" algn="ctr">
              <a:buFont typeface="Calibri" panose="020F0502020204030204" pitchFamily="34" charset="0"/>
              <a:buNone/>
            </a:pPr>
            <a:endParaRPr lang="it-IT" sz="280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D14A6A27-6380-4E72-84A9-8AAE0F0C6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600" y="2913384"/>
            <a:ext cx="25812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76908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EEB593A7-9385-4F61-9816-917E538B0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185611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it-IT" sz="2200" dirty="0"/>
              <a:t>Consente l’accesso ai sensori e l’acquisizione dei dati misurati.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it-IT" sz="2200" dirty="0"/>
              <a:t>Fa parte del </a:t>
            </a:r>
            <a:r>
              <a:rPr lang="it-IT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package</a:t>
            </a:r>
            <a:r>
              <a:rPr lang="it-IT" sz="2200" dirty="0"/>
              <a:t> </a:t>
            </a:r>
            <a:r>
              <a:rPr lang="it-IT" sz="2200" dirty="0" err="1">
                <a:solidFill>
                  <a:srgbClr val="0070C0"/>
                </a:solidFill>
                <a:latin typeface="Consolas" panose="020B0609020204030204" pitchFamily="49" charset="0"/>
              </a:rPr>
              <a:t>android.hardware</a:t>
            </a:r>
            <a:r>
              <a:rPr lang="it-IT" sz="2200" dirty="0">
                <a:solidFill>
                  <a:srgbClr val="0070C0"/>
                </a:solidFill>
              </a:rPr>
              <a:t> </a:t>
            </a:r>
            <a:r>
              <a:rPr lang="it-IT" sz="2200" dirty="0"/>
              <a:t>e include le seguenti classi e interfacce: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it-IT" sz="1000" dirty="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70C0"/>
                </a:solidFill>
              </a:rPr>
              <a:t> </a:t>
            </a:r>
            <a:r>
              <a:rPr lang="it-IT" sz="2400" dirty="0" err="1">
                <a:solidFill>
                  <a:schemeClr val="accent2">
                    <a:lumMod val="75000"/>
                  </a:schemeClr>
                </a:solidFill>
              </a:rPr>
              <a:t>SensorManager</a:t>
            </a:r>
            <a:endParaRPr lang="it-IT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292608" lvl="1" indent="0" algn="just">
              <a:spcBef>
                <a:spcPts val="600"/>
              </a:spcBef>
              <a:buNone/>
            </a:pPr>
            <a:r>
              <a:rPr lang="it-IT" sz="2200" dirty="0"/>
              <a:t>Permette di creare un’istanza del </a:t>
            </a:r>
            <a:r>
              <a:rPr lang="it-IT" sz="2200" dirty="0" err="1"/>
              <a:t>sensor</a:t>
            </a:r>
            <a:r>
              <a:rPr lang="it-IT" sz="2200" dirty="0"/>
              <a:t> service e fornisce metodi per registrare un </a:t>
            </a:r>
            <a:r>
              <a:rPr lang="it-IT" sz="2200" dirty="0" err="1"/>
              <a:t>sensor</a:t>
            </a:r>
            <a:r>
              <a:rPr lang="it-IT" sz="2200" dirty="0"/>
              <a:t> event </a:t>
            </a:r>
            <a:r>
              <a:rPr lang="it-IT" sz="2200" dirty="0" err="1"/>
              <a:t>listener</a:t>
            </a:r>
            <a:r>
              <a:rPr lang="it-IT" sz="2200" dirty="0"/>
              <a:t> e accedere ai sensori. Fornisce inoltre diverse costanti per impostare il tempo di campionatura e per calibrare i sensori.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Sensor</a:t>
            </a:r>
          </a:p>
          <a:p>
            <a:pPr marL="292608" lvl="1" indent="0" algn="just">
              <a:spcBef>
                <a:spcPts val="600"/>
              </a:spcBef>
              <a:buNone/>
            </a:pPr>
            <a:r>
              <a:rPr lang="it-IT" sz="2200" dirty="0"/>
              <a:t>Permette di creare un’istanza di uno specifico sensore. Fornisce vari metodi per determinare le capacità di un sensore.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A772F30-D642-45CA-BF74-88E93CC80B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Sensori - Dual Core (Filippo Maria Briscese e Davide Ilardi)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BC7BE63-8C02-47D0-B8DA-C93C48E383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C34CF-83BF-4A2F-A9E3-A755DA09481C}" type="slidenum">
              <a:rPr lang="it-IT" smtClean="0"/>
              <a:t>6</a:t>
            </a:fld>
            <a:endParaRPr lang="it-IT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AA5308C2-517A-45FF-B6EF-78DB3C456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chemeClr val="accent2">
                    <a:lumMod val="75000"/>
                  </a:schemeClr>
                </a:solidFill>
              </a:rPr>
              <a:t>Sensor framework</a:t>
            </a:r>
          </a:p>
        </p:txBody>
      </p:sp>
    </p:spTree>
    <p:extLst>
      <p:ext uri="{BB962C8B-B14F-4D97-AF65-F5344CB8AC3E}">
        <p14:creationId xmlns:p14="http://schemas.microsoft.com/office/powerpoint/2010/main" val="149123538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30AEBD08-E7C5-426A-8153-5E87FE5C0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  <a:p>
            <a:pPr>
              <a:buFont typeface="Arial" panose="020B0604020202020204" pitchFamily="34" charset="0"/>
              <a:buChar char="•"/>
            </a:pPr>
            <a:r>
              <a:rPr lang="it-IT" sz="2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2400" err="1">
                <a:solidFill>
                  <a:schemeClr val="accent2">
                    <a:lumMod val="75000"/>
                  </a:schemeClr>
                </a:solidFill>
              </a:rPr>
              <a:t>SensorEvent</a:t>
            </a:r>
            <a:endParaRPr lang="it-IT" sz="2400">
              <a:solidFill>
                <a:schemeClr val="accent2">
                  <a:lumMod val="75000"/>
                </a:schemeClr>
              </a:solidFill>
            </a:endParaRPr>
          </a:p>
          <a:p>
            <a:pPr marL="292608" lvl="1" indent="0" algn="just">
              <a:buNone/>
            </a:pPr>
            <a:r>
              <a:rPr lang="it-IT" sz="2200"/>
              <a:t>Permette di creare un oggetto </a:t>
            </a:r>
            <a:r>
              <a:rPr lang="it-IT" sz="2200" err="1">
                <a:solidFill>
                  <a:srgbClr val="0070C0"/>
                </a:solidFill>
                <a:latin typeface="Consolas" panose="020B0609020204030204" pitchFamily="49" charset="0"/>
              </a:rPr>
              <a:t>SensorEvent</a:t>
            </a:r>
            <a:r>
              <a:rPr lang="it-IT" sz="2200"/>
              <a:t> per catturare gli eventi e contiene info su dati misurati, il tipo di sensore che ha generato l’evento, la precisione dei dati e il tempo di cattura.</a:t>
            </a:r>
          </a:p>
          <a:p>
            <a:pPr marL="292608" lvl="1" indent="0">
              <a:buNone/>
            </a:pPr>
            <a:endParaRPr lang="it-IT" sz="2200"/>
          </a:p>
          <a:p>
            <a:pPr>
              <a:buFont typeface="Arial" panose="020B0604020202020204" pitchFamily="34" charset="0"/>
              <a:buChar char="•"/>
            </a:pPr>
            <a:r>
              <a:rPr lang="it-IT" sz="2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2400" err="1">
                <a:solidFill>
                  <a:schemeClr val="accent2">
                    <a:lumMod val="75000"/>
                  </a:schemeClr>
                </a:solidFill>
              </a:rPr>
              <a:t>SensorEventListener</a:t>
            </a:r>
            <a:endParaRPr lang="it-IT" sz="2400">
              <a:solidFill>
                <a:schemeClr val="accent2">
                  <a:lumMod val="75000"/>
                </a:schemeClr>
              </a:solidFill>
            </a:endParaRPr>
          </a:p>
          <a:p>
            <a:pPr marL="292608" lvl="1" indent="0" algn="just">
              <a:buNone/>
            </a:pPr>
            <a:r>
              <a:rPr lang="it-IT" sz="2200"/>
              <a:t>Interfaccia per metodi che ricevono la notifica dell’evento quando i valori misurati dal sensore o la precisione cambiano.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F9635B1-CF15-43FD-9732-939D8069BB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Sensori - Dual Core (Filippo Maria Briscese e Davide Ilardi)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87E48F-20D8-4FB9-8AF5-7A62D177A8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C34CF-83BF-4A2F-A9E3-A755DA09481C}" type="slidenum">
              <a:rPr lang="it-IT" smtClean="0"/>
              <a:t>7</a:t>
            </a:fld>
            <a:endParaRPr lang="it-IT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006E0477-B92C-4ADB-BE4A-068362C3C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chemeClr val="accent2">
                    <a:lumMod val="75000"/>
                  </a:schemeClr>
                </a:solidFill>
              </a:rPr>
              <a:t>Sensor framework (2)</a:t>
            </a:r>
          </a:p>
        </p:txBody>
      </p:sp>
    </p:spTree>
    <p:extLst>
      <p:ext uri="{BB962C8B-B14F-4D97-AF65-F5344CB8AC3E}">
        <p14:creationId xmlns:p14="http://schemas.microsoft.com/office/powerpoint/2010/main" val="5990139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266B70-EB8B-4596-8F99-E23AAB068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chemeClr val="accent2">
                    <a:lumMod val="75000"/>
                  </a:schemeClr>
                </a:solidFill>
              </a:rPr>
              <a:t>Sensor Framework</a:t>
            </a:r>
            <a:br>
              <a:rPr lang="it-IT">
                <a:solidFill>
                  <a:schemeClr val="accent2">
                    <a:lumMod val="75000"/>
                  </a:schemeClr>
                </a:solidFill>
              </a:rPr>
            </a:br>
            <a:r>
              <a:rPr lang="it-IT"/>
              <a:t>Identificare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35A573-FC18-4696-B357-D6F6FA1AE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982" y="1990372"/>
            <a:ext cx="8566035" cy="3976317"/>
          </a:xfr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it-IT" sz="170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it-IT" sz="1700">
                <a:latin typeface="Consolas" panose="020B0609020204030204" pitchFamily="49" charset="0"/>
              </a:rPr>
              <a:t> </a:t>
            </a:r>
            <a:r>
              <a:rPr lang="it-IT" sz="1700" err="1">
                <a:solidFill>
                  <a:srgbClr val="7030A0"/>
                </a:solidFill>
                <a:latin typeface="Consolas" panose="020B0609020204030204" pitchFamily="49" charset="0"/>
              </a:rPr>
              <a:t>SensorManager</a:t>
            </a:r>
            <a:r>
              <a:rPr lang="it-IT" sz="1700">
                <a:latin typeface="Consolas" panose="020B0609020204030204" pitchFamily="49" charset="0"/>
              </a:rPr>
              <a:t> </a:t>
            </a:r>
            <a:r>
              <a:rPr lang="it-IT" sz="1700" err="1">
                <a:latin typeface="Consolas" panose="020B0609020204030204" pitchFamily="49" charset="0"/>
              </a:rPr>
              <a:t>sensorManager</a:t>
            </a:r>
            <a:r>
              <a:rPr lang="it-IT" sz="1700">
                <a:latin typeface="Consolas" panose="020B0609020204030204" pitchFamily="49" charset="0"/>
              </a:rPr>
              <a:t>; </a:t>
            </a:r>
          </a:p>
          <a:p>
            <a:r>
              <a:rPr lang="it-IT" sz="1700" err="1">
                <a:latin typeface="Consolas" panose="020B0609020204030204" pitchFamily="49" charset="0"/>
              </a:rPr>
              <a:t>sensorManager</a:t>
            </a:r>
            <a:r>
              <a:rPr lang="it-IT" sz="1700">
                <a:latin typeface="Consolas" panose="020B0609020204030204" pitchFamily="49" charset="0"/>
              </a:rPr>
              <a:t> =	(</a:t>
            </a:r>
            <a:r>
              <a:rPr lang="it-IT" sz="1700" err="1">
                <a:solidFill>
                  <a:srgbClr val="7030A0"/>
                </a:solidFill>
                <a:latin typeface="Consolas" panose="020B0609020204030204" pitchFamily="49" charset="0"/>
              </a:rPr>
              <a:t>SensorManager</a:t>
            </a:r>
            <a:r>
              <a:rPr lang="it-IT" sz="1700">
                <a:latin typeface="Consolas" panose="020B0609020204030204" pitchFamily="49" charset="0"/>
              </a:rPr>
              <a:t>)</a:t>
            </a:r>
            <a:r>
              <a:rPr lang="it-IT" sz="1700" err="1">
                <a:latin typeface="Consolas" panose="020B0609020204030204" pitchFamily="49" charset="0"/>
              </a:rPr>
              <a:t>getSystemService</a:t>
            </a:r>
            <a:r>
              <a:rPr lang="it-IT" sz="1700">
                <a:latin typeface="Consolas" panose="020B0609020204030204" pitchFamily="49" charset="0"/>
              </a:rPr>
              <a:t>(</a:t>
            </a:r>
            <a:r>
              <a:rPr lang="it-IT" sz="1700" err="1">
                <a:solidFill>
                  <a:srgbClr val="7030A0"/>
                </a:solidFill>
                <a:latin typeface="Consolas" panose="020B0609020204030204" pitchFamily="49" charset="0"/>
              </a:rPr>
              <a:t>Context</a:t>
            </a:r>
            <a:r>
              <a:rPr lang="it-IT" sz="1700" err="1">
                <a:latin typeface="Consolas" panose="020B0609020204030204" pitchFamily="49" charset="0"/>
              </a:rPr>
              <a:t>.SENSOR_SERVICE</a:t>
            </a:r>
            <a:r>
              <a:rPr lang="it-IT" sz="1700">
                <a:latin typeface="Consolas" panose="020B0609020204030204" pitchFamily="49" charset="0"/>
              </a:rPr>
              <a:t>);</a:t>
            </a:r>
          </a:p>
          <a:p>
            <a:endParaRPr lang="it-IT" sz="170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it-IT" sz="1700">
                <a:solidFill>
                  <a:srgbClr val="C00000"/>
                </a:solidFill>
                <a:latin typeface="Consolas" panose="020B0609020204030204" pitchFamily="49" charset="0"/>
              </a:rPr>
              <a:t>// Ottenere tutti i sensori del dispositivo.</a:t>
            </a:r>
            <a:endParaRPr lang="it-IT" sz="1700">
              <a:latin typeface="Consolas" panose="020B0609020204030204" pitchFamily="49" charset="0"/>
            </a:endParaRPr>
          </a:p>
          <a:p>
            <a:r>
              <a:rPr lang="it-IT" sz="1700">
                <a:solidFill>
                  <a:srgbClr val="7030A0"/>
                </a:solidFill>
                <a:latin typeface="Consolas" panose="020B0609020204030204" pitchFamily="49" charset="0"/>
              </a:rPr>
              <a:t>List</a:t>
            </a:r>
            <a:r>
              <a:rPr lang="it-IT" sz="1700">
                <a:latin typeface="Consolas" panose="020B0609020204030204" pitchFamily="49" charset="0"/>
              </a:rPr>
              <a:t>&lt;</a:t>
            </a:r>
            <a:r>
              <a:rPr lang="it-IT" sz="1700">
                <a:solidFill>
                  <a:srgbClr val="7030A0"/>
                </a:solidFill>
                <a:latin typeface="Consolas" panose="020B0609020204030204" pitchFamily="49" charset="0"/>
              </a:rPr>
              <a:t>Sensor</a:t>
            </a:r>
            <a:r>
              <a:rPr lang="it-IT" sz="1700">
                <a:latin typeface="Consolas" panose="020B0609020204030204" pitchFamily="49" charset="0"/>
              </a:rPr>
              <a:t>&gt; </a:t>
            </a:r>
            <a:r>
              <a:rPr lang="it-IT" sz="1700" err="1">
                <a:latin typeface="Consolas" panose="020B0609020204030204" pitchFamily="49" charset="0"/>
              </a:rPr>
              <a:t>deviceSensors</a:t>
            </a:r>
            <a:r>
              <a:rPr lang="it-IT" sz="1700">
                <a:latin typeface="Consolas" panose="020B0609020204030204" pitchFamily="49" charset="0"/>
              </a:rPr>
              <a:t> = </a:t>
            </a:r>
            <a:r>
              <a:rPr lang="it-IT" sz="1700" err="1">
                <a:latin typeface="Consolas" panose="020B0609020204030204" pitchFamily="49" charset="0"/>
              </a:rPr>
              <a:t>sensorManager.getSensorList</a:t>
            </a:r>
            <a:r>
              <a:rPr lang="it-IT" sz="1700">
                <a:latin typeface="Consolas" panose="020B0609020204030204" pitchFamily="49" charset="0"/>
              </a:rPr>
              <a:t>(</a:t>
            </a:r>
            <a:r>
              <a:rPr lang="it-IT" sz="1700" err="1">
                <a:solidFill>
                  <a:srgbClr val="7030A0"/>
                </a:solidFill>
                <a:latin typeface="Consolas" panose="020B0609020204030204" pitchFamily="49" charset="0"/>
              </a:rPr>
              <a:t>Sensor</a:t>
            </a:r>
            <a:r>
              <a:rPr lang="it-IT" sz="1700" err="1">
                <a:latin typeface="Consolas" panose="020B0609020204030204" pitchFamily="49" charset="0"/>
              </a:rPr>
              <a:t>.TYPE_ALL</a:t>
            </a:r>
            <a:r>
              <a:rPr lang="it-IT" sz="1700">
                <a:latin typeface="Consolas" panose="020B0609020204030204" pitchFamily="49" charset="0"/>
              </a:rPr>
              <a:t>);</a:t>
            </a:r>
          </a:p>
          <a:p>
            <a:endParaRPr lang="it-IT" sz="1700">
              <a:latin typeface="Consolas" panose="020B0609020204030204" pitchFamily="49" charset="0"/>
            </a:endParaRPr>
          </a:p>
          <a:p>
            <a:r>
              <a:rPr lang="it-IT" sz="1700" err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it-IT" sz="1700">
                <a:latin typeface="Consolas" panose="020B0609020204030204" pitchFamily="49" charset="0"/>
              </a:rPr>
              <a:t> (</a:t>
            </a:r>
            <a:r>
              <a:rPr lang="it-IT" sz="1700" err="1">
                <a:latin typeface="Consolas" panose="020B0609020204030204" pitchFamily="49" charset="0"/>
              </a:rPr>
              <a:t>sensorManager.getDefaultSensor</a:t>
            </a:r>
            <a:r>
              <a:rPr lang="it-IT" sz="1700">
                <a:latin typeface="Consolas" panose="020B0609020204030204" pitchFamily="49" charset="0"/>
              </a:rPr>
              <a:t>(</a:t>
            </a:r>
            <a:r>
              <a:rPr lang="it-IT" sz="1700" err="1">
                <a:solidFill>
                  <a:srgbClr val="7030A0"/>
                </a:solidFill>
                <a:latin typeface="Consolas" panose="020B0609020204030204" pitchFamily="49" charset="0"/>
              </a:rPr>
              <a:t>Sensor</a:t>
            </a:r>
            <a:r>
              <a:rPr lang="it-IT" sz="1700" err="1">
                <a:latin typeface="Consolas" panose="020B0609020204030204" pitchFamily="49" charset="0"/>
              </a:rPr>
              <a:t>.TYPE_MAGNETIC_FIELD</a:t>
            </a:r>
            <a:r>
              <a:rPr lang="it-IT" sz="1700">
                <a:latin typeface="Consolas" panose="020B0609020204030204" pitchFamily="49" charset="0"/>
              </a:rPr>
              <a:t>) != </a:t>
            </a:r>
            <a:r>
              <a:rPr lang="it-IT" sz="1700" err="1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it-IT" sz="1700">
                <a:latin typeface="Consolas" panose="020B0609020204030204" pitchFamily="49" charset="0"/>
              </a:rPr>
              <a:t>){</a:t>
            </a:r>
          </a:p>
          <a:p>
            <a:r>
              <a:rPr lang="it-IT" sz="1700">
                <a:latin typeface="Consolas" panose="020B0609020204030204" pitchFamily="49" charset="0"/>
              </a:rPr>
              <a:t>    </a:t>
            </a:r>
            <a:r>
              <a:rPr lang="it-IT" sz="1700">
                <a:solidFill>
                  <a:srgbClr val="C00000"/>
                </a:solidFill>
                <a:latin typeface="Consolas" panose="020B0609020204030204" pitchFamily="49" charset="0"/>
              </a:rPr>
              <a:t>// Molto bene! C’è un magnetometro.</a:t>
            </a:r>
          </a:p>
          <a:p>
            <a:r>
              <a:rPr lang="it-IT" sz="1700">
                <a:latin typeface="Consolas" panose="020B0609020204030204" pitchFamily="49" charset="0"/>
              </a:rPr>
              <a:t>} </a:t>
            </a:r>
            <a:r>
              <a:rPr lang="it-IT" sz="170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r>
              <a:rPr lang="it-IT" sz="1700">
                <a:latin typeface="Consolas" panose="020B0609020204030204" pitchFamily="49" charset="0"/>
              </a:rPr>
              <a:t> {</a:t>
            </a:r>
          </a:p>
          <a:p>
            <a:r>
              <a:rPr lang="it-IT" sz="1700">
                <a:latin typeface="Consolas" panose="020B0609020204030204" pitchFamily="49" charset="0"/>
              </a:rPr>
              <a:t>    </a:t>
            </a:r>
            <a:r>
              <a:rPr lang="it-IT" sz="1700">
                <a:solidFill>
                  <a:srgbClr val="C00000"/>
                </a:solidFill>
                <a:latin typeface="Consolas" panose="020B0609020204030204" pitchFamily="49" charset="0"/>
              </a:rPr>
              <a:t>// Accidenti! Il dispositivo non ha un magnetometro.</a:t>
            </a:r>
          </a:p>
          <a:p>
            <a:r>
              <a:rPr lang="it-IT" sz="17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F6D0FAC-A605-498E-93F8-96A2273EBB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it-IT"/>
              <a:t>Sensori - Dual Core (Filippo Maria Briscese e Davide Ilardi)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138B86-82EC-4D49-B400-8AB41B02F3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C34CF-83BF-4A2F-A9E3-A755DA09481C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895822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266B70-EB8B-4596-8F99-E23AAB068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chemeClr val="accent2">
                    <a:lumMod val="75000"/>
                  </a:schemeClr>
                </a:solidFill>
              </a:rPr>
              <a:t>Sensor Framework</a:t>
            </a:r>
            <a:br>
              <a:rPr lang="it-IT">
                <a:solidFill>
                  <a:schemeClr val="accent2">
                    <a:lumMod val="75000"/>
                  </a:schemeClr>
                </a:solidFill>
              </a:rPr>
            </a:br>
            <a:r>
              <a:rPr lang="it-IT"/>
              <a:t>Identificare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35A573-FC18-4696-B357-D6F6FA1AE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52" y="3495629"/>
            <a:ext cx="4433455" cy="1168945"/>
          </a:xfrm>
        </p:spPr>
        <p:txBody>
          <a:bodyPr>
            <a:normAutofit/>
          </a:bodyPr>
          <a:lstStyle/>
          <a:p>
            <a:r>
              <a:rPr lang="it-IT" sz="1500" err="1">
                <a:latin typeface="Consolas" panose="020B0609020204030204" pitchFamily="49" charset="0"/>
              </a:rPr>
              <a:t>sensorManager.getSensorList</a:t>
            </a:r>
            <a:r>
              <a:rPr lang="it-IT" sz="1500">
                <a:latin typeface="Consolas" panose="020B0609020204030204" pitchFamily="49" charset="0"/>
              </a:rPr>
              <a:t>( </a:t>
            </a:r>
            <a:r>
              <a:rPr lang="it-IT" sz="1500" err="1">
                <a:latin typeface="Consolas" panose="020B0609020204030204" pitchFamily="49" charset="0"/>
              </a:rPr>
              <a:t>int</a:t>
            </a:r>
            <a:r>
              <a:rPr lang="it-IT" sz="1500">
                <a:latin typeface="Consolas" panose="020B0609020204030204" pitchFamily="49" charset="0"/>
              </a:rPr>
              <a:t> TYPE )</a:t>
            </a:r>
          </a:p>
          <a:p>
            <a:endParaRPr lang="it-IT" sz="1500">
              <a:latin typeface="Consolas" panose="020B0609020204030204" pitchFamily="49" charset="0"/>
            </a:endParaRPr>
          </a:p>
          <a:p>
            <a:r>
              <a:rPr lang="it-IT" sz="1500" err="1">
                <a:latin typeface="Consolas" panose="020B0609020204030204" pitchFamily="49" charset="0"/>
              </a:rPr>
              <a:t>sensorManager.getDefaultSensor</a:t>
            </a:r>
            <a:r>
              <a:rPr lang="it-IT" sz="1500">
                <a:latin typeface="Consolas" panose="020B0609020204030204" pitchFamily="49" charset="0"/>
              </a:rPr>
              <a:t>(</a:t>
            </a:r>
            <a:r>
              <a:rPr lang="it-IT" sz="1500" err="1">
                <a:latin typeface="Consolas" panose="020B0609020204030204" pitchFamily="49" charset="0"/>
              </a:rPr>
              <a:t>int</a:t>
            </a:r>
            <a:r>
              <a:rPr lang="it-IT" sz="1500">
                <a:latin typeface="Consolas" panose="020B0609020204030204" pitchFamily="49" charset="0"/>
              </a:rPr>
              <a:t> TYPE)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F6D0FAC-A605-498E-93F8-96A2273EBB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it-IT"/>
              <a:t>Sensori - Dual Core (Filippo Maria Briscese e Davide Ilardi)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138B86-82EC-4D49-B400-8AB41B02F3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C34CF-83BF-4A2F-A9E3-A755DA09481C}" type="slidenum">
              <a:rPr lang="it-IT" smtClean="0"/>
              <a:t>9</a:t>
            </a:fld>
            <a:endParaRPr lang="it-IT"/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F5015D67-1704-4CA5-97EB-5449AD877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166331"/>
              </p:ext>
            </p:extLst>
          </p:nvPr>
        </p:nvGraphicFramePr>
        <p:xfrm>
          <a:off x="4571999" y="1765866"/>
          <a:ext cx="4316561" cy="45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0072">
                  <a:extLst>
                    <a:ext uri="{9D8B030D-6E8A-4147-A177-3AD203B41FA5}">
                      <a16:colId xmlns:a16="http://schemas.microsoft.com/office/drawing/2014/main" val="1007128556"/>
                    </a:ext>
                  </a:extLst>
                </a:gridCol>
                <a:gridCol w="976489">
                  <a:extLst>
                    <a:ext uri="{9D8B030D-6E8A-4147-A177-3AD203B41FA5}">
                      <a16:colId xmlns:a16="http://schemas.microsoft.com/office/drawing/2014/main" val="393397377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it-IT" sz="1400">
                          <a:latin typeface="Consolas" panose="020B0609020204030204" pitchFamily="49" charset="0"/>
                        </a:rPr>
                        <a:t>Sensor.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387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it-IT" sz="1400">
                          <a:latin typeface="Consolas" panose="020B0609020204030204" pitchFamily="49" charset="0"/>
                        </a:rPr>
                        <a:t>TYPE_ACCELEROMETER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/>
                        <a:t>HW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30227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it-IT" sz="1400">
                          <a:latin typeface="Consolas" panose="020B0609020204030204" pitchFamily="49" charset="0"/>
                        </a:rPr>
                        <a:t>TYPE_AMBIENT_TEMPERATURE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/>
                        <a:t>HW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304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it-IT" sz="1400">
                          <a:latin typeface="Consolas" panose="020B0609020204030204" pitchFamily="49" charset="0"/>
                        </a:rPr>
                        <a:t>TYPE_GRAVITY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/>
                        <a:t>SW o HW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62556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it-IT" sz="1400">
                          <a:latin typeface="Consolas" panose="020B0609020204030204" pitchFamily="49" charset="0"/>
                        </a:rPr>
                        <a:t>TYPE_GYROSCOPE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/>
                        <a:t>HW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6039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it-IT" sz="1400">
                          <a:latin typeface="Consolas" panose="020B0609020204030204" pitchFamily="49" charset="0"/>
                        </a:rPr>
                        <a:t>TYPE_LIGHT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/>
                        <a:t>HW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85621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it-IT" sz="1400">
                          <a:latin typeface="Consolas" panose="020B0609020204030204" pitchFamily="49" charset="0"/>
                        </a:rPr>
                        <a:t>TYPE_LINEAR_ACCELEROMETER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/>
                        <a:t>SF o HW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29094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it-IT" sz="1400">
                          <a:latin typeface="Consolas" panose="020B0609020204030204" pitchFamily="49" charset="0"/>
                        </a:rPr>
                        <a:t>TYPE_MAGNETIC_FIELD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/>
                        <a:t>HW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22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it-IT" sz="1400">
                          <a:latin typeface="Consolas" panose="020B0609020204030204" pitchFamily="49" charset="0"/>
                        </a:rPr>
                        <a:t>TYPE_ORIENTATION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/>
                        <a:t>SF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92443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it-IT" sz="1400">
                          <a:latin typeface="Consolas" panose="020B0609020204030204" pitchFamily="49" charset="0"/>
                        </a:rPr>
                        <a:t>TYPE_PRESSURE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/>
                        <a:t>HW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42354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it-IT" sz="1400">
                          <a:latin typeface="Consolas" panose="020B0609020204030204" pitchFamily="49" charset="0"/>
                        </a:rPr>
                        <a:t>TYPE_PROXIMITY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/>
                        <a:t>HW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706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it-IT" sz="1400">
                          <a:latin typeface="Consolas" panose="020B0609020204030204" pitchFamily="49" charset="0"/>
                        </a:rPr>
                        <a:t>TYPE_RELATIVE_HUMIDITY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/>
                        <a:t>HW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9188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it-IT" sz="1400">
                          <a:latin typeface="Consolas" panose="020B0609020204030204" pitchFamily="49" charset="0"/>
                        </a:rPr>
                        <a:t>TYPE_ROTATION_VECTOR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/>
                        <a:t>SF o HW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93753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it-IT" sz="1400">
                          <a:latin typeface="Consolas" panose="020B0609020204030204" pitchFamily="49" charset="0"/>
                        </a:rPr>
                        <a:t>TYPE_TEMPERATURE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/>
                        <a:t>HW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028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7634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ttiv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1466</Words>
  <Application>Microsoft Office PowerPoint</Application>
  <PresentationFormat>Presentazione su schermo (4:3)</PresentationFormat>
  <Paragraphs>258</Paragraphs>
  <Slides>22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30" baseType="lpstr">
      <vt:lpstr>Arial</vt:lpstr>
      <vt:lpstr>Calibri</vt:lpstr>
      <vt:lpstr>Cambria Math</vt:lpstr>
      <vt:lpstr>Consolas</vt:lpstr>
      <vt:lpstr>Corbel</vt:lpstr>
      <vt:lpstr>Courier New</vt:lpstr>
      <vt:lpstr>Wingdings</vt:lpstr>
      <vt:lpstr>Retrospettivo</vt:lpstr>
      <vt:lpstr>Sensori</vt:lpstr>
      <vt:lpstr>Cosa vedremo</vt:lpstr>
      <vt:lpstr>Introduzione Categorie</vt:lpstr>
      <vt:lpstr>Introduzione Tipi supportati</vt:lpstr>
      <vt:lpstr>Introduzione Sistema di coordinate</vt:lpstr>
      <vt:lpstr>Sensor framework</vt:lpstr>
      <vt:lpstr>Sensor framework (2)</vt:lpstr>
      <vt:lpstr>Sensor Framework Identificare</vt:lpstr>
      <vt:lpstr>Sensor Framework Identificare (2)</vt:lpstr>
      <vt:lpstr>Sensor Framework Monitorare</vt:lpstr>
      <vt:lpstr>Sensor Framework Monitorare (2)</vt:lpstr>
      <vt:lpstr>Sensor Framework Gestire</vt:lpstr>
      <vt:lpstr>Sensor Framework Best Practices</vt:lpstr>
      <vt:lpstr>Sensor Framework Best Practices (2)</vt:lpstr>
      <vt:lpstr>Qualche applicazione Bussola</vt:lpstr>
      <vt:lpstr>Qualche applicazione Bussola (2)</vt:lpstr>
      <vt:lpstr>Qualche applicazione Bussola (3)</vt:lpstr>
      <vt:lpstr>Qualche applicazione Chiamata</vt:lpstr>
      <vt:lpstr>Qualche applicazione Chiamata (2)</vt:lpstr>
      <vt:lpstr>Qualche applicazione Chiamata (3)</vt:lpstr>
      <vt:lpstr>Qualche applicazione Chiamata (4)</vt:lpstr>
      <vt:lpstr>Cosa abbiamo visto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Sensori</dc:title>
  <dc:creator>Filippo Maria Briscese</dc:creator>
  <cp:lastModifiedBy>Filippo Maria Briscese</cp:lastModifiedBy>
  <cp:revision>3</cp:revision>
  <dcterms:created xsi:type="dcterms:W3CDTF">2019-05-16T10:33:14Z</dcterms:created>
  <dcterms:modified xsi:type="dcterms:W3CDTF">2019-05-19T20:07:22Z</dcterms:modified>
</cp:coreProperties>
</file>