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Nuni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-italic.fntdata"/><Relationship Id="rId24" Type="http://schemas.openxmlformats.org/officeDocument/2006/relationships/slide" Target="slides/slide19.xml"/><Relationship Id="rId46" Type="http://schemas.openxmlformats.org/officeDocument/2006/relationships/font" Target="fonts/Nunito-bold.fntdata"/><Relationship Id="rId23" Type="http://schemas.openxmlformats.org/officeDocument/2006/relationships/slide" Target="slides/slide18.xml"/><Relationship Id="rId45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Nunito-boldItalic.fntdata"/><Relationship Id="rId25" Type="http://schemas.openxmlformats.org/officeDocument/2006/relationships/slide" Target="slides/slide20.xml"/><Relationship Id="rId47" Type="http://schemas.openxmlformats.org/officeDocument/2006/relationships/font" Target="fonts/Nunito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cee1c59df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cee1c59d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cee1c59d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cee1c59d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cee1c59d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cee1c59d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cee1c59d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cee1c59d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cee1c59df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cee1c59df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cee1c59df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cee1c59d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cee1c59d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cee1c59d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cee1c59df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5cee1c59df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cee1c59df_0_9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cee1c59df_0_9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cee1c59df_0_9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cee1c59df_0_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cee1c59df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cee1c59df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cee1c59df_0_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cee1c59df_0_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5cee1c59df_0_9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5cee1c59df_0_9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5cee1c59df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5cee1c59df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cee1c59df_0_9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cee1c59df_0_9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cee1c59df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cee1c59df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cee1c59df_0_9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cee1c59df_0_9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cee1c59df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cee1c59df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cee1c59df_0_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cee1c59df_0_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cee1c59df_0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5cee1c59df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cee1c59df_0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cee1c59df_0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cee1c59df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cee1c59df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cee1c59df_0_8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cee1c59df_0_8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cee1c59df_0_8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cee1c59df_0_8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cee1c59df_0_8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5cee1c59df_0_8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5cee1c59df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5cee1c59df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5cee1c59df_0_9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5cee1c59df_0_9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cee1c59df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cee1c59df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cee1c59d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cee1c59d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cee1c59d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cee1c59d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cee1c59d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cee1c59d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cee1c59d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cee1c59d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ee1c59d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5cee1c59d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cee1c59d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cee1c59d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Diabetic patients readmission prediction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Filippo Colella [03344], 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Camilla Marvaldi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[03548]</a:t>
            </a:r>
            <a:r>
              <a:rPr lang="en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, Lorenzo Licini [03884], Riccardo Leonetti [03515], Parik Lanke [03536], Jahnavi Minocha [04497]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Target stratification - Multiclass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2" title="download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00" y="1478325"/>
            <a:ext cx="7824875" cy="289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Target distribution - Binary</a:t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download 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250" y="1172850"/>
            <a:ext cx="7241499" cy="326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Target stratification - Binary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200" y="1228750"/>
            <a:ext cx="8195101" cy="303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819150" y="468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Univariate test function (both targets)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2000" y="1299900"/>
            <a:ext cx="5165975" cy="35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819150" y="5940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 choice - MCC [1]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19150" y="3949625"/>
            <a:ext cx="7505700" cy="8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[1] </a:t>
            </a:r>
            <a:r>
              <a:rPr i="1"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Chicco, D., Jurman, G. The Matthews correlation coefficient (MCC) should replace the ROC AUC as the standard metric for assessing binary classification. BioData Mining 16, 4 (2023). https://doi.org/10.1186/s13040-023-00322-4</a:t>
            </a:r>
            <a:endParaRPr i="1"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1485350"/>
            <a:ext cx="7543800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6"/>
          <p:cNvSpPr txBox="1"/>
          <p:nvPr/>
        </p:nvSpPr>
        <p:spPr>
          <a:xfrm>
            <a:off x="970475" y="2677775"/>
            <a:ext cx="6919200" cy="1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Computed directly on CM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-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reliable for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imbalance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datasets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the ROC AUC does not say anything about precision and negative predictive value.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-"/>
            </a:pPr>
            <a:r>
              <a:rPr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its high value always corresponds to high values for each of the four confusion matrix </a:t>
            </a:r>
            <a:r>
              <a:rPr i="1" lang="en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basic rates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819150" y="683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processing pipelines - Missing Value Imputation:</a:t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Threshold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= 10%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KNN if &gt; 10 %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Simple imputation (Mode, Median) if &lt; Threshold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(Integers) Columns Pre-processing</a:t>
            </a:r>
            <a:endParaRPr/>
          </a:p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Imputation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Yeo-Johnson power transform due to skewness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Isolation Forest outliers clipping (1st-99th percentile) 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0303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303030"/>
                </a:solidFill>
                <a:highlight>
                  <a:srgbClr val="FAFAFA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Standardization</a:t>
            </a:r>
            <a:endParaRPr sz="1500">
              <a:solidFill>
                <a:srgbClr val="303030"/>
              </a:solidFill>
              <a:highlight>
                <a:srgbClr val="FAFAFA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Ordinal and Nominal Columns:</a:t>
            </a:r>
            <a:endParaRPr/>
          </a:p>
        </p:txBody>
      </p:sp>
      <p:sp>
        <p:nvSpPr>
          <p:cNvPr id="235" name="Google Shape;235;p2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Already encoded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Imputing only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No other transformations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4502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classifier evaluation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75" y="1204008"/>
            <a:ext cx="4313101" cy="344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6" y="1129100"/>
            <a:ext cx="4313104" cy="346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size evaluation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Top 2 vs Top 3 performers comparison on 5 fold CV ranked by MCC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9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15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Predicting early (&lt;30 days) readmission [binary classification task]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15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Predicting early (&lt;30 days), late (&gt;30 days) and No readmission [multi level classification task]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Process: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Import Encoding and   Initial Cleaning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 (EDA)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Times New Roman"/>
              <a:buChar char="•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and  and Sensitivity analysis on: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Model choice, ensembling and tuning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Explainability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342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Evaluation </a:t>
            </a:r>
            <a:endParaRPr sz="15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2"/>
          <p:cNvSpPr txBox="1"/>
          <p:nvPr>
            <p:ph type="title"/>
          </p:nvPr>
        </p:nvSpPr>
        <p:spPr>
          <a:xfrm>
            <a:off x="819150" y="2974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Ensemble method comparison </a:t>
            </a:r>
            <a:endParaRPr/>
          </a:p>
        </p:txBody>
      </p:sp>
      <p:sp>
        <p:nvSpPr>
          <p:cNvPr id="255" name="Google Shape;255;p3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6" name="Google Shape;25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125" y="1205421"/>
            <a:ext cx="4288875" cy="342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8512"/>
            <a:ext cx="4338099" cy="348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3"/>
          <p:cNvSpPr txBox="1"/>
          <p:nvPr>
            <p:ph type="title"/>
          </p:nvPr>
        </p:nvSpPr>
        <p:spPr>
          <a:xfrm>
            <a:off x="819150" y="4142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Oversampling choice (given imbalance)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+50% of minority(ies) class(es)</a:t>
            </a:r>
            <a:endParaRPr/>
          </a:p>
        </p:txBody>
      </p:sp>
      <p:sp>
        <p:nvSpPr>
          <p:cNvPr id="263" name="Google Shape;263;p3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4" name="Google Shape;2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125" y="1616315"/>
            <a:ext cx="4241324" cy="338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506951"/>
            <a:ext cx="4241324" cy="34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4"/>
          <p:cNvSpPr txBox="1"/>
          <p:nvPr>
            <p:ph type="title"/>
          </p:nvPr>
        </p:nvSpPr>
        <p:spPr>
          <a:xfrm>
            <a:off x="819150" y="4861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Threshold optimization</a:t>
            </a:r>
            <a:endParaRPr/>
          </a:p>
        </p:txBody>
      </p:sp>
      <p:sp>
        <p:nvSpPr>
          <p:cNvPr id="271" name="Google Shape;271;p3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853" y="1233075"/>
            <a:ext cx="5883075" cy="35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/>
          <p:nvPr>
            <p:ph type="title"/>
          </p:nvPr>
        </p:nvSpPr>
        <p:spPr>
          <a:xfrm>
            <a:off x="819150" y="459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model (threshold tuned) performance</a:t>
            </a:r>
            <a:endParaRPr/>
          </a:p>
        </p:txBody>
      </p:sp>
      <p:sp>
        <p:nvSpPr>
          <p:cNvPr id="278" name="Google Shape;278;p3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525" y="1276304"/>
            <a:ext cx="4600075" cy="3435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2500" y="1321213"/>
            <a:ext cx="3866500" cy="320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Hyperparameters tuning (Optuna) Multiclass only </a:t>
            </a:r>
            <a:endParaRPr/>
          </a:p>
        </p:txBody>
      </p:sp>
      <p:sp>
        <p:nvSpPr>
          <p:cNvPr id="286" name="Google Shape;286;p3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65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Summary :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87" name="Google Shape;28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788" y="1990713"/>
            <a:ext cx="414337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819150" y="495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Tuned multiclass ensemble model performance summary</a:t>
            </a:r>
            <a:endParaRPr/>
          </a:p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MCC: 0.2036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3600" y="1122225"/>
            <a:ext cx="5121801" cy="363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Approach 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Model each patient as a network 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Individual patient encounters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Edges: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Built using patient number to link encounters from the same patient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Target: 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Multiclass readmission only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strategy </a:t>
            </a:r>
            <a:endParaRPr/>
          </a:p>
        </p:txBody>
      </p:sp>
      <p:sp>
        <p:nvSpPr>
          <p:cNvPr id="306" name="Google Shape;306;p3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Patient-wise split:</a:t>
            </a:r>
            <a:endParaRPr sz="15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Train: 60%, Validation: 10%, Test: 15%</a:t>
            </a:r>
            <a:br>
              <a:rPr lang="en" sz="1500"/>
            </a:br>
            <a:endParaRPr sz="15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500"/>
              <a:t>Prevents leakage across patient encounters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312" name="Google Shape;312;p4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New feature creation : sequence encounter (the model is aware of previous encounters)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Very brief EDA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Base model comparison on evaluation set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Model choice based on MCC and plotting micro and macro AUC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Re training of best model and 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evaluation</a:t>
            </a: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 on Hold out set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Attempted explainability with node weights inspections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b="1" lang="en" sz="1500">
                <a:latin typeface="Times New Roman"/>
                <a:ea typeface="Times New Roman"/>
                <a:cs typeface="Times New Roman"/>
                <a:sym typeface="Times New Roman"/>
              </a:rPr>
              <a:t>Final model training and prediction file generation </a:t>
            </a:r>
            <a:endParaRPr b="1"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</a:t>
            </a:r>
            <a:endParaRPr/>
          </a:p>
        </p:txBody>
      </p:sp>
      <p:sp>
        <p:nvSpPr>
          <p:cNvPr id="318" name="Google Shape;318;p4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Handling: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features: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KNN imputation if threshold is met -&gt; Standardization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Categorical features: 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OHE and mostar frequent imputation</a:t>
            </a:r>
            <a:br>
              <a:rPr lang="en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 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1450" lvl="0" marL="21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Data: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79,183 patient encounters, 49 features.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2159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186C3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Targets :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“Early_readm” (binary) : has “1” if readmitted within 30 days, “0” otherwise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“Readmitted” (multiclass) : has 3 levels (readmitted within 30 days , 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30 days , not readmitted)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 we verified that apart from a very few amount of times (&lt;1%) if a patient had “readmitted” = No then its NBR doesn’t show up anymore in the dataset. 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GNN Training report </a:t>
            </a:r>
            <a:endParaRPr/>
          </a:p>
        </p:txBody>
      </p:sp>
      <p:sp>
        <p:nvSpPr>
          <p:cNvPr id="324" name="Google Shape;324;p4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350" y="1724375"/>
            <a:ext cx="8061301" cy="22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MCC Comparison - Eval set</a:t>
            </a:r>
            <a:endParaRPr/>
          </a:p>
        </p:txBody>
      </p:sp>
      <p:sp>
        <p:nvSpPr>
          <p:cNvPr id="331" name="Google Shape;331;p4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9050" y="1462825"/>
            <a:ext cx="5535274" cy="321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475" y="259975"/>
            <a:ext cx="6958724" cy="46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6" name="Google Shape;34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50" y="322588"/>
            <a:ext cx="6770276" cy="44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>
            <p:ph type="title"/>
          </p:nvPr>
        </p:nvSpPr>
        <p:spPr>
          <a:xfrm>
            <a:off x="819150" y="504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Nodes FI</a:t>
            </a:r>
            <a:endParaRPr/>
          </a:p>
        </p:txBody>
      </p:sp>
      <p:sp>
        <p:nvSpPr>
          <p:cNvPr id="352" name="Google Shape;352;p4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50" y="1064325"/>
            <a:ext cx="8233450" cy="35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Hold out set performance 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403" y="1563550"/>
            <a:ext cx="3917700" cy="30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24" y="1604138"/>
            <a:ext cx="4307650" cy="322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NaN analysis and Feature reduction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Replaced placeholders into NaNs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Missing values summary :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max_glu_serum: 94.7% missing -&gt; dropped as too many missing values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A1Cresult: 83.1% missing -&gt; dropped as too many missing values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medical_specialty: 48.7% missing -&gt; dropped cause of assumption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payer_code: 40.1% missing -&gt; dropped cause irrelevant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Char char="-"/>
            </a:pP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columns like race, also had missing values (2-10%).-&gt; imputed differently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10 Drugs columns dropping due to low relevance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AutoNum type="arabicParenR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A1C results and max glucose serum were temporarily retained in EDA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Encoding 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Categorical features encoded as different levels (Ordinal features like age were encoded giving an increasing order to the categories)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Diagnosis encoding following top 60 levels + disease taxonomy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Target encoding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Features type map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747275" y="558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Correlation Heatmap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91300" y="15864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 function choses the right metric </a:t>
            </a: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accordion to feature type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Metrics are plotted and stored in a df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Performed also for the df with A1C and max_glu_serum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-"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Not meaningful on subslice of the data 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8" title="download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3974" y="1060600"/>
            <a:ext cx="3897175" cy="349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882050" y="32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Mutual Information - Early readm</a:t>
            </a:r>
            <a:endParaRPr/>
          </a:p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19" title="download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0100" y="961500"/>
            <a:ext cx="5045024" cy="376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82050" y="324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Mutual Information - readmitted 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0" title="download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700" y="1033350"/>
            <a:ext cx="4951676" cy="36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369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- Target distribution - Multiclass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1" title="download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675" y="1035700"/>
            <a:ext cx="8064276" cy="36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