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9" r:id="rId4"/>
    <p:sldId id="265" r:id="rId5"/>
    <p:sldId id="283" r:id="rId6"/>
    <p:sldId id="284" r:id="rId7"/>
    <p:sldId id="285" r:id="rId8"/>
    <p:sldId id="290" r:id="rId9"/>
    <p:sldId id="288" r:id="rId10"/>
    <p:sldId id="287" r:id="rId11"/>
    <p:sldId id="279" r:id="rId12"/>
    <p:sldId id="271" r:id="rId13"/>
    <p:sldId id="282" r:id="rId14"/>
    <p:sldId id="289" r:id="rId15"/>
    <p:sldId id="276" r:id="rId16"/>
    <p:sldId id="278" r:id="rId17"/>
  </p:sldIdLst>
  <p:sldSz cx="9144000" cy="5143500" type="screen16x9"/>
  <p:notesSz cx="6858000" cy="9144000"/>
  <p:embeddedFontLst>
    <p:embeddedFont>
      <p:font typeface="Average" panose="02000503040000020003" pitchFamily="2" charset="77"/>
      <p:regular r:id="rId19"/>
    </p:embeddedFont>
    <p:embeddedFont>
      <p:font typeface="Georgia" panose="02040502050405020303" pitchFamily="18" charset="0"/>
      <p:regular r:id="rId20"/>
      <p:bold r:id="rId21"/>
      <p:italic r:id="rId22"/>
      <p:boldItalic r:id="rId23"/>
    </p:embeddedFont>
    <p:embeddedFont>
      <p:font typeface="Oswald" pitchFamily="2" charset="77"/>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2"/>
    <p:restoredTop sz="78554"/>
  </p:normalViewPr>
  <p:slideViewPr>
    <p:cSldViewPr snapToGrid="0">
      <p:cViewPr varScale="1">
        <p:scale>
          <a:sx n="145" d="100"/>
          <a:sy n="145" d="100"/>
        </p:scale>
        <p:origin x="9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1f1cf940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1f1cf940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Hi Everybody, thanks for being here today. my name is Filippo Radice, currently serving  as a data scientist fellow at Entelligent,  a firm that helps financial institutions managing climate transition risk.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am here today to present my latest research project where I was interested to assess potential relationship between company carbon emissions level and their commitment to </a:t>
            </a:r>
            <a:r>
              <a:rPr lang="en-US" dirty="0" err="1"/>
              <a:t>netzero</a:t>
            </a:r>
            <a:r>
              <a:rPr lang="en-US" dirty="0"/>
              <a:t> </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1cf9403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1cf940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As we will see shortly in the </a:t>
            </a:r>
            <a:r>
              <a:rPr lang="en-US" sz="1100" dirty="0" err="1"/>
              <a:t>streamlit</a:t>
            </a:r>
            <a:r>
              <a:rPr lang="en-US" sz="1100" dirty="0"/>
              <a:t> app this can have a great impact in the decision making for </a:t>
            </a:r>
            <a:r>
              <a:rPr lang="en-US" sz="1100" dirty="0" err="1"/>
              <a:t>netzero</a:t>
            </a:r>
            <a:r>
              <a:rPr lang="en-US" sz="1100" dirty="0"/>
              <a:t> commitment </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Industrials, </a:t>
            </a:r>
          </a:p>
          <a:p>
            <a:pPr marL="0" lvl="0" indent="0" algn="l" rtl="0">
              <a:spcBef>
                <a:spcPts val="0"/>
              </a:spcBef>
              <a:spcAft>
                <a:spcPts val="0"/>
              </a:spcAft>
              <a:buNone/>
            </a:pPr>
            <a:r>
              <a:rPr lang="en-US" sz="1100" dirty="0"/>
              <a:t>Consumer Discretionary - non essential by consumers but desirable if their available income is sufficient to purchase them (automobiles &amp; Components, ) </a:t>
            </a:r>
          </a:p>
          <a:p>
            <a:pPr marL="0" lvl="0" indent="0" algn="l" rtl="0">
              <a:spcBef>
                <a:spcPts val="0"/>
              </a:spcBef>
              <a:spcAft>
                <a:spcPts val="0"/>
              </a:spcAft>
              <a:buNone/>
            </a:pPr>
            <a:r>
              <a:rPr lang="en-US" sz="1100" dirty="0"/>
              <a:t>Consumer Staples – goods and services that people use on a daily basis, like food, clothing or other personal products (food &amp; beverage &amp; tobacco)</a:t>
            </a:r>
          </a:p>
          <a:p>
            <a:pPr marL="0" lvl="0" indent="0" algn="l" rtl="0">
              <a:spcBef>
                <a:spcPts val="0"/>
              </a:spcBef>
              <a:spcAft>
                <a:spcPts val="0"/>
              </a:spcAft>
              <a:buNone/>
            </a:pPr>
            <a:r>
              <a:rPr lang="en-US" sz="1100" dirty="0"/>
              <a:t>Information Technology (software and services/ technology hardware &amp; equipment)</a:t>
            </a:r>
          </a:p>
          <a:p>
            <a:pPr marL="0" lvl="0" indent="0" algn="l" rtl="0">
              <a:spcBef>
                <a:spcPts val="0"/>
              </a:spcBef>
              <a:spcAft>
                <a:spcPts val="0"/>
              </a:spcAft>
              <a:buNone/>
            </a:pPr>
            <a:r>
              <a:rPr lang="en-US" sz="1100" dirty="0"/>
              <a:t>Financials (banks insurance) </a:t>
            </a:r>
          </a:p>
          <a:p>
            <a:pPr marL="0" lvl="0" indent="0" algn="l" rtl="0">
              <a:spcBef>
                <a:spcPts val="0"/>
              </a:spcBef>
              <a:spcAft>
                <a:spcPts val="0"/>
              </a:spcAft>
              <a:buNone/>
            </a:pPr>
            <a:r>
              <a:rPr lang="en-US" sz="1100" dirty="0"/>
              <a:t>Communication Services (media &amp; entertainment)</a:t>
            </a:r>
          </a:p>
          <a:p>
            <a:pPr marL="0" lvl="0" indent="0" algn="l" rtl="0">
              <a:spcBef>
                <a:spcPts val="0"/>
              </a:spcBef>
              <a:spcAft>
                <a:spcPts val="0"/>
              </a:spcAft>
              <a:buNone/>
            </a:pPr>
            <a:r>
              <a:rPr lang="en-US" sz="1100" dirty="0"/>
              <a:t>Health Care (pharmaceuticals biotechnology &amp; life sciences </a:t>
            </a:r>
          </a:p>
          <a:p>
            <a:pPr marL="0" lvl="0" indent="0" algn="l" rtl="0">
              <a:spcBef>
                <a:spcPts val="0"/>
              </a:spcBef>
              <a:spcAft>
                <a:spcPts val="0"/>
              </a:spcAft>
              <a:buNone/>
            </a:pPr>
            <a:r>
              <a:rPr lang="en-US" sz="1100" dirty="0"/>
              <a:t>Real Estate, </a:t>
            </a:r>
          </a:p>
          <a:p>
            <a:pPr marL="0" lvl="0" indent="0" algn="l" rtl="0">
              <a:spcBef>
                <a:spcPts val="0"/>
              </a:spcBef>
              <a:spcAft>
                <a:spcPts val="0"/>
              </a:spcAft>
              <a:buNone/>
            </a:pPr>
            <a:r>
              <a:rPr lang="en-US" sz="1100" dirty="0"/>
              <a:t>Materials,</a:t>
            </a:r>
          </a:p>
          <a:p>
            <a:pPr marL="0" lvl="0" indent="0" algn="l" rtl="0">
              <a:spcBef>
                <a:spcPts val="0"/>
              </a:spcBef>
              <a:spcAft>
                <a:spcPts val="0"/>
              </a:spcAft>
              <a:buNone/>
            </a:pPr>
            <a:r>
              <a:rPr lang="en-US" sz="1100" dirty="0"/>
              <a:t> Utilities </a:t>
            </a:r>
          </a:p>
          <a:p>
            <a:pPr marL="0" lvl="0" indent="0" algn="l" rtl="0">
              <a:spcBef>
                <a:spcPts val="0"/>
              </a:spcBef>
              <a:spcAft>
                <a:spcPts val="0"/>
              </a:spcAft>
              <a:buNone/>
            </a:pPr>
            <a:r>
              <a:rPr lang="en-US" sz="1100" dirty="0"/>
              <a:t>Energy</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41148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1cf9403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1cf940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process of EDA, I looked at both correlation and t-test to determine which variables I wanted to include in the regression model. However, because I was interested to detect potential relationship between country level emission data and company climate commitments with company emissions, I decided to select only predictors that passed the </a:t>
            </a:r>
            <a:r>
              <a:rPr lang="en-US" dirty="0" err="1"/>
              <a:t>ttest</a:t>
            </a:r>
            <a:r>
              <a:rPr lang="en-US" dirty="0"/>
              <a:t>. The T-test analysis also helped me understand the final shape of my targets. As previously mentioned, Scope 1, Scope 2 and Scope 3 emissions were provided as three separate target. After running several T-tests, the adjusted R2s were suggesting that predictions were more accurate by combining  Scope 1 and Scope 2 emissions together while leaving as a separate additional target Scope 3 emissions. The decision of leaving Scope 3 as a separate target, was supported for the different nature of these types of emissions.</a:t>
            </a:r>
            <a:endParaRPr dirty="0"/>
          </a:p>
        </p:txBody>
      </p:sp>
    </p:spTree>
    <p:extLst>
      <p:ext uri="{BB962C8B-B14F-4D97-AF65-F5344CB8AC3E}">
        <p14:creationId xmlns:p14="http://schemas.microsoft.com/office/powerpoint/2010/main" val="17644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f1cf94035_0_2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f1cf94035_0_2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f1cf94035_0_2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f1cf94035_0_2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6549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1cf9403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1cf940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indent="-334327">
              <a:lnSpc>
                <a:spcPct val="95000"/>
              </a:lnSpc>
              <a:spcBef>
                <a:spcPts val="1200"/>
              </a:spcBef>
              <a:buSzPts val="1665"/>
            </a:pPr>
            <a:r>
              <a:rPr lang="en-US" sz="1100" dirty="0"/>
              <a:t>Region: Europe, North America, Japan, Asia/Pacific, Latin America and Africa/Mideast</a:t>
            </a:r>
          </a:p>
          <a:p>
            <a:pPr indent="-334327">
              <a:lnSpc>
                <a:spcPct val="95000"/>
              </a:lnSpc>
              <a:spcBef>
                <a:spcPts val="1200"/>
              </a:spcBef>
              <a:buSzPts val="1665"/>
            </a:pPr>
            <a:r>
              <a:rPr lang="en-US" sz="1100"/>
              <a:t>Sectors: Industrials, Consumer Discretionary, Consumer Staples, Information Technology, Financials, Communication Services, Health Care, Real Estate, Materials, Utilities and Energy</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Industrials, </a:t>
            </a:r>
          </a:p>
          <a:p>
            <a:pPr marL="0" lvl="0" indent="0" algn="l" rtl="0">
              <a:spcBef>
                <a:spcPts val="0"/>
              </a:spcBef>
              <a:spcAft>
                <a:spcPts val="0"/>
              </a:spcAft>
              <a:buNone/>
            </a:pPr>
            <a:r>
              <a:rPr lang="en-US" sz="1100" dirty="0"/>
              <a:t>Consumer Discretionary - non essential by consumers but desirable if their available income is sufficient to purchase them (automobiles &amp; Components, ) </a:t>
            </a:r>
          </a:p>
          <a:p>
            <a:pPr marL="0" lvl="0" indent="0" algn="l" rtl="0">
              <a:spcBef>
                <a:spcPts val="0"/>
              </a:spcBef>
              <a:spcAft>
                <a:spcPts val="0"/>
              </a:spcAft>
              <a:buNone/>
            </a:pPr>
            <a:r>
              <a:rPr lang="en-US" sz="1100" dirty="0"/>
              <a:t>Consumer Staples – goods and services that people use on a daily basis, like food, clothing or other personal products (food &amp; beverage &amp; tobacco)</a:t>
            </a:r>
          </a:p>
          <a:p>
            <a:pPr marL="0" lvl="0" indent="0" algn="l" rtl="0">
              <a:spcBef>
                <a:spcPts val="0"/>
              </a:spcBef>
              <a:spcAft>
                <a:spcPts val="0"/>
              </a:spcAft>
              <a:buNone/>
            </a:pPr>
            <a:r>
              <a:rPr lang="en-US" sz="1100" dirty="0"/>
              <a:t>Information Technology (software and services/ technology hardware &amp; equipment)</a:t>
            </a:r>
          </a:p>
          <a:p>
            <a:pPr marL="0" lvl="0" indent="0" algn="l" rtl="0">
              <a:spcBef>
                <a:spcPts val="0"/>
              </a:spcBef>
              <a:spcAft>
                <a:spcPts val="0"/>
              </a:spcAft>
              <a:buNone/>
            </a:pPr>
            <a:r>
              <a:rPr lang="en-US" sz="1100" dirty="0"/>
              <a:t>Financials (banks insurance) </a:t>
            </a:r>
          </a:p>
          <a:p>
            <a:pPr marL="0" lvl="0" indent="0" algn="l" rtl="0">
              <a:spcBef>
                <a:spcPts val="0"/>
              </a:spcBef>
              <a:spcAft>
                <a:spcPts val="0"/>
              </a:spcAft>
              <a:buNone/>
            </a:pPr>
            <a:r>
              <a:rPr lang="en-US" sz="1100" dirty="0"/>
              <a:t>Communication Services (media &amp; entertainment)</a:t>
            </a:r>
          </a:p>
          <a:p>
            <a:pPr marL="0" lvl="0" indent="0" algn="l" rtl="0">
              <a:spcBef>
                <a:spcPts val="0"/>
              </a:spcBef>
              <a:spcAft>
                <a:spcPts val="0"/>
              </a:spcAft>
              <a:buNone/>
            </a:pPr>
            <a:r>
              <a:rPr lang="en-US" sz="1100" dirty="0"/>
              <a:t>Health Care (pharmaceuticals biotechnology &amp; life sciences </a:t>
            </a:r>
          </a:p>
          <a:p>
            <a:pPr marL="0" lvl="0" indent="0" algn="l" rtl="0">
              <a:spcBef>
                <a:spcPts val="0"/>
              </a:spcBef>
              <a:spcAft>
                <a:spcPts val="0"/>
              </a:spcAft>
              <a:buNone/>
            </a:pPr>
            <a:r>
              <a:rPr lang="en-US" sz="1100" dirty="0"/>
              <a:t>Real Estate, </a:t>
            </a:r>
          </a:p>
          <a:p>
            <a:pPr marL="0" lvl="0" indent="0" algn="l" rtl="0">
              <a:spcBef>
                <a:spcPts val="0"/>
              </a:spcBef>
              <a:spcAft>
                <a:spcPts val="0"/>
              </a:spcAft>
              <a:buNone/>
            </a:pPr>
            <a:r>
              <a:rPr lang="en-US" sz="1100" dirty="0"/>
              <a:t>Materials,</a:t>
            </a:r>
          </a:p>
          <a:p>
            <a:pPr marL="0" lvl="0" indent="0" algn="l" rtl="0">
              <a:spcBef>
                <a:spcPts val="0"/>
              </a:spcBef>
              <a:spcAft>
                <a:spcPts val="0"/>
              </a:spcAft>
              <a:buNone/>
            </a:pPr>
            <a:r>
              <a:rPr lang="en-US" sz="1100" dirty="0"/>
              <a:t> Utilities </a:t>
            </a:r>
          </a:p>
          <a:p>
            <a:pPr marL="0" lvl="0" indent="0" algn="l" rtl="0">
              <a:spcBef>
                <a:spcPts val="0"/>
              </a:spcBef>
              <a:spcAft>
                <a:spcPts val="0"/>
              </a:spcAft>
              <a:buNone/>
            </a:pPr>
            <a:r>
              <a:rPr lang="en-US" sz="1100" dirty="0"/>
              <a:t>Energy</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958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f1cf94035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f1cf94035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f1cf94035_8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f1cf94035_8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f1cf94035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f1cf9403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First off, What is transition risk?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As everybody might know to mitigate the impact of climate change, we need to decarbonize our economy, moving away from fossil fuels to rely more on renewable. transformation at all levels.. Policies, technologies market preferences.. And so investors need to understand how adaptable companies are to adjust to this transformation.. Thee higher the adaptability the lower the risk and the better the investment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answer to this need Entelligent invented a technology that could use scenarios built by financial expert, economist and climate scientist that describes how the world could change to become carbon neutral.. Together  with company level information such as carbon emission.. Why emission? It is going to be hard for a company to adapt if  its business model relies a lot from fossil fuels and all the sudden </a:t>
            </a:r>
            <a:r>
              <a:rPr lang="en-US" dirty="0" err="1"/>
              <a:t>biden</a:t>
            </a:r>
            <a:r>
              <a:rPr lang="en-US" dirty="0"/>
              <a:t> administration introduces a very high carbon tax right.. And so by using again scenarios and company information Entelligent can estimate company adaptability.. Their exposure to transition risk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f1cf9403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f1cf9403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Company Emissions are very important for Entelligent.  But not always available. </a:t>
            </a:r>
            <a:r>
              <a:rPr lang="en-US" dirty="0" err="1"/>
              <a:t>Soetimes</a:t>
            </a:r>
            <a:r>
              <a:rPr lang="en-US" dirty="0"/>
              <a:t> there is a need to impute those values. </a:t>
            </a:r>
          </a:p>
          <a:p>
            <a:pPr marL="0" lvl="0" indent="0" algn="l" rtl="0">
              <a:spcBef>
                <a:spcPts val="0"/>
              </a:spcBef>
              <a:spcAft>
                <a:spcPts val="0"/>
              </a:spcAft>
              <a:buNone/>
            </a:pPr>
            <a:r>
              <a:rPr lang="en-US" dirty="0"/>
              <a:t>To improve the accuracy of a potential imputation, for my project I decided to look for more predictors. </a:t>
            </a:r>
          </a:p>
          <a:p>
            <a:pPr marL="0" lvl="0" indent="0" algn="l" rtl="0">
              <a:spcBef>
                <a:spcPts val="0"/>
              </a:spcBef>
              <a:spcAft>
                <a:spcPts val="0"/>
              </a:spcAft>
              <a:buNone/>
            </a:pPr>
            <a:r>
              <a:rPr lang="en-US" dirty="0"/>
              <a:t>The one that I will be presenting today relates with company climate action commitment. First off, if there is a relationship between the level of emission and the fact that companies were deciding to commit to </a:t>
            </a:r>
            <a:r>
              <a:rPr lang="en-US" dirty="0" err="1"/>
              <a:t>netzero</a:t>
            </a:r>
            <a:r>
              <a:rPr lang="en-US" dirty="0"/>
              <a:t>.. Go carbon neutral.. And more precisely if companies with lower level of emission were more likely to commit to </a:t>
            </a:r>
            <a:r>
              <a:rPr lang="en-US" dirty="0" err="1"/>
              <a:t>netzero</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f1cf9403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f1cf9403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take a look at these relationships, </a:t>
            </a:r>
          </a:p>
          <a:p>
            <a:pPr marL="0" lvl="0" indent="0" algn="l" rtl="0">
              <a:spcBef>
                <a:spcPts val="0"/>
              </a:spcBef>
              <a:spcAft>
                <a:spcPts val="0"/>
              </a:spcAft>
              <a:buNone/>
            </a:pPr>
            <a:r>
              <a:rPr lang="en-US" dirty="0"/>
              <a:t>1. I developed first a </a:t>
            </a:r>
            <a:r>
              <a:rPr lang="en-US" dirty="0" err="1"/>
              <a:t>Ttest</a:t>
            </a:r>
            <a:r>
              <a:rPr lang="en-US" dirty="0"/>
              <a:t> analysis on all additional predictors; </a:t>
            </a:r>
          </a:p>
          <a:p>
            <a:pPr marL="0" lvl="0" indent="0" algn="l" rtl="0">
              <a:spcBef>
                <a:spcPts val="0"/>
              </a:spcBef>
              <a:spcAft>
                <a:spcPts val="0"/>
              </a:spcAft>
              <a:buNone/>
            </a:pPr>
            <a:r>
              <a:rPr lang="en-US" dirty="0"/>
              <a:t>2. then I developed a multiple linear regression model that was using only the predictors that passed </a:t>
            </a:r>
            <a:r>
              <a:rPr lang="en-US" dirty="0" err="1"/>
              <a:t>Ttest</a:t>
            </a:r>
            <a:r>
              <a:rPr lang="en-US" dirty="0"/>
              <a:t>. </a:t>
            </a:r>
          </a:p>
          <a:p>
            <a:pPr marL="0" lvl="0" indent="0" algn="l" rtl="0">
              <a:spcBef>
                <a:spcPts val="0"/>
              </a:spcBef>
              <a:spcAft>
                <a:spcPts val="0"/>
              </a:spcAft>
              <a:buNone/>
            </a:pPr>
            <a:r>
              <a:rPr lang="en-US" dirty="0"/>
              <a:t>3. Lastly, to further investigate the relationship between company carbon emissions and NetZero commitment, I developed a classification model to predict whether or not a company committed to NetZero based on a series of predictors. </a:t>
            </a:r>
          </a:p>
          <a:p>
            <a:pPr marL="0" lvl="0" indent="0" algn="l" rtl="0">
              <a:spcBef>
                <a:spcPts val="0"/>
              </a:spcBef>
              <a:spcAft>
                <a:spcPts val="0"/>
              </a:spcAft>
              <a:buNone/>
            </a:pPr>
            <a:r>
              <a:rPr lang="en-US" dirty="0"/>
              <a:t>4. The model has been deployed over a </a:t>
            </a:r>
            <a:r>
              <a:rPr lang="en-US" dirty="0" err="1"/>
              <a:t>streamlit</a:t>
            </a:r>
            <a:r>
              <a:rPr lang="en-US" dirty="0"/>
              <a:t> app with the idea of developing a user-friendly tool that could help a non-technical audience understanding which key company characteristics could increase the likelihood of NetZero commitments.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this presentation my focus will be, after a brief description of my dataset, on the classification model and </a:t>
            </a:r>
            <a:r>
              <a:rPr lang="en-US" dirty="0" err="1"/>
              <a:t>streamlit</a:t>
            </a:r>
            <a:r>
              <a:rPr lang="en-US" dirty="0"/>
              <a:t> app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1cf9403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1cf940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334327">
              <a:lnSpc>
                <a:spcPct val="95000"/>
              </a:lnSpc>
              <a:spcBef>
                <a:spcPts val="1200"/>
              </a:spcBef>
              <a:buSzPts val="1665"/>
            </a:pPr>
            <a:r>
              <a:rPr lang="en-US" sz="1100" dirty="0"/>
              <a:t>Region: Europe, North America, Japan, Asia/Pacific, Latin America and Africa/</a:t>
            </a:r>
            <a:r>
              <a:rPr lang="en-US" sz="1100" dirty="0" err="1"/>
              <a:t>Mideas</a:t>
            </a:r>
            <a:r>
              <a:rPr lang="en-US" sz="1100" dirty="0"/>
              <a:t>.. As you can see the majority of companies are located in North America (Us and Canada), Asia /Pacific (</a:t>
            </a:r>
            <a:r>
              <a:rPr lang="en-US" sz="1100" dirty="0" err="1"/>
              <a:t>india</a:t>
            </a:r>
            <a:r>
              <a:rPr lang="en-US" sz="1100" dirty="0"/>
              <a:t>, china, Australia) and Europe</a:t>
            </a:r>
          </a:p>
          <a:p>
            <a:pPr marL="0" lvl="0" indent="0" algn="l" rtl="0">
              <a:spcBef>
                <a:spcPts val="0"/>
              </a:spcBef>
              <a:spcAft>
                <a:spcPts val="0"/>
              </a:spcAft>
              <a:buNone/>
            </a:pPr>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314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1cf9403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1cf940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This is the distribution of companies across different sectors, This is global industry classification standard (GICS), which is an industry taxonomy developed by MSCI and </a:t>
            </a:r>
            <a:r>
              <a:rPr lang="en-US" sz="1100" dirty="0" err="1"/>
              <a:t>Standard&amp;Poor</a:t>
            </a:r>
            <a:r>
              <a:rPr lang="en-US" sz="1100" dirty="0"/>
              <a:t> for use by the </a:t>
            </a:r>
            <a:r>
              <a:rPr lang="en-US" sz="1100" dirty="0" err="1"/>
              <a:t>globl</a:t>
            </a:r>
            <a:r>
              <a:rPr lang="en-US" sz="1100" dirty="0"/>
              <a:t> financial community.</a:t>
            </a:r>
          </a:p>
          <a:p>
            <a:pPr marL="0" lvl="0" indent="0" algn="l" rtl="0">
              <a:spcBef>
                <a:spcPts val="0"/>
              </a:spcBef>
              <a:spcAft>
                <a:spcPts val="0"/>
              </a:spcAft>
              <a:buNone/>
            </a:pPr>
            <a:endParaRPr lang="en-US" sz="1100" dirty="0"/>
          </a:p>
          <a:p>
            <a:pPr indent="-334327">
              <a:lnSpc>
                <a:spcPct val="95000"/>
              </a:lnSpc>
              <a:spcBef>
                <a:spcPts val="1200"/>
              </a:spcBef>
              <a:buSzPts val="1665"/>
            </a:pPr>
            <a:r>
              <a:rPr lang="en-US" sz="1100" dirty="0"/>
              <a:t>Sectors: Industrials, Consumer Discretionary, Consumer Staples, Information Technology, Financials, Communication Services, Health Care, Real Estate, Materials, Utilities and Energy</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Industrials, </a:t>
            </a:r>
          </a:p>
          <a:p>
            <a:pPr marL="0" lvl="0" indent="0" algn="l" rtl="0">
              <a:spcBef>
                <a:spcPts val="0"/>
              </a:spcBef>
              <a:spcAft>
                <a:spcPts val="0"/>
              </a:spcAft>
              <a:buNone/>
            </a:pPr>
            <a:r>
              <a:rPr lang="en-US" sz="1100" dirty="0"/>
              <a:t>Consumer Discretionary - non essential by consumers but desirable if their available income is sufficient to purchase them (automobiles &amp; Components, ) </a:t>
            </a:r>
          </a:p>
          <a:p>
            <a:pPr marL="0" lvl="0" indent="0" algn="l" rtl="0">
              <a:spcBef>
                <a:spcPts val="0"/>
              </a:spcBef>
              <a:spcAft>
                <a:spcPts val="0"/>
              </a:spcAft>
              <a:buNone/>
            </a:pPr>
            <a:r>
              <a:rPr lang="en-US" sz="1100" dirty="0"/>
              <a:t>Consumer Staples – goods and services that people use on a daily basis, like food, clothing or other personal products (food &amp; beverage &amp; tobacco)</a:t>
            </a:r>
          </a:p>
          <a:p>
            <a:pPr marL="0" lvl="0" indent="0" algn="l" rtl="0">
              <a:spcBef>
                <a:spcPts val="0"/>
              </a:spcBef>
              <a:spcAft>
                <a:spcPts val="0"/>
              </a:spcAft>
              <a:buNone/>
            </a:pPr>
            <a:r>
              <a:rPr lang="en-US" sz="1100" dirty="0"/>
              <a:t>Information Technology (software and services/ technology hardware &amp; equipment)</a:t>
            </a:r>
          </a:p>
          <a:p>
            <a:pPr marL="0" lvl="0" indent="0" algn="l" rtl="0">
              <a:spcBef>
                <a:spcPts val="0"/>
              </a:spcBef>
              <a:spcAft>
                <a:spcPts val="0"/>
              </a:spcAft>
              <a:buNone/>
            </a:pPr>
            <a:r>
              <a:rPr lang="en-US" sz="1100" dirty="0"/>
              <a:t>Financials (banks insurance) </a:t>
            </a:r>
          </a:p>
          <a:p>
            <a:pPr marL="0" lvl="0" indent="0" algn="l" rtl="0">
              <a:spcBef>
                <a:spcPts val="0"/>
              </a:spcBef>
              <a:spcAft>
                <a:spcPts val="0"/>
              </a:spcAft>
              <a:buNone/>
            </a:pPr>
            <a:r>
              <a:rPr lang="en-US" sz="1100" dirty="0"/>
              <a:t>Communication Services (media &amp; entertainment)</a:t>
            </a:r>
          </a:p>
          <a:p>
            <a:pPr marL="0" lvl="0" indent="0" algn="l" rtl="0">
              <a:spcBef>
                <a:spcPts val="0"/>
              </a:spcBef>
              <a:spcAft>
                <a:spcPts val="0"/>
              </a:spcAft>
              <a:buNone/>
            </a:pPr>
            <a:r>
              <a:rPr lang="en-US" sz="1100" dirty="0"/>
              <a:t>Health Care (pharmaceuticals biotechnology &amp; life sciences </a:t>
            </a:r>
          </a:p>
          <a:p>
            <a:pPr marL="0" lvl="0" indent="0" algn="l" rtl="0">
              <a:spcBef>
                <a:spcPts val="0"/>
              </a:spcBef>
              <a:spcAft>
                <a:spcPts val="0"/>
              </a:spcAft>
              <a:buNone/>
            </a:pPr>
            <a:r>
              <a:rPr lang="en-US" sz="1100" dirty="0"/>
              <a:t>Real Estate, </a:t>
            </a:r>
          </a:p>
          <a:p>
            <a:pPr marL="0" lvl="0" indent="0" algn="l" rtl="0">
              <a:spcBef>
                <a:spcPts val="0"/>
              </a:spcBef>
              <a:spcAft>
                <a:spcPts val="0"/>
              </a:spcAft>
              <a:buNone/>
            </a:pPr>
            <a:r>
              <a:rPr lang="en-US" sz="1100" dirty="0"/>
              <a:t>Materials,</a:t>
            </a:r>
          </a:p>
          <a:p>
            <a:pPr marL="0" lvl="0" indent="0" algn="l" rtl="0">
              <a:spcBef>
                <a:spcPts val="0"/>
              </a:spcBef>
              <a:spcAft>
                <a:spcPts val="0"/>
              </a:spcAft>
              <a:buNone/>
            </a:pPr>
            <a:r>
              <a:rPr lang="en-US" sz="1100" dirty="0"/>
              <a:t> Utilities </a:t>
            </a:r>
          </a:p>
          <a:p>
            <a:pPr marL="0" lvl="0" indent="0" algn="l" rtl="0">
              <a:spcBef>
                <a:spcPts val="0"/>
              </a:spcBef>
              <a:spcAft>
                <a:spcPts val="0"/>
              </a:spcAft>
              <a:buNone/>
            </a:pPr>
            <a:r>
              <a:rPr lang="en-US" sz="1100" dirty="0"/>
              <a:t>Energy</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11069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1cf9403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1cf940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This instead represent the total number of companies that did or did not commit to </a:t>
            </a:r>
            <a:r>
              <a:rPr lang="en-US" sz="1100" dirty="0" err="1"/>
              <a:t>netzero</a:t>
            </a:r>
            <a:r>
              <a:rPr lang="en-US" sz="1100" dirty="0"/>
              <a:t>. </a:t>
            </a:r>
          </a:p>
          <a:p>
            <a:pPr marL="0" lvl="0" indent="0" algn="l" rtl="0">
              <a:spcBef>
                <a:spcPts val="0"/>
              </a:spcBef>
              <a:spcAft>
                <a:spcPts val="0"/>
              </a:spcAft>
              <a:buNone/>
            </a:pPr>
            <a:r>
              <a:rPr lang="en-US" sz="1100" dirty="0"/>
              <a:t>Not taking action are companies that did not even communicate other type of targets. </a:t>
            </a:r>
          </a:p>
          <a:p>
            <a:pPr marL="0" lvl="0" indent="0" algn="l" rtl="0">
              <a:spcBef>
                <a:spcPts val="0"/>
              </a:spcBef>
              <a:spcAft>
                <a:spcPts val="0"/>
              </a:spcAft>
              <a:buNone/>
            </a:pPr>
            <a:r>
              <a:rPr lang="en-US" sz="1100" dirty="0"/>
              <a:t>I decided to remove this class form classification problem as I was interested to take a look at whom explicitly declared whether or not committed </a:t>
            </a:r>
            <a:r>
              <a:rPr lang="en-US" sz="1100" dirty="0" err="1"/>
              <a:t>ot</a:t>
            </a:r>
            <a:r>
              <a:rPr lang="en-US" sz="1100" dirty="0"/>
              <a:t> </a:t>
            </a:r>
            <a:r>
              <a:rPr lang="en-US" sz="1100" dirty="0" err="1"/>
              <a:t>netzero</a:t>
            </a:r>
            <a:r>
              <a:rPr lang="en-US" sz="1100"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Out of ~2500 companies I could only find climate actions commitment for roughly ~1000 firms. For the remaining ~2000 companies  I assumed that they did not make any climate commitments yet. </a:t>
            </a:r>
          </a:p>
          <a:p>
            <a:pPr marL="0" lvl="0" indent="0" algn="l" rtl="0">
              <a:spcBef>
                <a:spcPts val="0"/>
              </a:spcBef>
              <a:spcAft>
                <a:spcPts val="0"/>
              </a:spcAft>
              <a:buNone/>
            </a:pPr>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4797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f1cf94035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f1cf9403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Scope 1 emissions refers to the greenhouse gases that a company emits directly, as produced from sources that are controlled or owned by the company itself (e.g. vehicle, boilers, furnaces). Companies also produce emissions indirectly by for example purchasing the electricity or energy for heating and cooling its own buildings. The energy carriers produced for company operations generates Scope 2 emissions. Scope 3 emissions instead, are the ones generated in a company value chain (suppliers and customers.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Another important distinction to make.. And we will see later why.. Is how easily for a company might be to reduce either one of these scopes..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Clearly for scope 1 and 2 is relatively easier.. They can invest in energy efficiency of their buildings change their boilers and buying electricity from utilities that producing energy mainly through energy sources.. It is harder with scope 3 emissions as those really depends from multiple actors. </a:t>
            </a:r>
            <a:endParaRPr dirty="0"/>
          </a:p>
        </p:txBody>
      </p:sp>
    </p:spTree>
    <p:extLst>
      <p:ext uri="{BB962C8B-B14F-4D97-AF65-F5344CB8AC3E}">
        <p14:creationId xmlns:p14="http://schemas.microsoft.com/office/powerpoint/2010/main" val="19319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1cf9403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1cf940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891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10" name="Google Shape;60;p13">
            <a:extLst>
              <a:ext uri="{FF2B5EF4-FFF2-40B4-BE49-F238E27FC236}">
                <a16:creationId xmlns:a16="http://schemas.microsoft.com/office/drawing/2014/main" id="{168AAD20-CFBC-954C-86B7-CD6C7DC7A7D5}"/>
              </a:ext>
            </a:extLst>
          </p:cNvPr>
          <p:cNvSpPr txBox="1">
            <a:spLocks/>
          </p:cNvSpPr>
          <p:nvPr/>
        </p:nvSpPr>
        <p:spPr>
          <a:xfrm>
            <a:off x="94268" y="346768"/>
            <a:ext cx="3384223" cy="338624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tx1"/>
                </a:solidFill>
              </a:rPr>
              <a:t>NetZero Commitment &amp; Company Carbon Emissions:</a:t>
            </a:r>
          </a:p>
          <a:p>
            <a:r>
              <a:rPr lang="en-US" sz="2500" dirty="0">
                <a:solidFill>
                  <a:schemeClr val="accent3"/>
                </a:solidFill>
                <a:latin typeface="Oswald" pitchFamily="2" charset="77"/>
                <a:sym typeface="Average"/>
              </a:rPr>
              <a:t>A Climate Action Check In The MSCI ACWI World index</a:t>
            </a:r>
          </a:p>
        </p:txBody>
      </p:sp>
      <p:pic>
        <p:nvPicPr>
          <p:cNvPr id="3" name="Picture 2">
            <a:extLst>
              <a:ext uri="{FF2B5EF4-FFF2-40B4-BE49-F238E27FC236}">
                <a16:creationId xmlns:a16="http://schemas.microsoft.com/office/drawing/2014/main" id="{1194EE7A-C66B-814E-A01A-FD64CFEFDCE0}"/>
              </a:ext>
            </a:extLst>
          </p:cNvPr>
          <p:cNvPicPr>
            <a:picLocks noChangeAspect="1"/>
          </p:cNvPicPr>
          <p:nvPr/>
        </p:nvPicPr>
        <p:blipFill rotWithShape="1">
          <a:blip r:embed="rId3"/>
          <a:srcRect l="25346" r="13381"/>
          <a:stretch/>
        </p:blipFill>
        <p:spPr>
          <a:xfrm>
            <a:off x="3544479" y="0"/>
            <a:ext cx="5599521" cy="5143500"/>
          </a:xfrm>
          <a:prstGeom prst="rect">
            <a:avLst/>
          </a:prstGeom>
        </p:spPr>
      </p:pic>
      <p:sp>
        <p:nvSpPr>
          <p:cNvPr id="12" name="Google Shape;60;p13">
            <a:extLst>
              <a:ext uri="{FF2B5EF4-FFF2-40B4-BE49-F238E27FC236}">
                <a16:creationId xmlns:a16="http://schemas.microsoft.com/office/drawing/2014/main" id="{DB24A92D-3EAD-6C47-9714-3552B3D1A328}"/>
              </a:ext>
            </a:extLst>
          </p:cNvPr>
          <p:cNvSpPr txBox="1">
            <a:spLocks/>
          </p:cNvSpPr>
          <p:nvPr/>
        </p:nvSpPr>
        <p:spPr>
          <a:xfrm>
            <a:off x="94268" y="3918272"/>
            <a:ext cx="2696066" cy="878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lang="en-US" sz="1800" dirty="0">
              <a:solidFill>
                <a:schemeClr val="tx1"/>
              </a:solidFill>
              <a:latin typeface="Georgia" panose="02040502050405020303" pitchFamily="18" charset="0"/>
              <a:sym typeface="Average"/>
            </a:endParaRPr>
          </a:p>
          <a:p>
            <a:r>
              <a:rPr lang="en-US" sz="1800" dirty="0">
                <a:solidFill>
                  <a:schemeClr val="tx1"/>
                </a:solidFill>
                <a:latin typeface="Georgia" panose="02040502050405020303" pitchFamily="18" charset="0"/>
                <a:sym typeface="Average"/>
              </a:rPr>
              <a:t>Filippo Radice Fossati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 name="Rectangle 10">
            <a:extLst>
              <a:ext uri="{FF2B5EF4-FFF2-40B4-BE49-F238E27FC236}">
                <a16:creationId xmlns:a16="http://schemas.microsoft.com/office/drawing/2014/main" id="{85037108-7E72-9D47-B8EB-DE533663DBD4}"/>
              </a:ext>
            </a:extLst>
          </p:cNvPr>
          <p:cNvSpPr/>
          <p:nvPr/>
        </p:nvSpPr>
        <p:spPr>
          <a:xfrm>
            <a:off x="0" y="1017725"/>
            <a:ext cx="9144000" cy="3792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20"/>
          <p:cNvSpPr txBox="1"/>
          <p:nvPr/>
        </p:nvSpPr>
        <p:spPr>
          <a:xfrm>
            <a:off x="3193675" y="829225"/>
            <a:ext cx="64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pic>
        <p:nvPicPr>
          <p:cNvPr id="3" name="Picture 2" descr="Chart, box and whisker chart&#10;&#10;Description automatically generated">
            <a:extLst>
              <a:ext uri="{FF2B5EF4-FFF2-40B4-BE49-F238E27FC236}">
                <a16:creationId xmlns:a16="http://schemas.microsoft.com/office/drawing/2014/main" id="{4EBB74AA-86A7-E947-A34F-90F274F62242}"/>
              </a:ext>
            </a:extLst>
          </p:cNvPr>
          <p:cNvPicPr>
            <a:picLocks noChangeAspect="1"/>
          </p:cNvPicPr>
          <p:nvPr/>
        </p:nvPicPr>
        <p:blipFill>
          <a:blip r:embed="rId3"/>
          <a:stretch>
            <a:fillRect/>
          </a:stretch>
        </p:blipFill>
        <p:spPr>
          <a:xfrm>
            <a:off x="216150" y="1096251"/>
            <a:ext cx="6087935" cy="3634967"/>
          </a:xfrm>
          <a:prstGeom prst="rect">
            <a:avLst/>
          </a:prstGeom>
        </p:spPr>
      </p:pic>
      <p:sp>
        <p:nvSpPr>
          <p:cNvPr id="10" name="Google Shape;112;p20">
            <a:extLst>
              <a:ext uri="{FF2B5EF4-FFF2-40B4-BE49-F238E27FC236}">
                <a16:creationId xmlns:a16="http://schemas.microsoft.com/office/drawing/2014/main" id="{49D1DA34-B868-F644-8613-1B9ADB6F672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Classification Model - EDA</a:t>
            </a:r>
            <a:endParaRPr dirty="0"/>
          </a:p>
        </p:txBody>
      </p:sp>
      <p:pic>
        <p:nvPicPr>
          <p:cNvPr id="12" name="Picture 11">
            <a:extLst>
              <a:ext uri="{FF2B5EF4-FFF2-40B4-BE49-F238E27FC236}">
                <a16:creationId xmlns:a16="http://schemas.microsoft.com/office/drawing/2014/main" id="{1C8AB567-777E-A44D-832F-78A3315471A2}"/>
              </a:ext>
            </a:extLst>
          </p:cNvPr>
          <p:cNvPicPr>
            <a:picLocks noChangeAspect="1"/>
          </p:cNvPicPr>
          <p:nvPr/>
        </p:nvPicPr>
        <p:blipFill>
          <a:blip r:embed="rId4"/>
          <a:stretch>
            <a:fillRect/>
          </a:stretch>
        </p:blipFill>
        <p:spPr>
          <a:xfrm>
            <a:off x="7781193" y="4125775"/>
            <a:ext cx="1204546" cy="627368"/>
          </a:xfrm>
          <a:prstGeom prst="rect">
            <a:avLst/>
          </a:prstGeom>
        </p:spPr>
      </p:pic>
      <p:sp>
        <p:nvSpPr>
          <p:cNvPr id="13" name="Google Shape;82;p16">
            <a:extLst>
              <a:ext uri="{FF2B5EF4-FFF2-40B4-BE49-F238E27FC236}">
                <a16:creationId xmlns:a16="http://schemas.microsoft.com/office/drawing/2014/main" id="{2A832A84-16B4-9644-AFEA-89F3C5FA36BA}"/>
              </a:ext>
            </a:extLst>
          </p:cNvPr>
          <p:cNvSpPr txBox="1">
            <a:spLocks noGrp="1"/>
          </p:cNvSpPr>
          <p:nvPr>
            <p:ph type="body" idx="1"/>
          </p:nvPr>
        </p:nvSpPr>
        <p:spPr>
          <a:xfrm>
            <a:off x="7044094" y="1864616"/>
            <a:ext cx="1717747" cy="1944552"/>
          </a:xfrm>
          <a:prstGeom prst="rect">
            <a:avLst/>
          </a:prstGeom>
        </p:spPr>
        <p:txBody>
          <a:bodyPr spcFirstLastPara="1" wrap="square" lIns="91425" tIns="91425" rIns="91425" bIns="91425" anchor="t" anchorCtr="0">
            <a:normAutofit/>
          </a:bodyPr>
          <a:lstStyle/>
          <a:p>
            <a:pPr marL="122873" indent="0">
              <a:lnSpc>
                <a:spcPct val="95000"/>
              </a:lnSpc>
              <a:spcBef>
                <a:spcPts val="1200"/>
              </a:spcBef>
              <a:buSzPts val="1665"/>
              <a:buNone/>
            </a:pPr>
            <a:r>
              <a:rPr lang="en-US" sz="1700" b="1" dirty="0">
                <a:solidFill>
                  <a:schemeClr val="bg1">
                    <a:lumMod val="50000"/>
                  </a:schemeClr>
                </a:solidFill>
              </a:rPr>
              <a:t>Lower</a:t>
            </a:r>
            <a:r>
              <a:rPr lang="en-US" sz="1700" b="1" dirty="0">
                <a:solidFill>
                  <a:srgbClr val="FFC000"/>
                </a:solidFill>
              </a:rPr>
              <a:t> Median</a:t>
            </a:r>
            <a:r>
              <a:rPr lang="en-US" sz="1700" dirty="0">
                <a:solidFill>
                  <a:schemeClr val="bg1">
                    <a:lumMod val="50000"/>
                  </a:schemeClr>
                </a:solidFill>
              </a:rPr>
              <a:t> Emission for Companies that </a:t>
            </a:r>
            <a:r>
              <a:rPr lang="en-US" sz="1700" b="1" dirty="0">
                <a:solidFill>
                  <a:srgbClr val="92D050"/>
                </a:solidFill>
              </a:rPr>
              <a:t>did commit </a:t>
            </a:r>
            <a:r>
              <a:rPr lang="en-US" sz="1700" dirty="0">
                <a:solidFill>
                  <a:schemeClr val="bg1">
                    <a:lumMod val="50000"/>
                  </a:schemeClr>
                </a:solidFill>
              </a:rPr>
              <a:t>to NetZero</a:t>
            </a:r>
            <a:endParaRPr lang="en-US" sz="1300" dirty="0">
              <a:solidFill>
                <a:schemeClr val="bg1">
                  <a:lumMod val="50000"/>
                </a:schemeClr>
              </a:solidFill>
            </a:endParaRPr>
          </a:p>
          <a:p>
            <a:pPr marL="865823" lvl="1" indent="-285750">
              <a:lnSpc>
                <a:spcPct val="95000"/>
              </a:lnSpc>
              <a:spcBef>
                <a:spcPts val="1200"/>
              </a:spcBef>
              <a:buSzPts val="1665"/>
            </a:pPr>
            <a:endParaRPr lang="en-US" sz="1300" dirty="0">
              <a:solidFill>
                <a:schemeClr val="bg1">
                  <a:lumMod val="50000"/>
                </a:schemeClr>
              </a:solidFill>
            </a:endParaRPr>
          </a:p>
        </p:txBody>
      </p:sp>
    </p:spTree>
    <p:extLst>
      <p:ext uri="{BB962C8B-B14F-4D97-AF65-F5344CB8AC3E}">
        <p14:creationId xmlns:p14="http://schemas.microsoft.com/office/powerpoint/2010/main" val="246385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9" name="Rectangle 8">
            <a:extLst>
              <a:ext uri="{FF2B5EF4-FFF2-40B4-BE49-F238E27FC236}">
                <a16:creationId xmlns:a16="http://schemas.microsoft.com/office/drawing/2014/main" id="{A0115062-5690-E44A-A1C4-928D5644D62E}"/>
              </a:ext>
            </a:extLst>
          </p:cNvPr>
          <p:cNvSpPr/>
          <p:nvPr/>
        </p:nvSpPr>
        <p:spPr>
          <a:xfrm>
            <a:off x="0" y="1017725"/>
            <a:ext cx="9144000" cy="3792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T-Test Analysis &amp; Regression Modeling</a:t>
            </a:r>
            <a:endParaRPr dirty="0"/>
          </a:p>
        </p:txBody>
      </p:sp>
      <p:sp>
        <p:nvSpPr>
          <p:cNvPr id="114" name="Google Shape;114;p20"/>
          <p:cNvSpPr txBox="1"/>
          <p:nvPr/>
        </p:nvSpPr>
        <p:spPr>
          <a:xfrm>
            <a:off x="3193675" y="829225"/>
            <a:ext cx="64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pic>
        <p:nvPicPr>
          <p:cNvPr id="10" name="Picture 9" descr="Chart, icon&#10;&#10;Description automatically generated">
            <a:extLst>
              <a:ext uri="{FF2B5EF4-FFF2-40B4-BE49-F238E27FC236}">
                <a16:creationId xmlns:a16="http://schemas.microsoft.com/office/drawing/2014/main" id="{A7A25339-75FF-2E48-B2F2-E7628DE7BEED}"/>
              </a:ext>
            </a:extLst>
          </p:cNvPr>
          <p:cNvPicPr>
            <a:picLocks noChangeAspect="1"/>
          </p:cNvPicPr>
          <p:nvPr/>
        </p:nvPicPr>
        <p:blipFill>
          <a:blip r:embed="rId3"/>
          <a:stretch>
            <a:fillRect/>
          </a:stretch>
        </p:blipFill>
        <p:spPr>
          <a:xfrm>
            <a:off x="311700" y="1143493"/>
            <a:ext cx="3566150" cy="3566150"/>
          </a:xfrm>
          <a:prstGeom prst="rect">
            <a:avLst/>
          </a:prstGeom>
        </p:spPr>
      </p:pic>
      <p:pic>
        <p:nvPicPr>
          <p:cNvPr id="12" name="Picture 11" descr="Chart&#10;&#10;Description automatically generated">
            <a:extLst>
              <a:ext uri="{FF2B5EF4-FFF2-40B4-BE49-F238E27FC236}">
                <a16:creationId xmlns:a16="http://schemas.microsoft.com/office/drawing/2014/main" id="{253B0907-540C-ED4D-A211-97933C64EB2E}"/>
              </a:ext>
            </a:extLst>
          </p:cNvPr>
          <p:cNvPicPr>
            <a:picLocks noChangeAspect="1"/>
          </p:cNvPicPr>
          <p:nvPr/>
        </p:nvPicPr>
        <p:blipFill>
          <a:blip r:embed="rId4"/>
          <a:stretch>
            <a:fillRect/>
          </a:stretch>
        </p:blipFill>
        <p:spPr>
          <a:xfrm>
            <a:off x="4572000" y="1189400"/>
            <a:ext cx="3509075" cy="3509075"/>
          </a:xfrm>
          <a:prstGeom prst="rect">
            <a:avLst/>
          </a:prstGeom>
        </p:spPr>
      </p:pic>
      <p:sp>
        <p:nvSpPr>
          <p:cNvPr id="13" name="Oval 12">
            <a:extLst>
              <a:ext uri="{FF2B5EF4-FFF2-40B4-BE49-F238E27FC236}">
                <a16:creationId xmlns:a16="http://schemas.microsoft.com/office/drawing/2014/main" id="{CB8049AA-A158-CF41-BBC0-3D32A8E4A63C}"/>
              </a:ext>
            </a:extLst>
          </p:cNvPr>
          <p:cNvSpPr/>
          <p:nvPr/>
        </p:nvSpPr>
        <p:spPr>
          <a:xfrm>
            <a:off x="434566" y="1590425"/>
            <a:ext cx="923454" cy="33796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576FBC0-725C-F748-9DEF-C5D8DCDA9ECC}"/>
              </a:ext>
            </a:extLst>
          </p:cNvPr>
          <p:cNvSpPr/>
          <p:nvPr/>
        </p:nvSpPr>
        <p:spPr>
          <a:xfrm>
            <a:off x="4914522" y="3954100"/>
            <a:ext cx="923454" cy="33796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F25F52-6B9F-5843-85F5-5875A53E5B55}"/>
              </a:ext>
            </a:extLst>
          </p:cNvPr>
          <p:cNvSpPr/>
          <p:nvPr/>
        </p:nvSpPr>
        <p:spPr>
          <a:xfrm>
            <a:off x="4831532" y="1473595"/>
            <a:ext cx="923454" cy="337963"/>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930AB94-1150-1745-B9AC-3FDA49954414}"/>
              </a:ext>
            </a:extLst>
          </p:cNvPr>
          <p:cNvSpPr/>
          <p:nvPr/>
        </p:nvSpPr>
        <p:spPr>
          <a:xfrm>
            <a:off x="434566" y="3046131"/>
            <a:ext cx="923454" cy="337963"/>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2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cxnSp>
        <p:nvCxnSpPr>
          <p:cNvPr id="173" name="Google Shape;173;p28"/>
          <p:cNvCxnSpPr>
            <a:cxnSpLocks/>
          </p:cNvCxnSpPr>
          <p:nvPr/>
        </p:nvCxnSpPr>
        <p:spPr>
          <a:xfrm>
            <a:off x="4168375" y="3701500"/>
            <a:ext cx="1118541" cy="0"/>
          </a:xfrm>
          <a:prstGeom prst="straightConnector1">
            <a:avLst/>
          </a:prstGeom>
          <a:noFill/>
          <a:ln w="12700" cap="flat" cmpd="sng">
            <a:solidFill>
              <a:srgbClr val="00B0F0"/>
            </a:solidFill>
            <a:prstDash val="solid"/>
            <a:round/>
            <a:headEnd type="none" w="med" len="med"/>
            <a:tailEnd type="none" w="med" len="med"/>
          </a:ln>
        </p:spPr>
      </p:cxnSp>
      <p:cxnSp>
        <p:nvCxnSpPr>
          <p:cNvPr id="174" name="Google Shape;174;p28"/>
          <p:cNvCxnSpPr>
            <a:cxnSpLocks/>
            <a:stCxn id="189" idx="2"/>
          </p:cNvCxnSpPr>
          <p:nvPr/>
        </p:nvCxnSpPr>
        <p:spPr>
          <a:xfrm rot="16200000" flipH="1">
            <a:off x="1304937" y="2117416"/>
            <a:ext cx="1105152" cy="2110128"/>
          </a:xfrm>
          <a:prstGeom prst="bentConnector2">
            <a:avLst/>
          </a:prstGeom>
          <a:noFill/>
          <a:ln w="12700" cap="flat" cmpd="sng">
            <a:solidFill>
              <a:srgbClr val="00B0F0"/>
            </a:solidFill>
            <a:prstDash val="solid"/>
            <a:round/>
            <a:headEnd type="none" w="med" len="med"/>
            <a:tailEnd type="none" w="med" len="med"/>
          </a:ln>
        </p:spPr>
      </p:cxnSp>
      <p:sp>
        <p:nvSpPr>
          <p:cNvPr id="175" name="Google Shape;17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 dirty="0"/>
              <a:t>Classification Model - Model Selection</a:t>
            </a:r>
            <a:endParaRPr dirty="0"/>
          </a:p>
          <a:p>
            <a:pPr marL="0" lvl="0" indent="0" algn="l" rtl="0">
              <a:spcBef>
                <a:spcPts val="0"/>
              </a:spcBef>
              <a:spcAft>
                <a:spcPts val="0"/>
              </a:spcAft>
              <a:buNone/>
            </a:pPr>
            <a:endParaRPr dirty="0"/>
          </a:p>
        </p:txBody>
      </p:sp>
      <p:sp>
        <p:nvSpPr>
          <p:cNvPr id="177" name="Google Shape;177;p28"/>
          <p:cNvSpPr txBox="1"/>
          <p:nvPr/>
        </p:nvSpPr>
        <p:spPr>
          <a:xfrm>
            <a:off x="2912578" y="3073359"/>
            <a:ext cx="1237674" cy="1148756"/>
          </a:xfrm>
          <a:prstGeom prst="rect">
            <a:avLst/>
          </a:prstGeom>
          <a:solidFill>
            <a:srgbClr val="00B0F0">
              <a:alpha val="55000"/>
            </a:srgbClr>
          </a:solidFill>
          <a:ln>
            <a:solidFill>
              <a:srgbClr val="00B0F0"/>
            </a:solidFill>
          </a:ln>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chemeClr val="dk1"/>
                </a:solidFill>
                <a:latin typeface="Georgia"/>
                <a:ea typeface="Georgia"/>
                <a:cs typeface="Georgia"/>
                <a:sym typeface="Georgia"/>
              </a:rPr>
              <a:t>GridSearch CV</a:t>
            </a:r>
            <a:endParaRPr b="1">
              <a:solidFill>
                <a:schemeClr val="dk1"/>
              </a:solidFill>
              <a:latin typeface="Georgia"/>
              <a:ea typeface="Georgia"/>
              <a:cs typeface="Georgia"/>
              <a:sym typeface="Georgia"/>
            </a:endParaRPr>
          </a:p>
          <a:p>
            <a:pPr marL="0" lvl="0" indent="0" algn="l" rtl="0">
              <a:spcBef>
                <a:spcPts val="0"/>
              </a:spcBef>
              <a:spcAft>
                <a:spcPts val="0"/>
              </a:spcAft>
              <a:buNone/>
            </a:pPr>
            <a:endParaRPr>
              <a:solidFill>
                <a:srgbClr val="FFFFFF"/>
              </a:solidFill>
              <a:latin typeface="Georgia"/>
              <a:ea typeface="Georgia"/>
              <a:cs typeface="Georgia"/>
              <a:sym typeface="Georgia"/>
            </a:endParaRPr>
          </a:p>
        </p:txBody>
      </p:sp>
      <p:sp>
        <p:nvSpPr>
          <p:cNvPr id="180" name="Google Shape;180;p28"/>
          <p:cNvSpPr txBox="1"/>
          <p:nvPr/>
        </p:nvSpPr>
        <p:spPr>
          <a:xfrm>
            <a:off x="4613477" y="1484887"/>
            <a:ext cx="1237674" cy="1148756"/>
          </a:xfrm>
          <a:prstGeom prst="rect">
            <a:avLst/>
          </a:prstGeom>
          <a:solidFill>
            <a:schemeClr val="accent6">
              <a:lumMod val="50000"/>
              <a:alpha val="35623"/>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chemeClr val="accent6"/>
                </a:solidFill>
                <a:latin typeface="Georgia"/>
                <a:ea typeface="Georgia"/>
                <a:cs typeface="Georgia"/>
                <a:sym typeface="Georgia"/>
              </a:rPr>
              <a:t>Ada</a:t>
            </a:r>
            <a:endParaRPr b="1">
              <a:solidFill>
                <a:schemeClr val="accent6"/>
              </a:solidFill>
              <a:latin typeface="Georgia"/>
              <a:ea typeface="Georgia"/>
              <a:cs typeface="Georgia"/>
              <a:sym typeface="Georgia"/>
            </a:endParaRPr>
          </a:p>
          <a:p>
            <a:pPr marL="0" lvl="0" indent="0" algn="ctr" rtl="0">
              <a:spcBef>
                <a:spcPts val="0"/>
              </a:spcBef>
              <a:spcAft>
                <a:spcPts val="0"/>
              </a:spcAft>
              <a:buNone/>
            </a:pPr>
            <a:r>
              <a:rPr lang="en" b="1">
                <a:solidFill>
                  <a:schemeClr val="accent6"/>
                </a:solidFill>
                <a:latin typeface="Georgia"/>
                <a:ea typeface="Georgia"/>
                <a:cs typeface="Georgia"/>
                <a:sym typeface="Georgia"/>
              </a:rPr>
              <a:t>Boost</a:t>
            </a:r>
            <a:endParaRPr b="1">
              <a:solidFill>
                <a:schemeClr val="accent6"/>
              </a:solidFill>
              <a:latin typeface="Georgia"/>
              <a:ea typeface="Georgia"/>
              <a:cs typeface="Georgia"/>
              <a:sym typeface="Georgia"/>
            </a:endParaRPr>
          </a:p>
          <a:p>
            <a:pPr marL="0" lvl="0" indent="0" algn="l" rtl="0">
              <a:spcBef>
                <a:spcPts val="0"/>
              </a:spcBef>
              <a:spcAft>
                <a:spcPts val="0"/>
              </a:spcAft>
              <a:buNone/>
            </a:pPr>
            <a:endParaRPr>
              <a:solidFill>
                <a:schemeClr val="accent6"/>
              </a:solidFill>
              <a:latin typeface="Georgia"/>
              <a:ea typeface="Georgia"/>
              <a:cs typeface="Georgia"/>
              <a:sym typeface="Georgia"/>
            </a:endParaRPr>
          </a:p>
        </p:txBody>
      </p:sp>
      <p:sp>
        <p:nvSpPr>
          <p:cNvPr id="183" name="Google Shape;183;p28"/>
          <p:cNvSpPr txBox="1"/>
          <p:nvPr/>
        </p:nvSpPr>
        <p:spPr>
          <a:xfrm>
            <a:off x="3166196" y="1471146"/>
            <a:ext cx="1237674" cy="1148758"/>
          </a:xfrm>
          <a:prstGeom prst="rect">
            <a:avLst/>
          </a:prstGeom>
          <a:solidFill>
            <a:schemeClr val="accent6">
              <a:lumMod val="50000"/>
              <a:alpha val="35623"/>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accent6"/>
                </a:solidFill>
                <a:latin typeface="Georgia"/>
                <a:ea typeface="Georgia"/>
                <a:cs typeface="Georgia"/>
                <a:sym typeface="Georgia"/>
              </a:rPr>
              <a:t>Logistic Regression</a:t>
            </a:r>
            <a:endParaRPr b="1" dirty="0">
              <a:solidFill>
                <a:schemeClr val="accent6"/>
              </a:solidFill>
              <a:latin typeface="Georgia"/>
              <a:ea typeface="Georgia"/>
              <a:cs typeface="Georgia"/>
              <a:sym typeface="Georgia"/>
            </a:endParaRPr>
          </a:p>
          <a:p>
            <a:pPr marL="0" lvl="0" indent="0" algn="l" rtl="0">
              <a:spcBef>
                <a:spcPts val="0"/>
              </a:spcBef>
              <a:spcAft>
                <a:spcPts val="0"/>
              </a:spcAft>
              <a:buNone/>
            </a:pPr>
            <a:endParaRPr dirty="0">
              <a:solidFill>
                <a:schemeClr val="accent6"/>
              </a:solidFill>
              <a:latin typeface="Georgia"/>
              <a:ea typeface="Georgia"/>
              <a:cs typeface="Georgia"/>
              <a:sym typeface="Georgia"/>
            </a:endParaRPr>
          </a:p>
        </p:txBody>
      </p:sp>
      <p:sp>
        <p:nvSpPr>
          <p:cNvPr id="186" name="Google Shape;186;p28"/>
          <p:cNvSpPr txBox="1"/>
          <p:nvPr/>
        </p:nvSpPr>
        <p:spPr>
          <a:xfrm>
            <a:off x="1674904" y="1471146"/>
            <a:ext cx="1237674" cy="1148758"/>
          </a:xfrm>
          <a:prstGeom prst="rect">
            <a:avLst/>
          </a:prstGeom>
          <a:solidFill>
            <a:schemeClr val="accent6">
              <a:lumMod val="50000"/>
              <a:alpha val="35623"/>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6"/>
                </a:solidFill>
                <a:latin typeface="Georgia"/>
                <a:ea typeface="Georgia"/>
                <a:cs typeface="Georgia"/>
                <a:sym typeface="Georgia"/>
              </a:rPr>
              <a:t>K-Nearest Neighbors</a:t>
            </a:r>
            <a:endParaRPr b="1" dirty="0">
              <a:solidFill>
                <a:schemeClr val="accent6"/>
              </a:solidFill>
              <a:latin typeface="Georgia"/>
              <a:ea typeface="Georgia"/>
              <a:cs typeface="Georgia"/>
              <a:sym typeface="Georgia"/>
            </a:endParaRPr>
          </a:p>
          <a:p>
            <a:pPr marL="0" lvl="0" indent="0" algn="l" rtl="0">
              <a:spcBef>
                <a:spcPts val="0"/>
              </a:spcBef>
              <a:spcAft>
                <a:spcPts val="0"/>
              </a:spcAft>
              <a:buNone/>
            </a:pPr>
            <a:endParaRPr b="1" dirty="0">
              <a:solidFill>
                <a:schemeClr val="accent6"/>
              </a:solidFill>
              <a:latin typeface="Georgia"/>
              <a:ea typeface="Georgia"/>
              <a:cs typeface="Georgia"/>
              <a:sym typeface="Georgia"/>
            </a:endParaRPr>
          </a:p>
        </p:txBody>
      </p:sp>
      <p:sp>
        <p:nvSpPr>
          <p:cNvPr id="189" name="Google Shape;189;p28"/>
          <p:cNvSpPr txBox="1"/>
          <p:nvPr/>
        </p:nvSpPr>
        <p:spPr>
          <a:xfrm>
            <a:off x="183612" y="1471146"/>
            <a:ext cx="1237674" cy="1148758"/>
          </a:xfrm>
          <a:prstGeom prst="rect">
            <a:avLst/>
          </a:prstGeom>
          <a:solidFill>
            <a:srgbClr val="00B0F0">
              <a:alpha val="55000"/>
            </a:srgbClr>
          </a:solidFill>
          <a:ln>
            <a:solidFill>
              <a:srgbClr val="00B0F0"/>
            </a:solid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Georgia"/>
                <a:ea typeface="Georgia"/>
                <a:cs typeface="Georgia"/>
                <a:sym typeface="Georgia"/>
              </a:rPr>
              <a:t>Random Forest</a:t>
            </a:r>
            <a:endParaRPr b="1" dirty="0">
              <a:solidFill>
                <a:srgbClr val="FFFFFF"/>
              </a:solidFill>
              <a:latin typeface="Georgia"/>
              <a:ea typeface="Georgia"/>
              <a:cs typeface="Georgia"/>
              <a:sym typeface="Georgia"/>
            </a:endParaRPr>
          </a:p>
          <a:p>
            <a:pPr marL="0" lvl="0" indent="0" algn="ctr" rtl="0">
              <a:spcBef>
                <a:spcPts val="0"/>
              </a:spcBef>
              <a:spcAft>
                <a:spcPts val="0"/>
              </a:spcAft>
              <a:buNone/>
            </a:pPr>
            <a:endParaRPr b="1" dirty="0">
              <a:solidFill>
                <a:srgbClr val="FFFFFF"/>
              </a:solidFill>
              <a:latin typeface="Georgia"/>
              <a:ea typeface="Georgia"/>
              <a:cs typeface="Georgia"/>
              <a:sym typeface="Georgia"/>
            </a:endParaRPr>
          </a:p>
        </p:txBody>
      </p:sp>
      <p:sp>
        <p:nvSpPr>
          <p:cNvPr id="192" name="Google Shape;192;p28"/>
          <p:cNvSpPr txBox="1"/>
          <p:nvPr/>
        </p:nvSpPr>
        <p:spPr>
          <a:xfrm>
            <a:off x="6060757" y="1471179"/>
            <a:ext cx="1237674" cy="1148756"/>
          </a:xfrm>
          <a:prstGeom prst="rect">
            <a:avLst/>
          </a:prstGeom>
          <a:solidFill>
            <a:schemeClr val="accent6">
              <a:lumMod val="50000"/>
              <a:alpha val="35623"/>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6"/>
                </a:solidFill>
                <a:latin typeface="Georgia"/>
                <a:ea typeface="Georgia"/>
                <a:cs typeface="Georgia"/>
                <a:sym typeface="Georgia"/>
              </a:rPr>
              <a:t>Bagging</a:t>
            </a:r>
          </a:p>
          <a:p>
            <a:pPr marL="0" lvl="0" indent="0" algn="ctr" rtl="0">
              <a:spcBef>
                <a:spcPts val="0"/>
              </a:spcBef>
              <a:spcAft>
                <a:spcPts val="0"/>
              </a:spcAft>
              <a:buNone/>
            </a:pPr>
            <a:r>
              <a:rPr lang="en" b="1" dirty="0">
                <a:solidFill>
                  <a:schemeClr val="accent6"/>
                </a:solidFill>
                <a:latin typeface="Georgia"/>
                <a:ea typeface="Georgia"/>
                <a:cs typeface="Georgia"/>
                <a:sym typeface="Georgia"/>
              </a:rPr>
              <a:t>Classifier</a:t>
            </a:r>
            <a:endParaRPr b="1" dirty="0">
              <a:solidFill>
                <a:schemeClr val="accent6"/>
              </a:solidFill>
              <a:latin typeface="Georgia"/>
              <a:ea typeface="Georgia"/>
              <a:cs typeface="Georgia"/>
              <a:sym typeface="Georgia"/>
            </a:endParaRPr>
          </a:p>
          <a:p>
            <a:pPr marL="0" lvl="0" indent="0" algn="l" rtl="0">
              <a:spcBef>
                <a:spcPts val="0"/>
              </a:spcBef>
              <a:spcAft>
                <a:spcPts val="0"/>
              </a:spcAft>
              <a:buNone/>
            </a:pPr>
            <a:endParaRPr dirty="0">
              <a:solidFill>
                <a:schemeClr val="accent6"/>
              </a:solidFill>
              <a:latin typeface="Georgia"/>
              <a:ea typeface="Georgia"/>
              <a:cs typeface="Georgia"/>
              <a:sym typeface="Georgia"/>
            </a:endParaRPr>
          </a:p>
        </p:txBody>
      </p:sp>
      <p:sp>
        <p:nvSpPr>
          <p:cNvPr id="195" name="Google Shape;195;p28"/>
          <p:cNvSpPr txBox="1"/>
          <p:nvPr/>
        </p:nvSpPr>
        <p:spPr>
          <a:xfrm>
            <a:off x="5286916" y="3073342"/>
            <a:ext cx="1676592" cy="1148735"/>
          </a:xfrm>
          <a:prstGeom prst="rect">
            <a:avLst/>
          </a:prstGeom>
          <a:solidFill>
            <a:srgbClr val="92D050">
              <a:alpha val="65061"/>
            </a:srgbClr>
          </a:solidFill>
          <a:ln>
            <a:solidFill>
              <a:srgbClr val="00B0F0"/>
            </a:solidFill>
          </a:ln>
        </p:spPr>
        <p:txBody>
          <a:bodyPr spcFirstLastPara="1" wrap="square" lIns="91425" tIns="91425" rIns="91425" bIns="91425" anchor="b" anchorCtr="0">
            <a:noAutofit/>
          </a:bodyPr>
          <a:lstStyle/>
          <a:p>
            <a:pPr marL="0" lvl="0" indent="0" rtl="0">
              <a:spcBef>
                <a:spcPts val="0"/>
              </a:spcBef>
              <a:spcAft>
                <a:spcPts val="0"/>
              </a:spcAft>
              <a:buNone/>
            </a:pPr>
            <a:r>
              <a:rPr lang="en" b="1" dirty="0">
                <a:solidFill>
                  <a:schemeClr val="dk1"/>
                </a:solidFill>
                <a:latin typeface="Georgia"/>
                <a:ea typeface="Georgia"/>
                <a:cs typeface="Georgia"/>
                <a:sym typeface="Georgia"/>
              </a:rPr>
              <a:t>Accuracy: 0.90 </a:t>
            </a:r>
            <a:endParaRPr b="1" dirty="0">
              <a:solidFill>
                <a:schemeClr val="dk1"/>
              </a:solidFill>
              <a:latin typeface="Georgia"/>
              <a:ea typeface="Georgia"/>
              <a:cs typeface="Georgia"/>
              <a:sym typeface="Georgia"/>
            </a:endParaRPr>
          </a:p>
          <a:p>
            <a:pPr marL="0" lvl="0" indent="0" rtl="0">
              <a:spcBef>
                <a:spcPts val="0"/>
              </a:spcBef>
              <a:spcAft>
                <a:spcPts val="0"/>
              </a:spcAft>
              <a:buNone/>
            </a:pPr>
            <a:r>
              <a:rPr lang="en" b="1" dirty="0">
                <a:solidFill>
                  <a:schemeClr val="dk1"/>
                </a:solidFill>
                <a:latin typeface="Georgia"/>
                <a:ea typeface="Georgia"/>
                <a:cs typeface="Georgia"/>
                <a:sym typeface="Georgia"/>
              </a:rPr>
              <a:t>Recall: 0.89</a:t>
            </a:r>
            <a:endParaRPr b="1" dirty="0">
              <a:solidFill>
                <a:schemeClr val="dk1"/>
              </a:solidFill>
              <a:latin typeface="Georgia"/>
              <a:ea typeface="Georgia"/>
              <a:cs typeface="Georgia"/>
              <a:sym typeface="Georgia"/>
            </a:endParaRPr>
          </a:p>
          <a:p>
            <a:pPr marL="0" lvl="0" indent="0" rtl="0">
              <a:spcBef>
                <a:spcPts val="0"/>
              </a:spcBef>
              <a:spcAft>
                <a:spcPts val="0"/>
              </a:spcAft>
              <a:buNone/>
            </a:pPr>
            <a:endParaRPr b="1" dirty="0">
              <a:solidFill>
                <a:schemeClr val="dk1"/>
              </a:solidFill>
              <a:latin typeface="Georgia"/>
              <a:ea typeface="Georgia"/>
              <a:cs typeface="Georgia"/>
              <a:sym typeface="Georgia"/>
            </a:endParaRPr>
          </a:p>
        </p:txBody>
      </p:sp>
      <p:sp>
        <p:nvSpPr>
          <p:cNvPr id="27" name="Google Shape;192;p28">
            <a:extLst>
              <a:ext uri="{FF2B5EF4-FFF2-40B4-BE49-F238E27FC236}">
                <a16:creationId xmlns:a16="http://schemas.microsoft.com/office/drawing/2014/main" id="{A88427FD-CC53-2847-8AC8-774B93149630}"/>
              </a:ext>
            </a:extLst>
          </p:cNvPr>
          <p:cNvSpPr txBox="1"/>
          <p:nvPr/>
        </p:nvSpPr>
        <p:spPr>
          <a:xfrm>
            <a:off x="7469096" y="1471180"/>
            <a:ext cx="1237675" cy="1162463"/>
          </a:xfrm>
          <a:prstGeom prst="rect">
            <a:avLst/>
          </a:prstGeom>
          <a:solidFill>
            <a:schemeClr val="accent6">
              <a:lumMod val="50000"/>
              <a:alpha val="35623"/>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6"/>
                </a:solidFill>
                <a:latin typeface="Georgia"/>
                <a:ea typeface="Georgia"/>
                <a:cs typeface="Georgia"/>
                <a:sym typeface="Georgia"/>
              </a:rPr>
              <a:t>Decision</a:t>
            </a:r>
          </a:p>
          <a:p>
            <a:pPr marL="0" lvl="0" indent="0" algn="ctr" rtl="0">
              <a:spcBef>
                <a:spcPts val="0"/>
              </a:spcBef>
              <a:spcAft>
                <a:spcPts val="0"/>
              </a:spcAft>
              <a:buNone/>
            </a:pPr>
            <a:r>
              <a:rPr lang="en" b="1" dirty="0">
                <a:solidFill>
                  <a:schemeClr val="accent6"/>
                </a:solidFill>
                <a:latin typeface="Georgia"/>
                <a:ea typeface="Georgia"/>
                <a:cs typeface="Georgia"/>
                <a:sym typeface="Georgia"/>
              </a:rPr>
              <a:t>Tree</a:t>
            </a:r>
            <a:endParaRPr b="1" dirty="0">
              <a:solidFill>
                <a:schemeClr val="accent6"/>
              </a:solidFill>
              <a:latin typeface="Georgia"/>
              <a:ea typeface="Georgia"/>
              <a:cs typeface="Georgia"/>
              <a:sym typeface="Georgia"/>
            </a:endParaRPr>
          </a:p>
          <a:p>
            <a:pPr marL="0" lvl="0" indent="0" algn="l" rtl="0">
              <a:spcBef>
                <a:spcPts val="0"/>
              </a:spcBef>
              <a:spcAft>
                <a:spcPts val="0"/>
              </a:spcAft>
              <a:buNone/>
            </a:pPr>
            <a:endParaRPr dirty="0">
              <a:solidFill>
                <a:schemeClr val="accent6"/>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6" name="Rectangle 5">
            <a:extLst>
              <a:ext uri="{FF2B5EF4-FFF2-40B4-BE49-F238E27FC236}">
                <a16:creationId xmlns:a16="http://schemas.microsoft.com/office/drawing/2014/main" id="{0125CBFE-06CC-E141-81EB-ED689ABD0703}"/>
              </a:ext>
            </a:extLst>
          </p:cNvPr>
          <p:cNvSpPr/>
          <p:nvPr/>
        </p:nvSpPr>
        <p:spPr>
          <a:xfrm>
            <a:off x="0" y="1017725"/>
            <a:ext cx="9144000" cy="3792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DD4DD6-1F1E-394E-B6A7-585EB2BE373C}"/>
              </a:ext>
            </a:extLst>
          </p:cNvPr>
          <p:cNvPicPr>
            <a:picLocks noChangeAspect="1"/>
          </p:cNvPicPr>
          <p:nvPr/>
        </p:nvPicPr>
        <p:blipFill>
          <a:blip r:embed="rId3"/>
          <a:stretch>
            <a:fillRect/>
          </a:stretch>
        </p:blipFill>
        <p:spPr>
          <a:xfrm>
            <a:off x="1325880" y="1017725"/>
            <a:ext cx="5486400" cy="3657600"/>
          </a:xfrm>
          <a:prstGeom prst="rect">
            <a:avLst/>
          </a:prstGeom>
        </p:spPr>
      </p:pic>
      <p:sp>
        <p:nvSpPr>
          <p:cNvPr id="175" name="Google Shape;17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 dirty="0"/>
              <a:t>Classification Model - Model Evaluation</a:t>
            </a:r>
            <a:endParaRPr dirty="0"/>
          </a:p>
          <a:p>
            <a:pPr marL="0" lvl="0" indent="0" algn="l" rtl="0">
              <a:spcBef>
                <a:spcPts val="0"/>
              </a:spcBef>
              <a:spcAft>
                <a:spcPts val="0"/>
              </a:spcAft>
              <a:buNone/>
            </a:pPr>
            <a:endParaRPr dirty="0"/>
          </a:p>
        </p:txBody>
      </p:sp>
      <p:pic>
        <p:nvPicPr>
          <p:cNvPr id="3" name="Picture 2" descr="Chart, treemap chart&#10;&#10;Description automatically generated">
            <a:extLst>
              <a:ext uri="{FF2B5EF4-FFF2-40B4-BE49-F238E27FC236}">
                <a16:creationId xmlns:a16="http://schemas.microsoft.com/office/drawing/2014/main" id="{71E86778-7187-2140-98D2-8AC18EE246EA}"/>
              </a:ext>
            </a:extLst>
          </p:cNvPr>
          <p:cNvPicPr>
            <a:picLocks noChangeAspect="1"/>
          </p:cNvPicPr>
          <p:nvPr/>
        </p:nvPicPr>
        <p:blipFill>
          <a:blip r:embed="rId4"/>
          <a:stretch>
            <a:fillRect/>
          </a:stretch>
        </p:blipFill>
        <p:spPr>
          <a:xfrm>
            <a:off x="2135124" y="1173108"/>
            <a:ext cx="4873752" cy="3481251"/>
          </a:xfrm>
          <a:prstGeom prst="rect">
            <a:avLst/>
          </a:prstGeom>
        </p:spPr>
      </p:pic>
    </p:spTree>
    <p:extLst>
      <p:ext uri="{BB962C8B-B14F-4D97-AF65-F5344CB8AC3E}">
        <p14:creationId xmlns:p14="http://schemas.microsoft.com/office/powerpoint/2010/main" val="6350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 name="Rectangle 10">
            <a:extLst>
              <a:ext uri="{FF2B5EF4-FFF2-40B4-BE49-F238E27FC236}">
                <a16:creationId xmlns:a16="http://schemas.microsoft.com/office/drawing/2014/main" id="{85037108-7E72-9D47-B8EB-DE533663DBD4}"/>
              </a:ext>
            </a:extLst>
          </p:cNvPr>
          <p:cNvSpPr/>
          <p:nvPr/>
        </p:nvSpPr>
        <p:spPr>
          <a:xfrm>
            <a:off x="0" y="1017725"/>
            <a:ext cx="9144000" cy="3792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20"/>
          <p:cNvSpPr txBox="1"/>
          <p:nvPr/>
        </p:nvSpPr>
        <p:spPr>
          <a:xfrm>
            <a:off x="3193675" y="829225"/>
            <a:ext cx="64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sp>
        <p:nvSpPr>
          <p:cNvPr id="10" name="Google Shape;112;p20">
            <a:extLst>
              <a:ext uri="{FF2B5EF4-FFF2-40B4-BE49-F238E27FC236}">
                <a16:creationId xmlns:a16="http://schemas.microsoft.com/office/drawing/2014/main" id="{49D1DA34-B868-F644-8613-1B9ADB6F672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Streamlit App!</a:t>
            </a:r>
            <a:endParaRPr dirty="0"/>
          </a:p>
        </p:txBody>
      </p:sp>
      <p:pic>
        <p:nvPicPr>
          <p:cNvPr id="2" name="Picture 1">
            <a:extLst>
              <a:ext uri="{FF2B5EF4-FFF2-40B4-BE49-F238E27FC236}">
                <a16:creationId xmlns:a16="http://schemas.microsoft.com/office/drawing/2014/main" id="{0C0E09BA-76C3-B14E-9C2A-96F18157ED7A}"/>
              </a:ext>
            </a:extLst>
          </p:cNvPr>
          <p:cNvPicPr>
            <a:picLocks noChangeAspect="1"/>
          </p:cNvPicPr>
          <p:nvPr/>
        </p:nvPicPr>
        <p:blipFill>
          <a:blip r:embed="rId3"/>
          <a:stretch>
            <a:fillRect/>
          </a:stretch>
        </p:blipFill>
        <p:spPr>
          <a:xfrm>
            <a:off x="2100405" y="1525531"/>
            <a:ext cx="4427144" cy="2309493"/>
          </a:xfrm>
          <a:prstGeom prst="rect">
            <a:avLst/>
          </a:prstGeom>
        </p:spPr>
      </p:pic>
    </p:spTree>
    <p:extLst>
      <p:ext uri="{BB962C8B-B14F-4D97-AF65-F5344CB8AC3E}">
        <p14:creationId xmlns:p14="http://schemas.microsoft.com/office/powerpoint/2010/main" val="3844801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 &amp; Next Step</a:t>
            </a:r>
            <a:endParaRPr dirty="0"/>
          </a:p>
        </p:txBody>
      </p:sp>
      <p:sp>
        <p:nvSpPr>
          <p:cNvPr id="235" name="Google Shape;235;p33"/>
          <p:cNvSpPr txBox="1"/>
          <p:nvPr/>
        </p:nvSpPr>
        <p:spPr>
          <a:xfrm>
            <a:off x="990709" y="1282185"/>
            <a:ext cx="6632308" cy="341629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Average"/>
              <a:buChar char="●"/>
            </a:pPr>
            <a:endParaRPr lang="en-US" dirty="0">
              <a:solidFill>
                <a:schemeClr val="lt2"/>
              </a:solidFill>
              <a:latin typeface="Average"/>
              <a:ea typeface="Average"/>
              <a:cs typeface="Average"/>
              <a:sym typeface="Average"/>
            </a:endParaRPr>
          </a:p>
          <a:p>
            <a:pPr marL="457200" lvl="0" indent="-317500" algn="l" rtl="0">
              <a:spcBef>
                <a:spcPts val="0"/>
              </a:spcBef>
              <a:spcAft>
                <a:spcPts val="0"/>
              </a:spcAft>
              <a:buClr>
                <a:schemeClr val="lt2"/>
              </a:buClr>
              <a:buSzPts val="1400"/>
              <a:buFont typeface="Average"/>
              <a:buChar char="●"/>
            </a:pPr>
            <a:r>
              <a:rPr lang="en-US" dirty="0">
                <a:solidFill>
                  <a:schemeClr val="lt2"/>
                </a:solidFill>
                <a:latin typeface="Average"/>
                <a:ea typeface="Average"/>
                <a:cs typeface="Average"/>
                <a:sym typeface="Average"/>
              </a:rPr>
              <a:t>Both Regression and Classification model suggest that there is a strong relationship between company NetZero commitment and  its level of emissions.</a:t>
            </a:r>
          </a:p>
          <a:p>
            <a:pPr marL="457200" lvl="0" indent="-317500" algn="l" rtl="0">
              <a:spcBef>
                <a:spcPts val="0"/>
              </a:spcBef>
              <a:spcAft>
                <a:spcPts val="0"/>
              </a:spcAft>
              <a:buClr>
                <a:schemeClr val="lt2"/>
              </a:buClr>
              <a:buSzPts val="1400"/>
              <a:buFont typeface="Average"/>
              <a:buChar char="●"/>
            </a:pPr>
            <a:endParaRPr lang="en-US" dirty="0">
              <a:solidFill>
                <a:schemeClr val="lt2"/>
              </a:solidFill>
              <a:latin typeface="Average"/>
              <a:ea typeface="Average"/>
              <a:cs typeface="Average"/>
              <a:sym typeface="Average"/>
            </a:endParaRPr>
          </a:p>
          <a:p>
            <a:pPr marL="457200" lvl="0" indent="-317500" algn="l" rtl="0">
              <a:spcBef>
                <a:spcPts val="0"/>
              </a:spcBef>
              <a:spcAft>
                <a:spcPts val="0"/>
              </a:spcAft>
              <a:buClr>
                <a:schemeClr val="lt2"/>
              </a:buClr>
              <a:buSzPts val="1400"/>
              <a:buFont typeface="Average"/>
              <a:buChar char="●"/>
            </a:pPr>
            <a:r>
              <a:rPr lang="en-US" dirty="0">
                <a:solidFill>
                  <a:schemeClr val="lt2"/>
                </a:solidFill>
                <a:latin typeface="Average"/>
                <a:ea typeface="Average"/>
                <a:cs typeface="Average"/>
                <a:sym typeface="Average"/>
              </a:rPr>
              <a:t>Results seem to suggest that the likelihood of a company to commit to </a:t>
            </a:r>
            <a:r>
              <a:rPr lang="en-US" dirty="0" err="1">
                <a:solidFill>
                  <a:schemeClr val="lt2"/>
                </a:solidFill>
                <a:latin typeface="Average"/>
                <a:ea typeface="Average"/>
                <a:cs typeface="Average"/>
                <a:sym typeface="Average"/>
              </a:rPr>
              <a:t>netzero</a:t>
            </a:r>
            <a:r>
              <a:rPr lang="en-US" dirty="0">
                <a:solidFill>
                  <a:schemeClr val="lt2"/>
                </a:solidFill>
                <a:latin typeface="Average"/>
                <a:ea typeface="Average"/>
                <a:cs typeface="Average"/>
                <a:sym typeface="Average"/>
              </a:rPr>
              <a:t> depend on the level of control the company has on its own carbon footprint; i.e. with higher scope 3 emissions, companies seem to be less keen to commit to </a:t>
            </a:r>
            <a:r>
              <a:rPr lang="en-US" dirty="0" err="1">
                <a:solidFill>
                  <a:schemeClr val="lt2"/>
                </a:solidFill>
                <a:latin typeface="Average"/>
                <a:ea typeface="Average"/>
                <a:cs typeface="Average"/>
                <a:sym typeface="Average"/>
              </a:rPr>
              <a:t>netzero</a:t>
            </a:r>
            <a:r>
              <a:rPr lang="en-US" dirty="0">
                <a:solidFill>
                  <a:schemeClr val="lt2"/>
                </a:solidFill>
                <a:latin typeface="Average"/>
                <a:ea typeface="Average"/>
                <a:cs typeface="Average"/>
                <a:sym typeface="Average"/>
              </a:rPr>
              <a:t>. </a:t>
            </a:r>
          </a:p>
          <a:p>
            <a:pPr marL="457200" lvl="0" indent="-317500" algn="l" rtl="0">
              <a:spcBef>
                <a:spcPts val="0"/>
              </a:spcBef>
              <a:spcAft>
                <a:spcPts val="0"/>
              </a:spcAft>
              <a:buClr>
                <a:schemeClr val="lt2"/>
              </a:buClr>
              <a:buSzPts val="1400"/>
              <a:buFont typeface="Average"/>
              <a:buChar char="●"/>
            </a:pPr>
            <a:endParaRPr lang="en-US" dirty="0">
              <a:solidFill>
                <a:schemeClr val="lt2"/>
              </a:solidFill>
              <a:latin typeface="Average"/>
              <a:ea typeface="Average"/>
              <a:cs typeface="Average"/>
              <a:sym typeface="Average"/>
            </a:endParaRPr>
          </a:p>
          <a:p>
            <a:pPr marL="457200" lvl="0" indent="-317500" algn="l" rtl="0">
              <a:spcBef>
                <a:spcPts val="0"/>
              </a:spcBef>
              <a:spcAft>
                <a:spcPts val="0"/>
              </a:spcAft>
              <a:buClr>
                <a:schemeClr val="lt2"/>
              </a:buClr>
              <a:buSzPts val="1400"/>
              <a:buFont typeface="Average"/>
              <a:buChar char="●"/>
            </a:pPr>
            <a:r>
              <a:rPr lang="en-US" dirty="0">
                <a:solidFill>
                  <a:schemeClr val="lt2"/>
                </a:solidFill>
                <a:latin typeface="Average"/>
                <a:ea typeface="Average"/>
                <a:cs typeface="Average"/>
                <a:sym typeface="Average"/>
              </a:rPr>
              <a:t>Developing regression models to impute missing emissions information with without NetZero to measure potential additionality</a:t>
            </a:r>
          </a:p>
          <a:p>
            <a:pPr marL="457200" lvl="0" indent="-317500" algn="l" rtl="0">
              <a:spcBef>
                <a:spcPts val="0"/>
              </a:spcBef>
              <a:spcAft>
                <a:spcPts val="0"/>
              </a:spcAft>
              <a:buClr>
                <a:schemeClr val="lt2"/>
              </a:buClr>
              <a:buSzPts val="1400"/>
              <a:buFont typeface="Average"/>
              <a:buChar char="●"/>
            </a:pPr>
            <a:endParaRPr lang="en-US" dirty="0">
              <a:solidFill>
                <a:schemeClr val="lt2"/>
              </a:solidFill>
              <a:latin typeface="Average"/>
              <a:ea typeface="Average"/>
              <a:cs typeface="Average"/>
              <a:sym typeface="Average"/>
            </a:endParaRPr>
          </a:p>
          <a:p>
            <a:pPr marL="457200" lvl="0" indent="-317500" algn="l" rtl="0">
              <a:spcBef>
                <a:spcPts val="0"/>
              </a:spcBef>
              <a:spcAft>
                <a:spcPts val="0"/>
              </a:spcAft>
              <a:buClr>
                <a:schemeClr val="lt2"/>
              </a:buClr>
              <a:buSzPts val="1400"/>
              <a:buFont typeface="Average"/>
              <a:buChar char="●"/>
            </a:pPr>
            <a:r>
              <a:rPr lang="en-US" dirty="0">
                <a:solidFill>
                  <a:schemeClr val="lt2"/>
                </a:solidFill>
                <a:latin typeface="Average"/>
                <a:ea typeface="Average"/>
                <a:cs typeface="Average"/>
                <a:sym typeface="Average"/>
              </a:rPr>
              <a:t>Expanding the analysis to a broaden universe by trying to update SBTI original dataset </a:t>
            </a:r>
          </a:p>
          <a:p>
            <a:pPr marL="0" lvl="0" indent="0" algn="l" rtl="0">
              <a:spcBef>
                <a:spcPts val="0"/>
              </a:spcBef>
              <a:spcAft>
                <a:spcPts val="0"/>
              </a:spcAft>
              <a:buNone/>
            </a:pPr>
            <a:endParaRPr dirty="0">
              <a:solidFill>
                <a:schemeClr val="lt2"/>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5" name="Picture 4" descr="A whale jumping out of the water&#10;&#10;Description automatically generated">
            <a:extLst>
              <a:ext uri="{FF2B5EF4-FFF2-40B4-BE49-F238E27FC236}">
                <a16:creationId xmlns:a16="http://schemas.microsoft.com/office/drawing/2014/main" id="{7BF4EBD2-2BEA-8C41-8841-4377C6A0EDCC}"/>
              </a:ext>
            </a:extLst>
          </p:cNvPr>
          <p:cNvPicPr>
            <a:picLocks noChangeAspect="1"/>
          </p:cNvPicPr>
          <p:nvPr/>
        </p:nvPicPr>
        <p:blipFill>
          <a:blip r:embed="rId3"/>
          <a:stretch>
            <a:fillRect/>
          </a:stretch>
        </p:blipFill>
        <p:spPr>
          <a:xfrm>
            <a:off x="1678175" y="1018515"/>
            <a:ext cx="5787650" cy="3106470"/>
          </a:xfrm>
          <a:prstGeom prst="rect">
            <a:avLst/>
          </a:prstGeom>
        </p:spPr>
      </p:pic>
      <p:sp>
        <p:nvSpPr>
          <p:cNvPr id="249" name="Google Shape;249;p35"/>
          <p:cNvSpPr txBox="1">
            <a:spLocks noGrp="1"/>
          </p:cNvSpPr>
          <p:nvPr>
            <p:ph type="title"/>
          </p:nvPr>
        </p:nvSpPr>
        <p:spPr>
          <a:xfrm>
            <a:off x="621875" y="92138"/>
            <a:ext cx="2112600" cy="801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4300" dirty="0"/>
              <a:t>Thanks!</a:t>
            </a:r>
            <a:endParaRPr sz="4300" dirty="0"/>
          </a:p>
          <a:p>
            <a:pPr marL="0" lvl="0" indent="0" algn="l" rtl="0">
              <a:spcBef>
                <a:spcPts val="1200"/>
              </a:spcBef>
              <a:spcAft>
                <a:spcPts val="0"/>
              </a:spcAft>
              <a:buSzPts val="990"/>
              <a:buNone/>
            </a:pPr>
            <a:endParaRPr sz="4300" dirty="0"/>
          </a:p>
        </p:txBody>
      </p:sp>
      <p:sp>
        <p:nvSpPr>
          <p:cNvPr id="8" name="Google Shape;249;p35">
            <a:extLst>
              <a:ext uri="{FF2B5EF4-FFF2-40B4-BE49-F238E27FC236}">
                <a16:creationId xmlns:a16="http://schemas.microsoft.com/office/drawing/2014/main" id="{FD130934-7428-B547-962C-A713A411AB44}"/>
              </a:ext>
            </a:extLst>
          </p:cNvPr>
          <p:cNvSpPr txBox="1">
            <a:spLocks/>
          </p:cNvSpPr>
          <p:nvPr/>
        </p:nvSpPr>
        <p:spPr>
          <a:xfrm>
            <a:off x="3299647" y="4074153"/>
            <a:ext cx="2974403" cy="80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nSpc>
                <a:spcPct val="115000"/>
              </a:lnSpc>
              <a:buSzPts val="990"/>
            </a:pPr>
            <a:r>
              <a:rPr lang="en-US" sz="4300" dirty="0"/>
              <a:t>Question?!</a:t>
            </a:r>
          </a:p>
          <a:p>
            <a:pPr>
              <a:spcBef>
                <a:spcPts val="1200"/>
              </a:spcBef>
              <a:buSzPts val="990"/>
            </a:pPr>
            <a:endParaRPr lang="en-US" sz="4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a:solidFill>
                  <a:schemeClr val="lt1"/>
                </a:solidFill>
              </a:rPr>
              <a:t>Introduction</a:t>
            </a:r>
            <a:endParaRPr/>
          </a:p>
        </p:txBody>
      </p:sp>
      <p:sp>
        <p:nvSpPr>
          <p:cNvPr id="69" name="Google Shape;69;p14"/>
          <p:cNvSpPr txBox="1">
            <a:spLocks noGrp="1"/>
          </p:cNvSpPr>
          <p:nvPr>
            <p:ph type="body" idx="1"/>
          </p:nvPr>
        </p:nvSpPr>
        <p:spPr>
          <a:xfrm>
            <a:off x="5330675" y="1017725"/>
            <a:ext cx="3448890" cy="34392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Font typeface="Georgia"/>
              <a:buChar char="●"/>
            </a:pPr>
            <a:r>
              <a:rPr lang="en-US" sz="1400" dirty="0">
                <a:latin typeface="Georgia"/>
                <a:ea typeface="Georgia"/>
                <a:cs typeface="Georgia"/>
                <a:sym typeface="Georgia"/>
              </a:rPr>
              <a:t>Helping financial institutions identifying and managing climate transition risk </a:t>
            </a:r>
          </a:p>
          <a:p>
            <a:pPr marL="139700" lvl="0" indent="0" algn="l" rtl="0">
              <a:spcBef>
                <a:spcPts val="0"/>
              </a:spcBef>
              <a:spcAft>
                <a:spcPts val="0"/>
              </a:spcAft>
              <a:buSzPts val="1400"/>
              <a:buNone/>
            </a:pPr>
            <a:endParaRPr lang="en-US" sz="1400" dirty="0">
              <a:latin typeface="Georgia"/>
              <a:ea typeface="Georgia"/>
              <a:cs typeface="Georgia"/>
              <a:sym typeface="Georgia"/>
            </a:endParaRPr>
          </a:p>
          <a:p>
            <a:pPr marL="457200" lvl="0" indent="-317500" algn="l" rtl="0">
              <a:spcBef>
                <a:spcPts val="0"/>
              </a:spcBef>
              <a:spcAft>
                <a:spcPts val="0"/>
              </a:spcAft>
              <a:buSzPts val="1400"/>
              <a:buFont typeface="Georgia"/>
              <a:buChar char="●"/>
            </a:pPr>
            <a:r>
              <a:rPr lang="en-US" sz="1400" dirty="0">
                <a:latin typeface="Georgia"/>
                <a:ea typeface="Georgia"/>
                <a:cs typeface="Georgia"/>
                <a:sym typeface="Georgia"/>
              </a:rPr>
              <a:t>Scenario Analysis Top-down and Bottom-up technology</a:t>
            </a:r>
          </a:p>
          <a:p>
            <a:pPr marL="139700" lvl="0" indent="0" algn="l" rtl="0">
              <a:spcBef>
                <a:spcPts val="0"/>
              </a:spcBef>
              <a:spcAft>
                <a:spcPts val="0"/>
              </a:spcAft>
              <a:buSzPts val="1400"/>
              <a:buNone/>
            </a:pPr>
            <a:endParaRPr lang="en-US" sz="1400" dirty="0">
              <a:latin typeface="Georgia"/>
              <a:ea typeface="Georgia"/>
              <a:cs typeface="Georgia"/>
              <a:sym typeface="Georgia"/>
            </a:endParaRPr>
          </a:p>
          <a:p>
            <a:pPr marL="457200" lvl="0" indent="-317500" algn="l" rtl="0">
              <a:spcBef>
                <a:spcPts val="0"/>
              </a:spcBef>
              <a:spcAft>
                <a:spcPts val="0"/>
              </a:spcAft>
              <a:buSzPts val="1400"/>
              <a:buFont typeface="Georgia"/>
              <a:buChar char="●"/>
            </a:pPr>
            <a:r>
              <a:rPr lang="en-US" sz="1400" dirty="0">
                <a:latin typeface="Georgia"/>
                <a:ea typeface="Georgia"/>
                <a:cs typeface="Georgia"/>
                <a:sym typeface="Georgia"/>
              </a:rPr>
              <a:t>Top-down model uses scenarios to capture  policies, technologies and market preferences changing under different climate scenarios</a:t>
            </a:r>
          </a:p>
          <a:p>
            <a:pPr marL="139700" lvl="0" indent="0" algn="l" rtl="0">
              <a:spcBef>
                <a:spcPts val="0"/>
              </a:spcBef>
              <a:spcAft>
                <a:spcPts val="0"/>
              </a:spcAft>
              <a:buSzPts val="1400"/>
              <a:buNone/>
            </a:pPr>
            <a:endParaRPr lang="en-US" sz="1400" dirty="0">
              <a:latin typeface="Georgia"/>
              <a:ea typeface="Georgia"/>
              <a:cs typeface="Georgia"/>
              <a:sym typeface="Georgia"/>
            </a:endParaRPr>
          </a:p>
          <a:p>
            <a:pPr marL="457200" lvl="0" indent="-317500" algn="l" rtl="0">
              <a:spcBef>
                <a:spcPts val="0"/>
              </a:spcBef>
              <a:spcAft>
                <a:spcPts val="0"/>
              </a:spcAft>
              <a:buSzPts val="1400"/>
              <a:buFont typeface="Georgia"/>
              <a:buChar char="●"/>
            </a:pPr>
            <a:r>
              <a:rPr lang="en-US" sz="1400" dirty="0">
                <a:latin typeface="Georgia"/>
                <a:ea typeface="Georgia"/>
                <a:cs typeface="Georgia"/>
                <a:sym typeface="Georgia"/>
              </a:rPr>
              <a:t>The Bottom-up includes data on company emissions</a:t>
            </a:r>
          </a:p>
          <a:p>
            <a:pPr marL="457200" lvl="0" indent="-317500" algn="l" rtl="0">
              <a:spcBef>
                <a:spcPts val="0"/>
              </a:spcBef>
              <a:spcAft>
                <a:spcPts val="0"/>
              </a:spcAft>
              <a:buSzPts val="1400"/>
              <a:buFont typeface="Georgia"/>
              <a:buChar char="●"/>
            </a:pPr>
            <a:endParaRPr lang="en-US" sz="1400" dirty="0">
              <a:latin typeface="Georgia"/>
              <a:ea typeface="Georgia"/>
              <a:cs typeface="Georgia"/>
              <a:sym typeface="Georgia"/>
            </a:endParaRPr>
          </a:p>
        </p:txBody>
      </p:sp>
      <p:pic>
        <p:nvPicPr>
          <p:cNvPr id="2" name="Picture 1">
            <a:extLst>
              <a:ext uri="{FF2B5EF4-FFF2-40B4-BE49-F238E27FC236}">
                <a16:creationId xmlns:a16="http://schemas.microsoft.com/office/drawing/2014/main" id="{ACACC04A-B8A9-A942-8030-842536FC05DD}"/>
              </a:ext>
            </a:extLst>
          </p:cNvPr>
          <p:cNvPicPr>
            <a:picLocks noChangeAspect="1"/>
          </p:cNvPicPr>
          <p:nvPr/>
        </p:nvPicPr>
        <p:blipFill rotWithShape="1">
          <a:blip r:embed="rId3"/>
          <a:srcRect l="18877" r="22825"/>
          <a:stretch/>
        </p:blipFill>
        <p:spPr>
          <a:xfrm>
            <a:off x="-1" y="0"/>
            <a:ext cx="5330675" cy="5143500"/>
          </a:xfrm>
          <a:prstGeom prst="rect">
            <a:avLst/>
          </a:prstGeom>
        </p:spPr>
      </p:pic>
      <p:sp>
        <p:nvSpPr>
          <p:cNvPr id="5" name="Google Shape;60;p13">
            <a:extLst>
              <a:ext uri="{FF2B5EF4-FFF2-40B4-BE49-F238E27FC236}">
                <a16:creationId xmlns:a16="http://schemas.microsoft.com/office/drawing/2014/main" id="{05471A6E-9EF8-9041-B29A-F3EC579EDDC7}"/>
              </a:ext>
            </a:extLst>
          </p:cNvPr>
          <p:cNvSpPr txBox="1">
            <a:spLocks/>
          </p:cNvSpPr>
          <p:nvPr/>
        </p:nvSpPr>
        <p:spPr>
          <a:xfrm>
            <a:off x="6371408" y="331150"/>
            <a:ext cx="1376183" cy="47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US" sz="1800" dirty="0">
                <a:solidFill>
                  <a:schemeClr val="tx1"/>
                </a:solidFill>
                <a:latin typeface="Georgia" panose="02040502050405020303" pitchFamily="18" charset="0"/>
                <a:sym typeface="Average"/>
              </a:rPr>
              <a:t>Entelligent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7" name="Picture 6">
            <a:extLst>
              <a:ext uri="{FF2B5EF4-FFF2-40B4-BE49-F238E27FC236}">
                <a16:creationId xmlns:a16="http://schemas.microsoft.com/office/drawing/2014/main" id="{402925AA-491E-4442-A901-93A8AC6FBFDC}"/>
              </a:ext>
            </a:extLst>
          </p:cNvPr>
          <p:cNvPicPr>
            <a:picLocks noChangeAspect="1"/>
          </p:cNvPicPr>
          <p:nvPr/>
        </p:nvPicPr>
        <p:blipFill rotWithShape="1">
          <a:blip r:embed="rId3"/>
          <a:srcRect l="22400" r="16500"/>
          <a:stretch/>
        </p:blipFill>
        <p:spPr>
          <a:xfrm>
            <a:off x="0" y="2540"/>
            <a:ext cx="5586984" cy="5140960"/>
          </a:xfrm>
          <a:prstGeom prst="rect">
            <a:avLst/>
          </a:prstGeom>
        </p:spPr>
      </p:pic>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a:t>Problem Statement</a:t>
            </a:r>
            <a:endParaRPr/>
          </a:p>
        </p:txBody>
      </p:sp>
      <p:sp>
        <p:nvSpPr>
          <p:cNvPr id="82" name="Google Shape;82;p16"/>
          <p:cNvSpPr txBox="1">
            <a:spLocks noGrp="1"/>
          </p:cNvSpPr>
          <p:nvPr>
            <p:ph type="body" idx="1"/>
          </p:nvPr>
        </p:nvSpPr>
        <p:spPr>
          <a:xfrm>
            <a:off x="5586984" y="274175"/>
            <a:ext cx="3438144" cy="3530400"/>
          </a:xfrm>
          <a:prstGeom prst="rect">
            <a:avLst/>
          </a:prstGeom>
        </p:spPr>
        <p:txBody>
          <a:bodyPr spcFirstLastPara="1" wrap="square" lIns="91425" tIns="91425" rIns="91425" bIns="91425" anchor="t" anchorCtr="0">
            <a:normAutofit/>
          </a:bodyPr>
          <a:lstStyle/>
          <a:p>
            <a:pPr marL="457200" lvl="0" indent="0" algn="l" rtl="0">
              <a:lnSpc>
                <a:spcPct val="95000"/>
              </a:lnSpc>
              <a:spcBef>
                <a:spcPts val="1200"/>
              </a:spcBef>
              <a:spcAft>
                <a:spcPts val="0"/>
              </a:spcAft>
              <a:buSzPts val="1018"/>
              <a:buNone/>
            </a:pPr>
            <a:endParaRPr sz="1665" dirty="0"/>
          </a:p>
          <a:p>
            <a:pPr indent="-334327">
              <a:lnSpc>
                <a:spcPct val="95000"/>
              </a:lnSpc>
              <a:spcBef>
                <a:spcPts val="1200"/>
              </a:spcBef>
              <a:buSzPts val="1665"/>
            </a:pPr>
            <a:endParaRPr lang="en-US" sz="1700" dirty="0"/>
          </a:p>
          <a:p>
            <a:pPr indent="-334327">
              <a:lnSpc>
                <a:spcPct val="95000"/>
              </a:lnSpc>
              <a:spcBef>
                <a:spcPts val="1200"/>
              </a:spcBef>
              <a:buSzPts val="1665"/>
            </a:pPr>
            <a:r>
              <a:rPr lang="en-US" sz="1700" dirty="0"/>
              <a:t>Does a NetZero commitment have a relationship with company current emission level?</a:t>
            </a:r>
          </a:p>
          <a:p>
            <a:pPr marL="122873" indent="0">
              <a:lnSpc>
                <a:spcPct val="95000"/>
              </a:lnSpc>
              <a:spcBef>
                <a:spcPts val="1200"/>
              </a:spcBef>
              <a:buSzPts val="1665"/>
              <a:buNone/>
            </a:pPr>
            <a:endParaRPr lang="en-US" sz="1700" dirty="0"/>
          </a:p>
          <a:p>
            <a:pPr indent="-334327">
              <a:lnSpc>
                <a:spcPct val="95000"/>
              </a:lnSpc>
              <a:spcBef>
                <a:spcPts val="1200"/>
              </a:spcBef>
              <a:buSzPts val="1665"/>
            </a:pPr>
            <a:r>
              <a:rPr lang="en-US" sz="1700" dirty="0"/>
              <a:t>Are companies with a lower level of carbon emissions more likely to commit to NetZero?</a:t>
            </a:r>
          </a:p>
          <a:p>
            <a:pPr marL="122873" indent="0">
              <a:lnSpc>
                <a:spcPct val="95000"/>
              </a:lnSpc>
              <a:spcBef>
                <a:spcPts val="1200"/>
              </a:spcBef>
              <a:buSzPts val="1665"/>
              <a:buNone/>
            </a:pPr>
            <a:endParaRPr lang="en-US" sz="166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3" name="Picture 2">
            <a:extLst>
              <a:ext uri="{FF2B5EF4-FFF2-40B4-BE49-F238E27FC236}">
                <a16:creationId xmlns:a16="http://schemas.microsoft.com/office/drawing/2014/main" id="{65B522C5-C602-6B4C-9F19-6A700B6B8B8D}"/>
              </a:ext>
            </a:extLst>
          </p:cNvPr>
          <p:cNvPicPr>
            <a:picLocks noChangeAspect="1"/>
          </p:cNvPicPr>
          <p:nvPr/>
        </p:nvPicPr>
        <p:blipFill>
          <a:blip r:embed="rId3"/>
          <a:stretch>
            <a:fillRect/>
          </a:stretch>
        </p:blipFill>
        <p:spPr>
          <a:xfrm>
            <a:off x="-33902" y="-73152"/>
            <a:ext cx="9614280" cy="7210710"/>
          </a:xfrm>
          <a:prstGeom prst="rect">
            <a:avLst/>
          </a:prstGeom>
        </p:spPr>
      </p:pic>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&amp; Methodology</a:t>
            </a:r>
            <a:endParaRPr dirty="0"/>
          </a:p>
        </p:txBody>
      </p:sp>
      <p:sp>
        <p:nvSpPr>
          <p:cNvPr id="128" name="Google Shape;128;p22"/>
          <p:cNvSpPr/>
          <p:nvPr/>
        </p:nvSpPr>
        <p:spPr>
          <a:xfrm>
            <a:off x="229279" y="1776750"/>
            <a:ext cx="1910417" cy="1590000"/>
          </a:xfrm>
          <a:prstGeom prst="homePlate">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9" name="Google Shape;129;p22"/>
          <p:cNvSpPr/>
          <p:nvPr/>
        </p:nvSpPr>
        <p:spPr>
          <a:xfrm>
            <a:off x="1776098" y="1776750"/>
            <a:ext cx="2155822" cy="1590000"/>
          </a:xfrm>
          <a:prstGeom prst="chevron">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0" name="Google Shape;130;p22"/>
          <p:cNvSpPr/>
          <p:nvPr/>
        </p:nvSpPr>
        <p:spPr>
          <a:xfrm>
            <a:off x="3562913" y="1776750"/>
            <a:ext cx="2055731" cy="1590000"/>
          </a:xfrm>
          <a:prstGeom prst="chevron">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1" name="Google Shape;131;p22"/>
          <p:cNvSpPr txBox="1"/>
          <p:nvPr/>
        </p:nvSpPr>
        <p:spPr>
          <a:xfrm>
            <a:off x="317483" y="2244875"/>
            <a:ext cx="17322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solidFill>
                  <a:schemeClr val="tx1"/>
                </a:solidFill>
                <a:latin typeface="Georgia"/>
                <a:ea typeface="Georgia"/>
                <a:cs typeface="Georgia"/>
                <a:sym typeface="Georgia"/>
              </a:rPr>
              <a:t>Data Import</a:t>
            </a:r>
          </a:p>
          <a:p>
            <a:pPr marL="0" lvl="0" indent="0" algn="ctr" rtl="0">
              <a:spcBef>
                <a:spcPts val="0"/>
              </a:spcBef>
              <a:spcAft>
                <a:spcPts val="0"/>
              </a:spcAft>
              <a:buNone/>
            </a:pPr>
            <a:r>
              <a:rPr lang="en-US" dirty="0">
                <a:solidFill>
                  <a:schemeClr val="tx1"/>
                </a:solidFill>
                <a:latin typeface="Georgia"/>
                <a:ea typeface="Georgia"/>
                <a:cs typeface="Georgia"/>
                <a:sym typeface="Georgia"/>
              </a:rPr>
              <a:t> &amp; Cleaning</a:t>
            </a:r>
            <a:endParaRPr dirty="0">
              <a:solidFill>
                <a:schemeClr val="tx1"/>
              </a:solidFill>
              <a:latin typeface="Georgia"/>
              <a:ea typeface="Georgia"/>
              <a:cs typeface="Georgia"/>
              <a:sym typeface="Georgia"/>
            </a:endParaRPr>
          </a:p>
        </p:txBody>
      </p:sp>
      <p:sp>
        <p:nvSpPr>
          <p:cNvPr id="132" name="Google Shape;132;p22"/>
          <p:cNvSpPr txBox="1"/>
          <p:nvPr/>
        </p:nvSpPr>
        <p:spPr>
          <a:xfrm>
            <a:off x="2291398" y="2225758"/>
            <a:ext cx="17322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tx1"/>
                </a:solidFill>
                <a:latin typeface="Georgia"/>
                <a:ea typeface="Georgia"/>
                <a:cs typeface="Georgia"/>
                <a:sym typeface="Georgia"/>
              </a:rPr>
              <a:t>T-Test </a:t>
            </a:r>
          </a:p>
          <a:p>
            <a:pPr marL="0" lvl="0" indent="0" algn="ctr" rtl="0">
              <a:spcBef>
                <a:spcPts val="0"/>
              </a:spcBef>
              <a:spcAft>
                <a:spcPts val="0"/>
              </a:spcAft>
              <a:buNone/>
            </a:pPr>
            <a:r>
              <a:rPr lang="en" dirty="0">
                <a:solidFill>
                  <a:schemeClr val="tx1"/>
                </a:solidFill>
                <a:latin typeface="Georgia"/>
                <a:ea typeface="Georgia"/>
                <a:cs typeface="Georgia"/>
                <a:sym typeface="Georgia"/>
              </a:rPr>
              <a:t>Analysis</a:t>
            </a:r>
            <a:endParaRPr dirty="0">
              <a:solidFill>
                <a:schemeClr val="tx1"/>
              </a:solidFill>
              <a:latin typeface="Georgia"/>
              <a:ea typeface="Georgia"/>
              <a:cs typeface="Georgia"/>
              <a:sym typeface="Georgia"/>
            </a:endParaRPr>
          </a:p>
        </p:txBody>
      </p:sp>
      <p:sp>
        <p:nvSpPr>
          <p:cNvPr id="133" name="Google Shape;133;p22"/>
          <p:cNvSpPr txBox="1"/>
          <p:nvPr/>
        </p:nvSpPr>
        <p:spPr>
          <a:xfrm>
            <a:off x="4031434" y="2240325"/>
            <a:ext cx="17322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tx1"/>
                </a:solidFill>
                <a:latin typeface="Georgia"/>
                <a:ea typeface="Georgia"/>
                <a:cs typeface="Georgia"/>
                <a:sym typeface="Georgia"/>
              </a:rPr>
              <a:t>Regression </a:t>
            </a:r>
          </a:p>
          <a:p>
            <a:pPr marL="0" lvl="0" indent="0" algn="ctr" rtl="0">
              <a:spcBef>
                <a:spcPts val="0"/>
              </a:spcBef>
              <a:spcAft>
                <a:spcPts val="0"/>
              </a:spcAft>
              <a:buNone/>
            </a:pPr>
            <a:r>
              <a:rPr lang="en" dirty="0">
                <a:solidFill>
                  <a:schemeClr val="tx1"/>
                </a:solidFill>
                <a:latin typeface="Georgia"/>
                <a:ea typeface="Georgia"/>
                <a:cs typeface="Georgia"/>
                <a:sym typeface="Georgia"/>
              </a:rPr>
              <a:t>Model</a:t>
            </a:r>
            <a:endParaRPr dirty="0">
              <a:solidFill>
                <a:schemeClr val="tx1"/>
              </a:solidFill>
              <a:latin typeface="Georgia"/>
              <a:ea typeface="Georgia"/>
              <a:cs typeface="Georgia"/>
              <a:sym typeface="Georgia"/>
            </a:endParaRPr>
          </a:p>
        </p:txBody>
      </p:sp>
      <p:sp>
        <p:nvSpPr>
          <p:cNvPr id="10" name="Google Shape;130;p22">
            <a:extLst>
              <a:ext uri="{FF2B5EF4-FFF2-40B4-BE49-F238E27FC236}">
                <a16:creationId xmlns:a16="http://schemas.microsoft.com/office/drawing/2014/main" id="{74A90211-658B-C942-8596-DFB289605C95}"/>
              </a:ext>
            </a:extLst>
          </p:cNvPr>
          <p:cNvSpPr/>
          <p:nvPr/>
        </p:nvSpPr>
        <p:spPr>
          <a:xfrm>
            <a:off x="5212082" y="1779860"/>
            <a:ext cx="2155822" cy="1590000"/>
          </a:xfrm>
          <a:prstGeom prst="chevron">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Google Shape;133;p22">
            <a:extLst>
              <a:ext uri="{FF2B5EF4-FFF2-40B4-BE49-F238E27FC236}">
                <a16:creationId xmlns:a16="http://schemas.microsoft.com/office/drawing/2014/main" id="{44B10C0E-3CA3-4E4B-9514-E51C32E70F42}"/>
              </a:ext>
            </a:extLst>
          </p:cNvPr>
          <p:cNvSpPr txBox="1"/>
          <p:nvPr/>
        </p:nvSpPr>
        <p:spPr>
          <a:xfrm>
            <a:off x="5752283" y="2240325"/>
            <a:ext cx="17322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tx1"/>
                </a:solidFill>
                <a:latin typeface="Georgia"/>
                <a:ea typeface="Georgia"/>
                <a:cs typeface="Georgia"/>
                <a:sym typeface="Georgia"/>
              </a:rPr>
              <a:t>Classification </a:t>
            </a:r>
          </a:p>
          <a:p>
            <a:pPr marL="0" lvl="0" indent="0" algn="ctr" rtl="0">
              <a:spcBef>
                <a:spcPts val="0"/>
              </a:spcBef>
              <a:spcAft>
                <a:spcPts val="0"/>
              </a:spcAft>
              <a:buNone/>
            </a:pPr>
            <a:r>
              <a:rPr lang="en" dirty="0">
                <a:solidFill>
                  <a:schemeClr val="tx1"/>
                </a:solidFill>
                <a:latin typeface="Georgia"/>
                <a:ea typeface="Georgia"/>
                <a:cs typeface="Georgia"/>
                <a:sym typeface="Georgia"/>
              </a:rPr>
              <a:t>Model</a:t>
            </a:r>
            <a:endParaRPr dirty="0">
              <a:solidFill>
                <a:schemeClr val="tx1"/>
              </a:solidFill>
              <a:latin typeface="Georgia"/>
              <a:ea typeface="Georgia"/>
              <a:cs typeface="Georgia"/>
              <a:sym typeface="Georgia"/>
            </a:endParaRPr>
          </a:p>
        </p:txBody>
      </p:sp>
      <p:sp>
        <p:nvSpPr>
          <p:cNvPr id="14" name="Google Shape;130;p22">
            <a:extLst>
              <a:ext uri="{FF2B5EF4-FFF2-40B4-BE49-F238E27FC236}">
                <a16:creationId xmlns:a16="http://schemas.microsoft.com/office/drawing/2014/main" id="{4D5B6E61-FC47-D741-86BD-D4D86393E2D6}"/>
              </a:ext>
            </a:extLst>
          </p:cNvPr>
          <p:cNvSpPr/>
          <p:nvPr/>
        </p:nvSpPr>
        <p:spPr>
          <a:xfrm>
            <a:off x="7004306" y="1753086"/>
            <a:ext cx="2155822" cy="1590000"/>
          </a:xfrm>
          <a:prstGeom prst="chevron">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15" name="Google Shape;133;p22">
            <a:extLst>
              <a:ext uri="{FF2B5EF4-FFF2-40B4-BE49-F238E27FC236}">
                <a16:creationId xmlns:a16="http://schemas.microsoft.com/office/drawing/2014/main" id="{FC91B74A-0C61-294F-B16B-D078DC647650}"/>
              </a:ext>
            </a:extLst>
          </p:cNvPr>
          <p:cNvSpPr txBox="1"/>
          <p:nvPr/>
        </p:nvSpPr>
        <p:spPr>
          <a:xfrm>
            <a:off x="7544507" y="2225757"/>
            <a:ext cx="17322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tx1"/>
                </a:solidFill>
                <a:latin typeface="Georgia"/>
                <a:ea typeface="Georgia"/>
                <a:cs typeface="Georgia"/>
                <a:sym typeface="Georgia"/>
              </a:rPr>
              <a:t>Streamlit </a:t>
            </a:r>
          </a:p>
          <a:p>
            <a:pPr marL="0" lvl="0" indent="0" algn="ctr" rtl="0">
              <a:spcBef>
                <a:spcPts val="0"/>
              </a:spcBef>
              <a:spcAft>
                <a:spcPts val="0"/>
              </a:spcAft>
              <a:buNone/>
            </a:pPr>
            <a:r>
              <a:rPr lang="en" dirty="0">
                <a:solidFill>
                  <a:schemeClr val="tx1"/>
                </a:solidFill>
                <a:latin typeface="Georgia"/>
                <a:ea typeface="Georgia"/>
                <a:cs typeface="Georgia"/>
                <a:sym typeface="Georgia"/>
              </a:rPr>
              <a:t>App</a:t>
            </a:r>
            <a:endParaRPr dirty="0">
              <a:solidFill>
                <a:schemeClr val="tx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 name="Rectangle 10">
            <a:extLst>
              <a:ext uri="{FF2B5EF4-FFF2-40B4-BE49-F238E27FC236}">
                <a16:creationId xmlns:a16="http://schemas.microsoft.com/office/drawing/2014/main" id="{85037108-7E72-9D47-B8EB-DE533663DBD4}"/>
              </a:ext>
            </a:extLst>
          </p:cNvPr>
          <p:cNvSpPr/>
          <p:nvPr/>
        </p:nvSpPr>
        <p:spPr>
          <a:xfrm>
            <a:off x="0" y="1017725"/>
            <a:ext cx="9144000" cy="3792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20"/>
          <p:cNvSpPr txBox="1">
            <a:spLocks noGrp="1"/>
          </p:cNvSpPr>
          <p:nvPr>
            <p:ph type="title"/>
          </p:nvPr>
        </p:nvSpPr>
        <p:spPr>
          <a:xfrm>
            <a:off x="304587" y="170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Import &amp; Cleaning – Dataset Description</a:t>
            </a:r>
            <a:endParaRPr dirty="0"/>
          </a:p>
        </p:txBody>
      </p:sp>
      <p:sp>
        <p:nvSpPr>
          <p:cNvPr id="114" name="Google Shape;114;p20"/>
          <p:cNvSpPr txBox="1"/>
          <p:nvPr/>
        </p:nvSpPr>
        <p:spPr>
          <a:xfrm>
            <a:off x="3193675" y="829225"/>
            <a:ext cx="64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pic>
        <p:nvPicPr>
          <p:cNvPr id="13" name="Picture 12" descr="Chart, bar chart, funnel chart&#10;&#10;Description automatically generated">
            <a:extLst>
              <a:ext uri="{FF2B5EF4-FFF2-40B4-BE49-F238E27FC236}">
                <a16:creationId xmlns:a16="http://schemas.microsoft.com/office/drawing/2014/main" id="{BC8FF3AE-C3A9-DB40-964E-B42925AD2CC0}"/>
              </a:ext>
            </a:extLst>
          </p:cNvPr>
          <p:cNvPicPr>
            <a:picLocks noChangeAspect="1"/>
          </p:cNvPicPr>
          <p:nvPr/>
        </p:nvPicPr>
        <p:blipFill>
          <a:blip r:embed="rId3"/>
          <a:stretch>
            <a:fillRect/>
          </a:stretch>
        </p:blipFill>
        <p:spPr>
          <a:xfrm>
            <a:off x="379373" y="1101445"/>
            <a:ext cx="4635374" cy="3708299"/>
          </a:xfrm>
          <a:prstGeom prst="rect">
            <a:avLst/>
          </a:prstGeom>
        </p:spPr>
      </p:pic>
      <p:sp>
        <p:nvSpPr>
          <p:cNvPr id="16" name="Google Shape;82;p16">
            <a:extLst>
              <a:ext uri="{FF2B5EF4-FFF2-40B4-BE49-F238E27FC236}">
                <a16:creationId xmlns:a16="http://schemas.microsoft.com/office/drawing/2014/main" id="{C16E3AD0-5667-0243-8337-EC9C2FE3C2BC}"/>
              </a:ext>
            </a:extLst>
          </p:cNvPr>
          <p:cNvSpPr txBox="1">
            <a:spLocks noGrp="1"/>
          </p:cNvSpPr>
          <p:nvPr>
            <p:ph type="body" idx="1"/>
          </p:nvPr>
        </p:nvSpPr>
        <p:spPr>
          <a:xfrm>
            <a:off x="5269706" y="1101445"/>
            <a:ext cx="3619334" cy="2118410"/>
          </a:xfrm>
          <a:prstGeom prst="rect">
            <a:avLst/>
          </a:prstGeom>
        </p:spPr>
        <p:txBody>
          <a:bodyPr spcFirstLastPara="1" wrap="square" lIns="91425" tIns="91425" rIns="91425" bIns="91425" anchor="t" anchorCtr="0">
            <a:normAutofit/>
          </a:bodyPr>
          <a:lstStyle/>
          <a:p>
            <a:pPr marL="408623" indent="-285750">
              <a:lnSpc>
                <a:spcPct val="95000"/>
              </a:lnSpc>
              <a:spcBef>
                <a:spcPts val="1200"/>
              </a:spcBef>
              <a:buSzPts val="1665"/>
            </a:pPr>
            <a:r>
              <a:rPr lang="en-US" sz="1700" dirty="0">
                <a:solidFill>
                  <a:schemeClr val="bg1">
                    <a:lumMod val="50000"/>
                  </a:schemeClr>
                </a:solidFill>
              </a:rPr>
              <a:t>MSCI ACWI World Index</a:t>
            </a:r>
          </a:p>
          <a:p>
            <a:pPr marL="408623" indent="-285750">
              <a:lnSpc>
                <a:spcPct val="95000"/>
              </a:lnSpc>
              <a:spcBef>
                <a:spcPts val="1200"/>
              </a:spcBef>
              <a:buSzPts val="1665"/>
            </a:pPr>
            <a:r>
              <a:rPr lang="en-US" sz="1700" dirty="0">
                <a:solidFill>
                  <a:schemeClr val="bg1">
                    <a:lumMod val="50000"/>
                  </a:schemeClr>
                </a:solidFill>
              </a:rPr>
              <a:t>~2500 companies </a:t>
            </a:r>
          </a:p>
          <a:p>
            <a:pPr marL="408623" indent="-285750">
              <a:lnSpc>
                <a:spcPct val="95000"/>
              </a:lnSpc>
              <a:spcBef>
                <a:spcPts val="1200"/>
              </a:spcBef>
              <a:buSzPts val="1665"/>
            </a:pPr>
            <a:r>
              <a:rPr lang="en-US" sz="1700" dirty="0">
                <a:solidFill>
                  <a:schemeClr val="bg1">
                    <a:lumMod val="50000"/>
                  </a:schemeClr>
                </a:solidFill>
              </a:rPr>
              <a:t>Across Multiple Region</a:t>
            </a:r>
          </a:p>
          <a:p>
            <a:pPr marL="865823" lvl="1" indent="-285750">
              <a:lnSpc>
                <a:spcPct val="95000"/>
              </a:lnSpc>
              <a:spcBef>
                <a:spcPts val="1200"/>
              </a:spcBef>
              <a:buSzPts val="1665"/>
            </a:pPr>
            <a:endParaRPr lang="en-US" sz="1300" dirty="0">
              <a:solidFill>
                <a:schemeClr val="bg1">
                  <a:lumMod val="50000"/>
                </a:schemeClr>
              </a:solidFill>
            </a:endParaRPr>
          </a:p>
          <a:p>
            <a:pPr marL="865823" lvl="1" indent="-285750">
              <a:lnSpc>
                <a:spcPct val="95000"/>
              </a:lnSpc>
              <a:spcBef>
                <a:spcPts val="1200"/>
              </a:spcBef>
              <a:buSzPts val="1665"/>
            </a:pPr>
            <a:endParaRPr lang="en-US" sz="1300" dirty="0">
              <a:solidFill>
                <a:schemeClr val="bg1">
                  <a:lumMod val="50000"/>
                </a:schemeClr>
              </a:solidFill>
            </a:endParaRPr>
          </a:p>
        </p:txBody>
      </p:sp>
      <p:pic>
        <p:nvPicPr>
          <p:cNvPr id="14" name="Picture 13">
            <a:extLst>
              <a:ext uri="{FF2B5EF4-FFF2-40B4-BE49-F238E27FC236}">
                <a16:creationId xmlns:a16="http://schemas.microsoft.com/office/drawing/2014/main" id="{813C1182-BA17-534D-8C02-830115830389}"/>
              </a:ext>
            </a:extLst>
          </p:cNvPr>
          <p:cNvPicPr>
            <a:picLocks noChangeAspect="1"/>
          </p:cNvPicPr>
          <p:nvPr/>
        </p:nvPicPr>
        <p:blipFill>
          <a:blip r:embed="rId4"/>
          <a:stretch>
            <a:fillRect/>
          </a:stretch>
        </p:blipFill>
        <p:spPr>
          <a:xfrm>
            <a:off x="7781193" y="4125775"/>
            <a:ext cx="1204546" cy="627368"/>
          </a:xfrm>
          <a:prstGeom prst="rect">
            <a:avLst/>
          </a:prstGeom>
        </p:spPr>
      </p:pic>
    </p:spTree>
    <p:extLst>
      <p:ext uri="{BB962C8B-B14F-4D97-AF65-F5344CB8AC3E}">
        <p14:creationId xmlns:p14="http://schemas.microsoft.com/office/powerpoint/2010/main" val="119967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 name="Rectangle 10">
            <a:extLst>
              <a:ext uri="{FF2B5EF4-FFF2-40B4-BE49-F238E27FC236}">
                <a16:creationId xmlns:a16="http://schemas.microsoft.com/office/drawing/2014/main" id="{85037108-7E72-9D47-B8EB-DE533663DBD4}"/>
              </a:ext>
            </a:extLst>
          </p:cNvPr>
          <p:cNvSpPr/>
          <p:nvPr/>
        </p:nvSpPr>
        <p:spPr>
          <a:xfrm>
            <a:off x="0" y="1017725"/>
            <a:ext cx="9144000" cy="3792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20"/>
          <p:cNvSpPr txBox="1">
            <a:spLocks noGrp="1"/>
          </p:cNvSpPr>
          <p:nvPr>
            <p:ph type="title"/>
          </p:nvPr>
        </p:nvSpPr>
        <p:spPr>
          <a:xfrm>
            <a:off x="304587" y="170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Import &amp; Cleaning – Dataset Description</a:t>
            </a:r>
            <a:endParaRPr dirty="0"/>
          </a:p>
        </p:txBody>
      </p:sp>
      <p:sp>
        <p:nvSpPr>
          <p:cNvPr id="114" name="Google Shape;114;p20"/>
          <p:cNvSpPr txBox="1"/>
          <p:nvPr/>
        </p:nvSpPr>
        <p:spPr>
          <a:xfrm>
            <a:off x="3193675" y="829225"/>
            <a:ext cx="64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pic>
        <p:nvPicPr>
          <p:cNvPr id="3" name="Picture 2" descr="Chart, funnel chart&#10;&#10;Description automatically generated">
            <a:extLst>
              <a:ext uri="{FF2B5EF4-FFF2-40B4-BE49-F238E27FC236}">
                <a16:creationId xmlns:a16="http://schemas.microsoft.com/office/drawing/2014/main" id="{8BBABC22-F043-D741-B8C2-C7F17BD38B49}"/>
              </a:ext>
            </a:extLst>
          </p:cNvPr>
          <p:cNvPicPr>
            <a:picLocks noChangeAspect="1"/>
          </p:cNvPicPr>
          <p:nvPr/>
        </p:nvPicPr>
        <p:blipFill>
          <a:blip r:embed="rId3"/>
          <a:stretch>
            <a:fillRect/>
          </a:stretch>
        </p:blipFill>
        <p:spPr>
          <a:xfrm>
            <a:off x="66076" y="1033952"/>
            <a:ext cx="4699455" cy="3759564"/>
          </a:xfrm>
          <a:prstGeom prst="rect">
            <a:avLst/>
          </a:prstGeom>
        </p:spPr>
      </p:pic>
      <p:sp>
        <p:nvSpPr>
          <p:cNvPr id="9" name="Google Shape;82;p16">
            <a:extLst>
              <a:ext uri="{FF2B5EF4-FFF2-40B4-BE49-F238E27FC236}">
                <a16:creationId xmlns:a16="http://schemas.microsoft.com/office/drawing/2014/main" id="{050878ED-28E5-6D4E-87B8-2D88FB2D0CF7}"/>
              </a:ext>
            </a:extLst>
          </p:cNvPr>
          <p:cNvSpPr txBox="1">
            <a:spLocks noGrp="1"/>
          </p:cNvSpPr>
          <p:nvPr>
            <p:ph type="body" idx="1"/>
          </p:nvPr>
        </p:nvSpPr>
        <p:spPr>
          <a:xfrm>
            <a:off x="5347527" y="1212790"/>
            <a:ext cx="3619334" cy="3248471"/>
          </a:xfrm>
          <a:prstGeom prst="rect">
            <a:avLst/>
          </a:prstGeom>
        </p:spPr>
        <p:txBody>
          <a:bodyPr spcFirstLastPara="1" wrap="square" lIns="91425" tIns="91425" rIns="91425" bIns="91425" anchor="t" anchorCtr="0">
            <a:normAutofit/>
          </a:bodyPr>
          <a:lstStyle/>
          <a:p>
            <a:pPr marL="408623" indent="-285750">
              <a:lnSpc>
                <a:spcPct val="95000"/>
              </a:lnSpc>
              <a:spcBef>
                <a:spcPts val="1200"/>
              </a:spcBef>
              <a:buSzPts val="1665"/>
            </a:pPr>
            <a:r>
              <a:rPr lang="en-US" sz="1700" dirty="0">
                <a:solidFill>
                  <a:schemeClr val="bg1">
                    <a:lumMod val="50000"/>
                  </a:schemeClr>
                </a:solidFill>
              </a:rPr>
              <a:t>MSCI ACWI Benchmark</a:t>
            </a:r>
          </a:p>
          <a:p>
            <a:pPr marL="408623" indent="-285750">
              <a:lnSpc>
                <a:spcPct val="95000"/>
              </a:lnSpc>
              <a:spcBef>
                <a:spcPts val="1200"/>
              </a:spcBef>
              <a:buSzPts val="1665"/>
            </a:pPr>
            <a:r>
              <a:rPr lang="en-US" sz="1700" dirty="0">
                <a:solidFill>
                  <a:schemeClr val="bg1">
                    <a:lumMod val="50000"/>
                  </a:schemeClr>
                </a:solidFill>
              </a:rPr>
              <a:t>~2500 companies </a:t>
            </a:r>
          </a:p>
          <a:p>
            <a:pPr marL="408623" indent="-285750">
              <a:lnSpc>
                <a:spcPct val="95000"/>
              </a:lnSpc>
              <a:spcBef>
                <a:spcPts val="1200"/>
              </a:spcBef>
              <a:buSzPts val="1665"/>
            </a:pPr>
            <a:r>
              <a:rPr lang="en-US" sz="1700" dirty="0">
                <a:solidFill>
                  <a:schemeClr val="bg1">
                    <a:lumMod val="50000"/>
                  </a:schemeClr>
                </a:solidFill>
              </a:rPr>
              <a:t>Across Multiple Region</a:t>
            </a:r>
          </a:p>
          <a:p>
            <a:pPr marL="408623" indent="-285750">
              <a:lnSpc>
                <a:spcPct val="95000"/>
              </a:lnSpc>
              <a:spcBef>
                <a:spcPts val="1200"/>
              </a:spcBef>
              <a:buSzPts val="1665"/>
            </a:pPr>
            <a:r>
              <a:rPr lang="en-US" sz="1700" dirty="0">
                <a:solidFill>
                  <a:schemeClr val="bg1">
                    <a:lumMod val="50000"/>
                  </a:schemeClr>
                </a:solidFill>
              </a:rPr>
              <a:t>Across Multiple Sector</a:t>
            </a:r>
            <a:endParaRPr lang="en-US" sz="1300" dirty="0">
              <a:solidFill>
                <a:schemeClr val="bg1">
                  <a:lumMod val="50000"/>
                </a:schemeClr>
              </a:solidFill>
            </a:endParaRPr>
          </a:p>
          <a:p>
            <a:pPr marL="865823" lvl="1" indent="-285750">
              <a:lnSpc>
                <a:spcPct val="95000"/>
              </a:lnSpc>
              <a:spcBef>
                <a:spcPts val="1200"/>
              </a:spcBef>
              <a:buSzPts val="1665"/>
            </a:pPr>
            <a:endParaRPr lang="en-US" sz="1300" dirty="0">
              <a:solidFill>
                <a:schemeClr val="bg1">
                  <a:lumMod val="50000"/>
                </a:schemeClr>
              </a:solidFill>
            </a:endParaRPr>
          </a:p>
        </p:txBody>
      </p:sp>
      <p:pic>
        <p:nvPicPr>
          <p:cNvPr id="10" name="Picture 9">
            <a:extLst>
              <a:ext uri="{FF2B5EF4-FFF2-40B4-BE49-F238E27FC236}">
                <a16:creationId xmlns:a16="http://schemas.microsoft.com/office/drawing/2014/main" id="{3513686F-8913-5E49-9F52-1BE50A02C5E6}"/>
              </a:ext>
            </a:extLst>
          </p:cNvPr>
          <p:cNvPicPr>
            <a:picLocks noChangeAspect="1"/>
          </p:cNvPicPr>
          <p:nvPr/>
        </p:nvPicPr>
        <p:blipFill>
          <a:blip r:embed="rId4"/>
          <a:stretch>
            <a:fillRect/>
          </a:stretch>
        </p:blipFill>
        <p:spPr>
          <a:xfrm>
            <a:off x="7781193" y="4125775"/>
            <a:ext cx="1204546" cy="627368"/>
          </a:xfrm>
          <a:prstGeom prst="rect">
            <a:avLst/>
          </a:prstGeom>
        </p:spPr>
      </p:pic>
    </p:spTree>
    <p:extLst>
      <p:ext uri="{BB962C8B-B14F-4D97-AF65-F5344CB8AC3E}">
        <p14:creationId xmlns:p14="http://schemas.microsoft.com/office/powerpoint/2010/main" val="391925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 name="Rectangle 10">
            <a:extLst>
              <a:ext uri="{FF2B5EF4-FFF2-40B4-BE49-F238E27FC236}">
                <a16:creationId xmlns:a16="http://schemas.microsoft.com/office/drawing/2014/main" id="{85037108-7E72-9D47-B8EB-DE533663DBD4}"/>
              </a:ext>
            </a:extLst>
          </p:cNvPr>
          <p:cNvSpPr/>
          <p:nvPr/>
        </p:nvSpPr>
        <p:spPr>
          <a:xfrm>
            <a:off x="0" y="1017725"/>
            <a:ext cx="9144000" cy="3792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20"/>
          <p:cNvSpPr txBox="1">
            <a:spLocks noGrp="1"/>
          </p:cNvSpPr>
          <p:nvPr>
            <p:ph type="title"/>
          </p:nvPr>
        </p:nvSpPr>
        <p:spPr>
          <a:xfrm>
            <a:off x="304587" y="170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Import &amp; Cleaning – Dataset Description</a:t>
            </a:r>
            <a:endParaRPr dirty="0"/>
          </a:p>
        </p:txBody>
      </p:sp>
      <p:pic>
        <p:nvPicPr>
          <p:cNvPr id="6" name="Picture 5" descr="Chart&#10;&#10;Description automatically generated with medium confidence">
            <a:extLst>
              <a:ext uri="{FF2B5EF4-FFF2-40B4-BE49-F238E27FC236}">
                <a16:creationId xmlns:a16="http://schemas.microsoft.com/office/drawing/2014/main" id="{9A047BEC-E99E-BE4E-A2B9-F31774EE94E0}"/>
              </a:ext>
            </a:extLst>
          </p:cNvPr>
          <p:cNvPicPr>
            <a:picLocks noChangeAspect="1"/>
          </p:cNvPicPr>
          <p:nvPr/>
        </p:nvPicPr>
        <p:blipFill>
          <a:blip r:embed="rId3"/>
          <a:stretch>
            <a:fillRect/>
          </a:stretch>
        </p:blipFill>
        <p:spPr>
          <a:xfrm>
            <a:off x="247145" y="1106379"/>
            <a:ext cx="4518386" cy="3614709"/>
          </a:xfrm>
          <a:prstGeom prst="rect">
            <a:avLst/>
          </a:prstGeom>
        </p:spPr>
      </p:pic>
      <p:sp>
        <p:nvSpPr>
          <p:cNvPr id="12" name="Google Shape;82;p16">
            <a:extLst>
              <a:ext uri="{FF2B5EF4-FFF2-40B4-BE49-F238E27FC236}">
                <a16:creationId xmlns:a16="http://schemas.microsoft.com/office/drawing/2014/main" id="{87CAA822-0208-2A46-AEE4-2248D6C4FB0B}"/>
              </a:ext>
            </a:extLst>
          </p:cNvPr>
          <p:cNvSpPr txBox="1">
            <a:spLocks noGrp="1"/>
          </p:cNvSpPr>
          <p:nvPr>
            <p:ph type="body" idx="1"/>
          </p:nvPr>
        </p:nvSpPr>
        <p:spPr>
          <a:xfrm>
            <a:off x="4929238" y="1106379"/>
            <a:ext cx="3967617" cy="3476454"/>
          </a:xfrm>
          <a:prstGeom prst="rect">
            <a:avLst/>
          </a:prstGeom>
        </p:spPr>
        <p:txBody>
          <a:bodyPr spcFirstLastPara="1" wrap="square" lIns="91425" tIns="91425" rIns="91425" bIns="91425" anchor="t" anchorCtr="0">
            <a:normAutofit/>
          </a:bodyPr>
          <a:lstStyle/>
          <a:p>
            <a:pPr marL="408623" indent="-285750">
              <a:lnSpc>
                <a:spcPct val="95000"/>
              </a:lnSpc>
              <a:spcBef>
                <a:spcPts val="1200"/>
              </a:spcBef>
              <a:buSzPts val="1665"/>
            </a:pPr>
            <a:r>
              <a:rPr lang="en-US" sz="1700" dirty="0">
                <a:solidFill>
                  <a:schemeClr val="bg1">
                    <a:lumMod val="50000"/>
                  </a:schemeClr>
                </a:solidFill>
              </a:rPr>
              <a:t>MSCI ACWI Benchmark</a:t>
            </a:r>
          </a:p>
          <a:p>
            <a:pPr marL="408623" indent="-285750">
              <a:lnSpc>
                <a:spcPct val="95000"/>
              </a:lnSpc>
              <a:spcBef>
                <a:spcPts val="1200"/>
              </a:spcBef>
              <a:buSzPts val="1665"/>
            </a:pPr>
            <a:r>
              <a:rPr lang="en-US" sz="1700" dirty="0">
                <a:solidFill>
                  <a:schemeClr val="bg1">
                    <a:lumMod val="50000"/>
                  </a:schemeClr>
                </a:solidFill>
              </a:rPr>
              <a:t>~2500 companies </a:t>
            </a:r>
          </a:p>
          <a:p>
            <a:pPr marL="408623" indent="-285750">
              <a:lnSpc>
                <a:spcPct val="95000"/>
              </a:lnSpc>
              <a:spcBef>
                <a:spcPts val="1200"/>
              </a:spcBef>
              <a:buSzPts val="1665"/>
            </a:pPr>
            <a:r>
              <a:rPr lang="en-US" sz="1700" dirty="0">
                <a:solidFill>
                  <a:schemeClr val="bg1">
                    <a:lumMod val="50000"/>
                  </a:schemeClr>
                </a:solidFill>
              </a:rPr>
              <a:t>Across Multiple Region</a:t>
            </a:r>
          </a:p>
          <a:p>
            <a:pPr marL="408623" indent="-285750">
              <a:lnSpc>
                <a:spcPct val="95000"/>
              </a:lnSpc>
              <a:spcBef>
                <a:spcPts val="1200"/>
              </a:spcBef>
              <a:buSzPts val="1665"/>
            </a:pPr>
            <a:r>
              <a:rPr lang="en-US" sz="1700" dirty="0">
                <a:solidFill>
                  <a:schemeClr val="bg1">
                    <a:lumMod val="50000"/>
                  </a:schemeClr>
                </a:solidFill>
              </a:rPr>
              <a:t>Across Multiple Sector</a:t>
            </a:r>
            <a:endParaRPr lang="en-US" sz="1300" dirty="0">
              <a:solidFill>
                <a:schemeClr val="bg1">
                  <a:lumMod val="50000"/>
                </a:schemeClr>
              </a:solidFill>
            </a:endParaRPr>
          </a:p>
          <a:p>
            <a:pPr marL="408623" indent="-285750">
              <a:lnSpc>
                <a:spcPct val="95000"/>
              </a:lnSpc>
              <a:spcBef>
                <a:spcPts val="1200"/>
              </a:spcBef>
              <a:buSzPts val="1665"/>
            </a:pPr>
            <a:r>
              <a:rPr lang="en-US" sz="1700" dirty="0">
                <a:solidFill>
                  <a:schemeClr val="bg1">
                    <a:lumMod val="50000"/>
                  </a:schemeClr>
                </a:solidFill>
              </a:rPr>
              <a:t>~1000 company climate commitments</a:t>
            </a:r>
          </a:p>
          <a:p>
            <a:pPr marL="408623" indent="-285750">
              <a:lnSpc>
                <a:spcPct val="95000"/>
              </a:lnSpc>
              <a:spcBef>
                <a:spcPts val="1200"/>
              </a:spcBef>
              <a:buSzPts val="1665"/>
            </a:pPr>
            <a:r>
              <a:rPr lang="en-US" sz="1700" dirty="0">
                <a:solidFill>
                  <a:schemeClr val="bg1">
                    <a:lumMod val="50000"/>
                  </a:schemeClr>
                </a:solidFill>
              </a:rPr>
              <a:t>~600 explicitly declared if they committed to NetZero</a:t>
            </a:r>
            <a:endParaRPr lang="en-US" sz="1300" dirty="0">
              <a:solidFill>
                <a:schemeClr val="bg1">
                  <a:lumMod val="50000"/>
                </a:schemeClr>
              </a:solidFill>
            </a:endParaRPr>
          </a:p>
          <a:p>
            <a:pPr marL="865823" lvl="1" indent="-285750">
              <a:lnSpc>
                <a:spcPct val="95000"/>
              </a:lnSpc>
              <a:spcBef>
                <a:spcPts val="1200"/>
              </a:spcBef>
              <a:buSzPts val="1665"/>
            </a:pPr>
            <a:endParaRPr lang="en-US" sz="1300" dirty="0">
              <a:solidFill>
                <a:schemeClr val="bg1">
                  <a:lumMod val="50000"/>
                </a:schemeClr>
              </a:solidFill>
            </a:endParaRPr>
          </a:p>
        </p:txBody>
      </p:sp>
      <p:pic>
        <p:nvPicPr>
          <p:cNvPr id="8" name="Picture 7">
            <a:extLst>
              <a:ext uri="{FF2B5EF4-FFF2-40B4-BE49-F238E27FC236}">
                <a16:creationId xmlns:a16="http://schemas.microsoft.com/office/drawing/2014/main" id="{3DA35FA3-1B3A-B14C-8BD5-2B40C10E1A82}"/>
              </a:ext>
            </a:extLst>
          </p:cNvPr>
          <p:cNvPicPr>
            <a:picLocks noChangeAspect="1"/>
          </p:cNvPicPr>
          <p:nvPr/>
        </p:nvPicPr>
        <p:blipFill>
          <a:blip r:embed="rId4"/>
          <a:stretch>
            <a:fillRect/>
          </a:stretch>
        </p:blipFill>
        <p:spPr>
          <a:xfrm>
            <a:off x="8003808" y="3968454"/>
            <a:ext cx="893047" cy="712177"/>
          </a:xfrm>
          <a:prstGeom prst="rect">
            <a:avLst/>
          </a:prstGeom>
        </p:spPr>
      </p:pic>
    </p:spTree>
    <p:extLst>
      <p:ext uri="{BB962C8B-B14F-4D97-AF65-F5344CB8AC3E}">
        <p14:creationId xmlns:p14="http://schemas.microsoft.com/office/powerpoint/2010/main" val="90212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a:solidFill>
                  <a:schemeClr val="lt1"/>
                </a:solidFill>
              </a:rPr>
              <a:t>Introduction</a:t>
            </a:r>
            <a:endParaRPr/>
          </a:p>
        </p:txBody>
      </p:sp>
      <p:sp>
        <p:nvSpPr>
          <p:cNvPr id="69" name="Google Shape;69;p14"/>
          <p:cNvSpPr txBox="1">
            <a:spLocks noGrp="1"/>
          </p:cNvSpPr>
          <p:nvPr>
            <p:ph type="body" idx="1"/>
          </p:nvPr>
        </p:nvSpPr>
        <p:spPr>
          <a:xfrm>
            <a:off x="6463755" y="1373150"/>
            <a:ext cx="2497898" cy="34392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Font typeface="Georgia"/>
              <a:buChar char="●"/>
            </a:pPr>
            <a:r>
              <a:rPr lang="en-US" sz="1400" dirty="0">
                <a:latin typeface="Georgia"/>
                <a:ea typeface="Georgia"/>
                <a:cs typeface="Georgia"/>
                <a:sym typeface="Georgia"/>
              </a:rPr>
              <a:t>Scope 1: Emissions produced directly (Operation)</a:t>
            </a:r>
          </a:p>
          <a:p>
            <a:pPr marL="139700" lvl="0" indent="0" algn="l" rtl="0">
              <a:spcBef>
                <a:spcPts val="0"/>
              </a:spcBef>
              <a:spcAft>
                <a:spcPts val="0"/>
              </a:spcAft>
              <a:buSzPts val="1400"/>
              <a:buNone/>
            </a:pPr>
            <a:endParaRPr lang="en-US" sz="1400" dirty="0">
              <a:latin typeface="Georgia"/>
              <a:ea typeface="Georgia"/>
              <a:cs typeface="Georgia"/>
              <a:sym typeface="Georgia"/>
            </a:endParaRPr>
          </a:p>
          <a:p>
            <a:pPr marL="457200" lvl="0" indent="-317500" algn="l" rtl="0">
              <a:spcBef>
                <a:spcPts val="0"/>
              </a:spcBef>
              <a:spcAft>
                <a:spcPts val="0"/>
              </a:spcAft>
              <a:buSzPts val="1400"/>
              <a:buFont typeface="Georgia"/>
              <a:buChar char="●"/>
            </a:pPr>
            <a:r>
              <a:rPr lang="en-US" sz="1400" dirty="0">
                <a:latin typeface="Georgia"/>
                <a:ea typeface="Georgia"/>
                <a:cs typeface="Georgia"/>
                <a:sym typeface="Georgia"/>
              </a:rPr>
              <a:t>Scope 2:Emissions produced indirectly by purchasing Electricity/Heat (Operation)</a:t>
            </a:r>
          </a:p>
          <a:p>
            <a:pPr marL="139700" lvl="0" indent="0" algn="l" rtl="0">
              <a:spcBef>
                <a:spcPts val="0"/>
              </a:spcBef>
              <a:spcAft>
                <a:spcPts val="0"/>
              </a:spcAft>
              <a:buSzPts val="1400"/>
              <a:buNone/>
            </a:pPr>
            <a:endParaRPr lang="en-US" sz="1400" dirty="0">
              <a:latin typeface="Georgia"/>
              <a:ea typeface="Georgia"/>
              <a:cs typeface="Georgia"/>
              <a:sym typeface="Georgia"/>
            </a:endParaRPr>
          </a:p>
          <a:p>
            <a:pPr marL="457200" lvl="0" indent="-317500" algn="l" rtl="0">
              <a:spcBef>
                <a:spcPts val="0"/>
              </a:spcBef>
              <a:spcAft>
                <a:spcPts val="0"/>
              </a:spcAft>
              <a:buSzPts val="1400"/>
              <a:buFont typeface="Georgia"/>
              <a:buChar char="●"/>
            </a:pPr>
            <a:r>
              <a:rPr lang="en-US" sz="1400" dirty="0">
                <a:latin typeface="Georgia"/>
                <a:ea typeface="Georgia"/>
                <a:cs typeface="Georgia"/>
                <a:sym typeface="Georgia"/>
              </a:rPr>
              <a:t>Scope 3: Emissions produced indirectly through the Value Chain </a:t>
            </a:r>
          </a:p>
          <a:p>
            <a:pPr marL="139700" lvl="0" indent="0" algn="l" rtl="0">
              <a:spcBef>
                <a:spcPts val="0"/>
              </a:spcBef>
              <a:spcAft>
                <a:spcPts val="0"/>
              </a:spcAft>
              <a:buSzPts val="1400"/>
              <a:buNone/>
            </a:pPr>
            <a:endParaRPr lang="en-US" sz="1400" dirty="0">
              <a:latin typeface="Georgia"/>
              <a:ea typeface="Georgia"/>
              <a:cs typeface="Georgia"/>
              <a:sym typeface="Georgia"/>
            </a:endParaRPr>
          </a:p>
        </p:txBody>
      </p:sp>
      <p:sp>
        <p:nvSpPr>
          <p:cNvPr id="5" name="Google Shape;60;p13">
            <a:extLst>
              <a:ext uri="{FF2B5EF4-FFF2-40B4-BE49-F238E27FC236}">
                <a16:creationId xmlns:a16="http://schemas.microsoft.com/office/drawing/2014/main" id="{05471A6E-9EF8-9041-B29A-F3EC579EDDC7}"/>
              </a:ext>
            </a:extLst>
          </p:cNvPr>
          <p:cNvSpPr txBox="1">
            <a:spLocks/>
          </p:cNvSpPr>
          <p:nvPr/>
        </p:nvSpPr>
        <p:spPr>
          <a:xfrm>
            <a:off x="6579327" y="313772"/>
            <a:ext cx="2266754" cy="47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lang="en-US" sz="1800" dirty="0">
              <a:solidFill>
                <a:schemeClr val="tx1"/>
              </a:solidFill>
              <a:latin typeface="Georgia" panose="02040502050405020303" pitchFamily="18" charset="0"/>
              <a:sym typeface="Average"/>
            </a:endParaRPr>
          </a:p>
        </p:txBody>
      </p:sp>
      <p:pic>
        <p:nvPicPr>
          <p:cNvPr id="3" name="Picture 2">
            <a:extLst>
              <a:ext uri="{FF2B5EF4-FFF2-40B4-BE49-F238E27FC236}">
                <a16:creationId xmlns:a16="http://schemas.microsoft.com/office/drawing/2014/main" id="{3CCD9B77-AE15-7342-9C0B-9DA3C7394804}"/>
              </a:ext>
            </a:extLst>
          </p:cNvPr>
          <p:cNvPicPr>
            <a:picLocks noChangeAspect="1"/>
          </p:cNvPicPr>
          <p:nvPr/>
        </p:nvPicPr>
        <p:blipFill rotWithShape="1">
          <a:blip r:embed="rId3"/>
          <a:srcRect l="2003" r="1907"/>
          <a:stretch/>
        </p:blipFill>
        <p:spPr>
          <a:xfrm>
            <a:off x="61260" y="788313"/>
            <a:ext cx="6518067" cy="3815642"/>
          </a:xfrm>
          <a:prstGeom prst="rect">
            <a:avLst/>
          </a:prstGeom>
        </p:spPr>
      </p:pic>
      <p:sp>
        <p:nvSpPr>
          <p:cNvPr id="7" name="Google Shape;60;p13">
            <a:extLst>
              <a:ext uri="{FF2B5EF4-FFF2-40B4-BE49-F238E27FC236}">
                <a16:creationId xmlns:a16="http://schemas.microsoft.com/office/drawing/2014/main" id="{BE285A94-5460-9446-8462-C4D483A2249B}"/>
              </a:ext>
            </a:extLst>
          </p:cNvPr>
          <p:cNvSpPr txBox="1">
            <a:spLocks/>
          </p:cNvSpPr>
          <p:nvPr/>
        </p:nvSpPr>
        <p:spPr>
          <a:xfrm>
            <a:off x="6980999" y="636976"/>
            <a:ext cx="1858192" cy="47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US" sz="1800" dirty="0">
                <a:solidFill>
                  <a:schemeClr val="tx1"/>
                </a:solidFill>
                <a:latin typeface="Georgia" panose="02040502050405020303" pitchFamily="18" charset="0"/>
                <a:sym typeface="Average"/>
              </a:rPr>
              <a:t>Company Emissions </a:t>
            </a:r>
          </a:p>
          <a:p>
            <a:endParaRPr lang="en-US" sz="1800" dirty="0">
              <a:solidFill>
                <a:schemeClr val="tx1"/>
              </a:solidFill>
              <a:latin typeface="Georgia" panose="02040502050405020303" pitchFamily="18" charset="0"/>
              <a:sym typeface="Average"/>
            </a:endParaRPr>
          </a:p>
        </p:txBody>
      </p:sp>
    </p:spTree>
    <p:extLst>
      <p:ext uri="{BB962C8B-B14F-4D97-AF65-F5344CB8AC3E}">
        <p14:creationId xmlns:p14="http://schemas.microsoft.com/office/powerpoint/2010/main" val="195557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Classification Model - EDA</a:t>
            </a:r>
            <a:endParaRPr dirty="0"/>
          </a:p>
        </p:txBody>
      </p:sp>
      <p:sp>
        <p:nvSpPr>
          <p:cNvPr id="8" name="Rectangle 7">
            <a:extLst>
              <a:ext uri="{FF2B5EF4-FFF2-40B4-BE49-F238E27FC236}">
                <a16:creationId xmlns:a16="http://schemas.microsoft.com/office/drawing/2014/main" id="{45E60BE7-8108-0641-83DE-B7C42D1AF03D}"/>
              </a:ext>
            </a:extLst>
          </p:cNvPr>
          <p:cNvSpPr/>
          <p:nvPr/>
        </p:nvSpPr>
        <p:spPr>
          <a:xfrm>
            <a:off x="0" y="1017725"/>
            <a:ext cx="9144000" cy="3792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ox and whisker chart&#10;&#10;Description automatically generated">
            <a:extLst>
              <a:ext uri="{FF2B5EF4-FFF2-40B4-BE49-F238E27FC236}">
                <a16:creationId xmlns:a16="http://schemas.microsoft.com/office/drawing/2014/main" id="{E2B2DB3B-F633-8C45-BEEA-9B4EC10E5C28}"/>
              </a:ext>
            </a:extLst>
          </p:cNvPr>
          <p:cNvPicPr>
            <a:picLocks noChangeAspect="1"/>
          </p:cNvPicPr>
          <p:nvPr/>
        </p:nvPicPr>
        <p:blipFill>
          <a:blip r:embed="rId3"/>
          <a:stretch>
            <a:fillRect/>
          </a:stretch>
        </p:blipFill>
        <p:spPr>
          <a:xfrm>
            <a:off x="382159" y="1135936"/>
            <a:ext cx="6203279" cy="3562539"/>
          </a:xfrm>
          <a:prstGeom prst="rect">
            <a:avLst/>
          </a:prstGeom>
        </p:spPr>
      </p:pic>
      <p:pic>
        <p:nvPicPr>
          <p:cNvPr id="5" name="Picture 4">
            <a:extLst>
              <a:ext uri="{FF2B5EF4-FFF2-40B4-BE49-F238E27FC236}">
                <a16:creationId xmlns:a16="http://schemas.microsoft.com/office/drawing/2014/main" id="{C94CF7EA-3ADE-B64A-B772-A7A671166EF0}"/>
              </a:ext>
            </a:extLst>
          </p:cNvPr>
          <p:cNvPicPr>
            <a:picLocks noChangeAspect="1"/>
          </p:cNvPicPr>
          <p:nvPr/>
        </p:nvPicPr>
        <p:blipFill>
          <a:blip r:embed="rId4"/>
          <a:stretch>
            <a:fillRect/>
          </a:stretch>
        </p:blipFill>
        <p:spPr>
          <a:xfrm>
            <a:off x="7781193" y="4125775"/>
            <a:ext cx="1204546" cy="627368"/>
          </a:xfrm>
          <a:prstGeom prst="rect">
            <a:avLst/>
          </a:prstGeom>
        </p:spPr>
      </p:pic>
      <p:sp>
        <p:nvSpPr>
          <p:cNvPr id="3" name="Text Placeholder 2">
            <a:extLst>
              <a:ext uri="{FF2B5EF4-FFF2-40B4-BE49-F238E27FC236}">
                <a16:creationId xmlns:a16="http://schemas.microsoft.com/office/drawing/2014/main" id="{6B628305-8DB6-644D-ACEC-06677C0334D5}"/>
              </a:ext>
            </a:extLst>
          </p:cNvPr>
          <p:cNvSpPr>
            <a:spLocks noGrp="1"/>
          </p:cNvSpPr>
          <p:nvPr>
            <p:ph type="body" idx="1"/>
          </p:nvPr>
        </p:nvSpPr>
        <p:spPr/>
        <p:txBody>
          <a:bodyPr/>
          <a:lstStyle/>
          <a:p>
            <a:endParaRPr lang="en-US" dirty="0"/>
          </a:p>
        </p:txBody>
      </p:sp>
      <p:sp>
        <p:nvSpPr>
          <p:cNvPr id="9" name="Google Shape;82;p16">
            <a:extLst>
              <a:ext uri="{FF2B5EF4-FFF2-40B4-BE49-F238E27FC236}">
                <a16:creationId xmlns:a16="http://schemas.microsoft.com/office/drawing/2014/main" id="{68A687D1-FFD7-1D4E-9098-411BED9EE63A}"/>
              </a:ext>
            </a:extLst>
          </p:cNvPr>
          <p:cNvSpPr txBox="1">
            <a:spLocks/>
          </p:cNvSpPr>
          <p:nvPr/>
        </p:nvSpPr>
        <p:spPr>
          <a:xfrm>
            <a:off x="7044094" y="1864616"/>
            <a:ext cx="1717747" cy="194455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122873" indent="0">
              <a:lnSpc>
                <a:spcPct val="95000"/>
              </a:lnSpc>
              <a:spcBef>
                <a:spcPts val="1200"/>
              </a:spcBef>
              <a:buSzPts val="1665"/>
              <a:buFont typeface="Average"/>
              <a:buNone/>
            </a:pPr>
            <a:r>
              <a:rPr lang="en-US" sz="1700" b="1" dirty="0">
                <a:solidFill>
                  <a:schemeClr val="bg1">
                    <a:lumMod val="50000"/>
                  </a:schemeClr>
                </a:solidFill>
              </a:rPr>
              <a:t>Lower</a:t>
            </a:r>
            <a:r>
              <a:rPr lang="en-US" sz="1700" b="1" dirty="0">
                <a:solidFill>
                  <a:srgbClr val="FFC000"/>
                </a:solidFill>
              </a:rPr>
              <a:t> Median</a:t>
            </a:r>
            <a:r>
              <a:rPr lang="en-US" sz="1700" dirty="0">
                <a:solidFill>
                  <a:schemeClr val="bg1">
                    <a:lumMod val="50000"/>
                  </a:schemeClr>
                </a:solidFill>
              </a:rPr>
              <a:t> Emission for Companies that </a:t>
            </a:r>
            <a:r>
              <a:rPr lang="en-US" sz="1700" b="1" dirty="0">
                <a:solidFill>
                  <a:srgbClr val="C00000"/>
                </a:solidFill>
              </a:rPr>
              <a:t>did not commit</a:t>
            </a:r>
            <a:r>
              <a:rPr lang="en-US" sz="1700" b="1" dirty="0">
                <a:solidFill>
                  <a:srgbClr val="92D050"/>
                </a:solidFill>
              </a:rPr>
              <a:t> </a:t>
            </a:r>
            <a:r>
              <a:rPr lang="en-US" sz="1700" dirty="0">
                <a:solidFill>
                  <a:schemeClr val="bg1">
                    <a:lumMod val="50000"/>
                  </a:schemeClr>
                </a:solidFill>
              </a:rPr>
              <a:t>to NetZero</a:t>
            </a:r>
            <a:endParaRPr lang="en-US" sz="1300" dirty="0">
              <a:solidFill>
                <a:schemeClr val="bg1">
                  <a:lumMod val="50000"/>
                </a:schemeClr>
              </a:solidFill>
            </a:endParaRPr>
          </a:p>
          <a:p>
            <a:pPr marL="865823" lvl="1" indent="-285750">
              <a:lnSpc>
                <a:spcPct val="95000"/>
              </a:lnSpc>
              <a:spcBef>
                <a:spcPts val="1200"/>
              </a:spcBef>
              <a:buSzPts val="1665"/>
            </a:pPr>
            <a:endParaRPr lang="en-US" sz="1300" dirty="0">
              <a:solidFill>
                <a:schemeClr val="bg1">
                  <a:lumMod val="50000"/>
                </a:schemeClr>
              </a:solidFill>
            </a:endParaRPr>
          </a:p>
        </p:txBody>
      </p:sp>
    </p:spTree>
    <p:extLst>
      <p:ext uri="{BB962C8B-B14F-4D97-AF65-F5344CB8AC3E}">
        <p14:creationId xmlns:p14="http://schemas.microsoft.com/office/powerpoint/2010/main" val="2391053236"/>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2769</TotalTime>
  <Words>1769</Words>
  <Application>Microsoft Macintosh PowerPoint</Application>
  <PresentationFormat>On-screen Show (16:9)</PresentationFormat>
  <Paragraphs>181</Paragraphs>
  <Slides>16</Slides>
  <Notes>16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Georgia</vt:lpstr>
      <vt:lpstr>Oswald</vt:lpstr>
      <vt:lpstr>Average</vt:lpstr>
      <vt:lpstr>Arial</vt:lpstr>
      <vt:lpstr>Slate</vt:lpstr>
      <vt:lpstr>PowerPoint Presentation</vt:lpstr>
      <vt:lpstr>Introduction</vt:lpstr>
      <vt:lpstr>Problem Statement</vt:lpstr>
      <vt:lpstr>Data &amp; Methodology</vt:lpstr>
      <vt:lpstr>Data Import &amp; Cleaning – Dataset Description</vt:lpstr>
      <vt:lpstr>Data Import &amp; Cleaning – Dataset Description</vt:lpstr>
      <vt:lpstr>Data Import &amp; Cleaning – Dataset Description</vt:lpstr>
      <vt:lpstr>Introduction</vt:lpstr>
      <vt:lpstr>Classification Model - EDA</vt:lpstr>
      <vt:lpstr>Classification Model - EDA</vt:lpstr>
      <vt:lpstr>T-Test Analysis &amp; Regression Modeling</vt:lpstr>
      <vt:lpstr>Classification Model - Model Selection </vt:lpstr>
      <vt:lpstr>Classification Model - Model Evaluation </vt:lpstr>
      <vt:lpstr>Streamlit App!</vt:lpstr>
      <vt:lpstr>Conclusion &amp; Next Step</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Climate Change on Wine Production in California:  A County Level Analysis</dc:title>
  <cp:lastModifiedBy>Filippo Radice Fossati</cp:lastModifiedBy>
  <cp:revision>35</cp:revision>
  <dcterms:modified xsi:type="dcterms:W3CDTF">2022-04-15T17:11:17Z</dcterms:modified>
</cp:coreProperties>
</file>