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0" r:id="rId3"/>
    <p:sldId id="271" r:id="rId4"/>
    <p:sldId id="265" r:id="rId5"/>
    <p:sldId id="266" r:id="rId6"/>
    <p:sldId id="267" r:id="rId7"/>
    <p:sldId id="263" r:id="rId8"/>
    <p:sldId id="268" r:id="rId9"/>
    <p:sldId id="269" r:id="rId10"/>
    <p:sldId id="256" r:id="rId11"/>
    <p:sldId id="258" r:id="rId12"/>
    <p:sldId id="257" r:id="rId13"/>
    <p:sldId id="259" r:id="rId14"/>
    <p:sldId id="261" r:id="rId15"/>
    <p:sldId id="262" r:id="rId16"/>
    <p:sldId id="264" r:id="rId17"/>
    <p:sldId id="276" r:id="rId18"/>
    <p:sldId id="277" r:id="rId19"/>
    <p:sldId id="272" r:id="rId20"/>
    <p:sldId id="273"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04" d="100"/>
          <a:sy n="104" d="100"/>
        </p:scale>
        <p:origin x="84" y="7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6236A6-4D4C-413F-B12A-57C384CC75CA}"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1F709B-9D1B-42ED-B7E5-07EE5FA1AFAE}" type="slidenum">
              <a:rPr lang="en-US" smtClean="0"/>
              <a:t>‹#›</a:t>
            </a:fld>
            <a:endParaRPr lang="en-US"/>
          </a:p>
        </p:txBody>
      </p:sp>
    </p:spTree>
    <p:extLst>
      <p:ext uri="{BB962C8B-B14F-4D97-AF65-F5344CB8AC3E}">
        <p14:creationId xmlns:p14="http://schemas.microsoft.com/office/powerpoint/2010/main" val="3511085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6236A6-4D4C-413F-B12A-57C384CC75CA}"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1F709B-9D1B-42ED-B7E5-07EE5FA1AFAE}" type="slidenum">
              <a:rPr lang="en-US" smtClean="0"/>
              <a:t>‹#›</a:t>
            </a:fld>
            <a:endParaRPr lang="en-US"/>
          </a:p>
        </p:txBody>
      </p:sp>
    </p:spTree>
    <p:extLst>
      <p:ext uri="{BB962C8B-B14F-4D97-AF65-F5344CB8AC3E}">
        <p14:creationId xmlns:p14="http://schemas.microsoft.com/office/powerpoint/2010/main" val="1355820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6236A6-4D4C-413F-B12A-57C384CC75CA}"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1F709B-9D1B-42ED-B7E5-07EE5FA1AFAE}" type="slidenum">
              <a:rPr lang="en-US" smtClean="0"/>
              <a:t>‹#›</a:t>
            </a:fld>
            <a:endParaRPr lang="en-US"/>
          </a:p>
        </p:txBody>
      </p:sp>
    </p:spTree>
    <p:extLst>
      <p:ext uri="{BB962C8B-B14F-4D97-AF65-F5344CB8AC3E}">
        <p14:creationId xmlns:p14="http://schemas.microsoft.com/office/powerpoint/2010/main" val="3845787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8A0E3C-0CE1-4BBF-A912-5A81BF3B7BCA}"/>
              </a:ext>
            </a:extLst>
          </p:cNvPr>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Footer Placeholder 1">
            <a:extLst>
              <a:ext uri="{FF2B5EF4-FFF2-40B4-BE49-F238E27FC236}">
                <a16:creationId xmlns:a16="http://schemas.microsoft.com/office/drawing/2014/main" id="{1FCA8860-CDAD-4F91-9292-2B11655C191E}"/>
              </a:ext>
            </a:extLst>
          </p:cNvPr>
          <p:cNvSpPr>
            <a:spLocks noGrp="1"/>
          </p:cNvSpPr>
          <p:nvPr>
            <p:ph type="ftr" sz="quarter" idx="10"/>
          </p:nvPr>
        </p:nvSpPr>
        <p:spPr/>
        <p:txBody>
          <a:bodyPr/>
          <a:lstStyle/>
          <a:p>
            <a:endParaRPr lang="en-GB" dirty="0"/>
          </a:p>
        </p:txBody>
      </p:sp>
      <p:sp>
        <p:nvSpPr>
          <p:cNvPr id="6" name="Slide Number Placeholder 5">
            <a:extLst>
              <a:ext uri="{FF2B5EF4-FFF2-40B4-BE49-F238E27FC236}">
                <a16:creationId xmlns:a16="http://schemas.microsoft.com/office/drawing/2014/main" id="{88C7A21B-9B48-4777-BF0D-9FB95719C2E7}"/>
              </a:ext>
            </a:extLst>
          </p:cNvPr>
          <p:cNvSpPr>
            <a:spLocks noGrp="1"/>
          </p:cNvSpPr>
          <p:nvPr>
            <p:ph type="sldNum" sz="quarter" idx="11"/>
          </p:nvPr>
        </p:nvSpPr>
        <p:spPr>
          <a:xfrm>
            <a:off x="11507948" y="6541200"/>
            <a:ext cx="432656" cy="316800"/>
          </a:xfrm>
          <a:prstGeom prst="rect">
            <a:avLst/>
          </a:prstGeom>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561154919"/>
      </p:ext>
    </p:extLst>
  </p:cSld>
  <p:clrMapOvr>
    <a:masterClrMapping/>
  </p:clrMapOvr>
  <p:extLst>
    <p:ext uri="{DCECCB84-F9BA-43D5-87BE-67443E8EF086}">
      <p15:sldGuideLst xmlns:p15="http://schemas.microsoft.com/office/powerpoint/2012/main">
        <p15:guide id="1" pos="6984">
          <p15:clr>
            <a:srgbClr val="F26B43"/>
          </p15:clr>
        </p15:guide>
        <p15:guide id="2" pos="1117">
          <p15:clr>
            <a:srgbClr val="F26B43"/>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6236A6-4D4C-413F-B12A-57C384CC75CA}"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1F709B-9D1B-42ED-B7E5-07EE5FA1AFAE}" type="slidenum">
              <a:rPr lang="en-US" smtClean="0"/>
              <a:t>‹#›</a:t>
            </a:fld>
            <a:endParaRPr lang="en-US"/>
          </a:p>
        </p:txBody>
      </p:sp>
    </p:spTree>
    <p:extLst>
      <p:ext uri="{BB962C8B-B14F-4D97-AF65-F5344CB8AC3E}">
        <p14:creationId xmlns:p14="http://schemas.microsoft.com/office/powerpoint/2010/main" val="324429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C6236A6-4D4C-413F-B12A-57C384CC75CA}"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1F709B-9D1B-42ED-B7E5-07EE5FA1AFAE}" type="slidenum">
              <a:rPr lang="en-US" smtClean="0"/>
              <a:t>‹#›</a:t>
            </a:fld>
            <a:endParaRPr lang="en-US"/>
          </a:p>
        </p:txBody>
      </p:sp>
    </p:spTree>
    <p:extLst>
      <p:ext uri="{BB962C8B-B14F-4D97-AF65-F5344CB8AC3E}">
        <p14:creationId xmlns:p14="http://schemas.microsoft.com/office/powerpoint/2010/main" val="3473059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6236A6-4D4C-413F-B12A-57C384CC75CA}" type="datetimeFigureOut">
              <a:rPr lang="en-US" smtClean="0"/>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1F709B-9D1B-42ED-B7E5-07EE5FA1AFAE}" type="slidenum">
              <a:rPr lang="en-US" smtClean="0"/>
              <a:t>‹#›</a:t>
            </a:fld>
            <a:endParaRPr lang="en-US"/>
          </a:p>
        </p:txBody>
      </p:sp>
    </p:spTree>
    <p:extLst>
      <p:ext uri="{BB962C8B-B14F-4D97-AF65-F5344CB8AC3E}">
        <p14:creationId xmlns:p14="http://schemas.microsoft.com/office/powerpoint/2010/main" val="22625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6236A6-4D4C-413F-B12A-57C384CC75CA}" type="datetimeFigureOut">
              <a:rPr lang="en-US" smtClean="0"/>
              <a:t>8/24/2022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1F709B-9D1B-42ED-B7E5-07EE5FA1AFAE}" type="slidenum">
              <a:rPr lang="en-US" smtClean="0"/>
              <a:t>‹#›</a:t>
            </a:fld>
            <a:endParaRPr lang="en-US"/>
          </a:p>
        </p:txBody>
      </p:sp>
    </p:spTree>
    <p:extLst>
      <p:ext uri="{BB962C8B-B14F-4D97-AF65-F5344CB8AC3E}">
        <p14:creationId xmlns:p14="http://schemas.microsoft.com/office/powerpoint/2010/main" val="28578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6236A6-4D4C-413F-B12A-57C384CC75CA}" type="datetimeFigureOut">
              <a:rPr lang="en-US" smtClean="0"/>
              <a:t>8/24/2022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1F709B-9D1B-42ED-B7E5-07EE5FA1AFAE}" type="slidenum">
              <a:rPr lang="en-US" smtClean="0"/>
              <a:t>‹#›</a:t>
            </a:fld>
            <a:endParaRPr lang="en-US"/>
          </a:p>
        </p:txBody>
      </p:sp>
    </p:spTree>
    <p:extLst>
      <p:ext uri="{BB962C8B-B14F-4D97-AF65-F5344CB8AC3E}">
        <p14:creationId xmlns:p14="http://schemas.microsoft.com/office/powerpoint/2010/main" val="907444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236A6-4D4C-413F-B12A-57C384CC75CA}" type="datetimeFigureOut">
              <a:rPr lang="en-US" smtClean="0"/>
              <a:t>8/24/2022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1F709B-9D1B-42ED-B7E5-07EE5FA1AFAE}" type="slidenum">
              <a:rPr lang="en-US" smtClean="0"/>
              <a:t>‹#›</a:t>
            </a:fld>
            <a:endParaRPr lang="en-US"/>
          </a:p>
        </p:txBody>
      </p:sp>
    </p:spTree>
    <p:extLst>
      <p:ext uri="{BB962C8B-B14F-4D97-AF65-F5344CB8AC3E}">
        <p14:creationId xmlns:p14="http://schemas.microsoft.com/office/powerpoint/2010/main" val="748365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6236A6-4D4C-413F-B12A-57C384CC75CA}" type="datetimeFigureOut">
              <a:rPr lang="en-US" smtClean="0"/>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1F709B-9D1B-42ED-B7E5-07EE5FA1AFAE}" type="slidenum">
              <a:rPr lang="en-US" smtClean="0"/>
              <a:t>‹#›</a:t>
            </a:fld>
            <a:endParaRPr lang="en-US"/>
          </a:p>
        </p:txBody>
      </p:sp>
    </p:spTree>
    <p:extLst>
      <p:ext uri="{BB962C8B-B14F-4D97-AF65-F5344CB8AC3E}">
        <p14:creationId xmlns:p14="http://schemas.microsoft.com/office/powerpoint/2010/main" val="334577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6236A6-4D4C-413F-B12A-57C384CC75CA}" type="datetimeFigureOut">
              <a:rPr lang="en-US" smtClean="0"/>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1F709B-9D1B-42ED-B7E5-07EE5FA1AFAE}" type="slidenum">
              <a:rPr lang="en-US" smtClean="0"/>
              <a:t>‹#›</a:t>
            </a:fld>
            <a:endParaRPr lang="en-US"/>
          </a:p>
        </p:txBody>
      </p:sp>
    </p:spTree>
    <p:extLst>
      <p:ext uri="{BB962C8B-B14F-4D97-AF65-F5344CB8AC3E}">
        <p14:creationId xmlns:p14="http://schemas.microsoft.com/office/powerpoint/2010/main" val="4191470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6236A6-4D4C-413F-B12A-57C384CC75CA}" type="datetimeFigureOut">
              <a:rPr lang="en-US" smtClean="0"/>
              <a:t>8/24/2022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1F709B-9D1B-42ED-B7E5-07EE5FA1AFAE}" type="slidenum">
              <a:rPr lang="en-US" smtClean="0"/>
              <a:t>‹#›</a:t>
            </a:fld>
            <a:endParaRPr lang="en-US"/>
          </a:p>
        </p:txBody>
      </p:sp>
    </p:spTree>
    <p:extLst>
      <p:ext uri="{BB962C8B-B14F-4D97-AF65-F5344CB8AC3E}">
        <p14:creationId xmlns:p14="http://schemas.microsoft.com/office/powerpoint/2010/main" val="3208408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a-DK" dirty="0" err="1" smtClean="0"/>
              <a:t>Modelling</a:t>
            </a:r>
            <a:r>
              <a:rPr lang="da-DK" dirty="0" smtClean="0"/>
              <a:t> in </a:t>
            </a:r>
            <a:r>
              <a:rPr lang="da-DK" dirty="0" err="1" smtClean="0"/>
              <a:t>Modelica</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24359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a-DK" dirty="0" smtClean="0"/>
              <a:t>Media properties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10074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smtClean="0"/>
              <a:t>Example</a:t>
            </a:r>
            <a:r>
              <a:rPr lang="da-DK" dirty="0" smtClean="0"/>
              <a:t>: Heat </a:t>
            </a:r>
            <a:r>
              <a:rPr lang="da-DK" dirty="0" err="1" smtClean="0"/>
              <a:t>exchanger</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934966" y="1801637"/>
            <a:ext cx="5205101" cy="4437073"/>
          </a:xfrm>
          <a:prstGeom prst="rect">
            <a:avLst/>
          </a:prstGeom>
        </p:spPr>
      </p:pic>
    </p:spTree>
    <p:extLst>
      <p:ext uri="{BB962C8B-B14F-4D97-AF65-F5344CB8AC3E}">
        <p14:creationId xmlns:p14="http://schemas.microsoft.com/office/powerpoint/2010/main" val="1649442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Media properties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rotWithShape="1">
          <a:blip r:embed="rId2"/>
          <a:srcRect l="19167" t="25555" r="10476" b="24285"/>
          <a:stretch/>
        </p:blipFill>
        <p:spPr>
          <a:xfrm>
            <a:off x="358603" y="1690688"/>
            <a:ext cx="11833397" cy="4745373"/>
          </a:xfrm>
          <a:prstGeom prst="rect">
            <a:avLst/>
          </a:prstGeom>
        </p:spPr>
      </p:pic>
    </p:spTree>
    <p:extLst>
      <p:ext uri="{BB962C8B-B14F-4D97-AF65-F5344CB8AC3E}">
        <p14:creationId xmlns:p14="http://schemas.microsoft.com/office/powerpoint/2010/main" val="3245473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smtClean="0"/>
              <a:t>Exercise</a:t>
            </a:r>
            <a:r>
              <a:rPr lang="da-DK" dirty="0" smtClean="0"/>
              <a:t> - Separator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98230" y="1825625"/>
                <a:ext cx="7455570" cy="4351338"/>
              </a:xfrm>
            </p:spPr>
            <p:txBody>
              <a:bodyPr>
                <a:normAutofit fontScale="92500" lnSpcReduction="10000"/>
              </a:bodyPr>
              <a:lstStyle/>
              <a:p>
                <a:pPr marL="0" indent="0">
                  <a:buNone/>
                </a:pPr>
                <a:r>
                  <a:rPr lang="da-DK" dirty="0" smtClean="0"/>
                  <a:t>A </a:t>
                </a:r>
                <a:r>
                  <a:rPr lang="da-DK" dirty="0" err="1" smtClean="0"/>
                  <a:t>two</a:t>
                </a:r>
                <a:r>
                  <a:rPr lang="da-DK" dirty="0" err="1"/>
                  <a:t>-</a:t>
                </a:r>
                <a:r>
                  <a:rPr lang="da-DK" dirty="0" err="1" smtClean="0"/>
                  <a:t>phase</a:t>
                </a:r>
                <a:r>
                  <a:rPr lang="da-DK" dirty="0" smtClean="0"/>
                  <a:t> fluid </a:t>
                </a:r>
                <a:r>
                  <a:rPr lang="da-DK" dirty="0" err="1" smtClean="0"/>
                  <a:t>enters</a:t>
                </a:r>
                <a:r>
                  <a:rPr lang="da-DK" dirty="0" smtClean="0"/>
                  <a:t> the separator, </a:t>
                </a:r>
                <a:r>
                  <a:rPr lang="da-DK" dirty="0" err="1" smtClean="0"/>
                  <a:t>where</a:t>
                </a:r>
                <a:r>
                  <a:rPr lang="da-DK" dirty="0" smtClean="0"/>
                  <a:t> it separates </a:t>
                </a:r>
                <a:r>
                  <a:rPr lang="da-DK" dirty="0" err="1" smtClean="0"/>
                  <a:t>into</a:t>
                </a:r>
                <a:r>
                  <a:rPr lang="da-DK" dirty="0" smtClean="0"/>
                  <a:t> </a:t>
                </a:r>
                <a:r>
                  <a:rPr lang="da-DK" dirty="0" err="1" smtClean="0"/>
                  <a:t>it’s</a:t>
                </a:r>
                <a:r>
                  <a:rPr lang="da-DK" dirty="0" smtClean="0"/>
                  <a:t> </a:t>
                </a:r>
                <a:r>
                  <a:rPr lang="da-DK" dirty="0" err="1" smtClean="0"/>
                  <a:t>vapour</a:t>
                </a:r>
                <a:r>
                  <a:rPr lang="da-DK" dirty="0" smtClean="0"/>
                  <a:t> and </a:t>
                </a:r>
                <a:r>
                  <a:rPr lang="da-DK" dirty="0" err="1" smtClean="0"/>
                  <a:t>liquid</a:t>
                </a:r>
                <a:r>
                  <a:rPr lang="da-DK" dirty="0" smtClean="0"/>
                  <a:t> </a:t>
                </a:r>
                <a:r>
                  <a:rPr lang="da-DK" dirty="0" err="1" smtClean="0"/>
                  <a:t>phases</a:t>
                </a:r>
                <a:r>
                  <a:rPr lang="da-DK" dirty="0" smtClean="0"/>
                  <a:t>. </a:t>
                </a:r>
              </a:p>
              <a:p>
                <a:pPr marL="0" indent="0">
                  <a:buNone/>
                </a:pPr>
                <a:r>
                  <a:rPr lang="da-DK" dirty="0" err="1" smtClean="0"/>
                  <a:t>Task</a:t>
                </a:r>
                <a:r>
                  <a:rPr lang="da-DK" dirty="0" smtClean="0"/>
                  <a:t>: </a:t>
                </a:r>
                <a:r>
                  <a:rPr lang="da-DK" dirty="0" err="1" smtClean="0"/>
                  <a:t>Implement</a:t>
                </a:r>
                <a:r>
                  <a:rPr lang="da-DK" dirty="0" smtClean="0"/>
                  <a:t> a </a:t>
                </a:r>
                <a:r>
                  <a:rPr lang="da-DK" dirty="0" err="1" smtClean="0"/>
                  <a:t>dynamic</a:t>
                </a:r>
                <a:r>
                  <a:rPr lang="da-DK" dirty="0" smtClean="0"/>
                  <a:t> model of the separator in </a:t>
                </a:r>
                <a:r>
                  <a:rPr lang="da-DK" dirty="0" err="1" smtClean="0"/>
                  <a:t>Modelica</a:t>
                </a:r>
                <a:r>
                  <a:rPr lang="da-DK" dirty="0" smtClean="0"/>
                  <a:t> and </a:t>
                </a:r>
                <a:r>
                  <a:rPr lang="da-DK" dirty="0" err="1" smtClean="0"/>
                  <a:t>simulate</a:t>
                </a:r>
                <a:r>
                  <a:rPr lang="da-DK" dirty="0" smtClean="0"/>
                  <a:t> the </a:t>
                </a:r>
                <a:r>
                  <a:rPr lang="da-DK" dirty="0" err="1" smtClean="0"/>
                  <a:t>reaction</a:t>
                </a:r>
                <a:r>
                  <a:rPr lang="da-DK" dirty="0" smtClean="0"/>
                  <a:t> to </a:t>
                </a:r>
                <a:r>
                  <a:rPr lang="da-DK" dirty="0" err="1" smtClean="0"/>
                  <a:t>changes</a:t>
                </a:r>
                <a:r>
                  <a:rPr lang="da-DK" dirty="0" smtClean="0"/>
                  <a:t> in </a:t>
                </a:r>
                <a:r>
                  <a:rPr lang="da-DK" dirty="0" err="1" smtClean="0"/>
                  <a:t>one</a:t>
                </a:r>
                <a:r>
                  <a:rPr lang="da-DK" dirty="0" smtClean="0"/>
                  <a:t> of the </a:t>
                </a:r>
                <a:r>
                  <a:rPr lang="da-DK" dirty="0" err="1" smtClean="0"/>
                  <a:t>mass</a:t>
                </a:r>
                <a:r>
                  <a:rPr lang="da-DK" dirty="0" smtClean="0"/>
                  <a:t> flow rates and in the </a:t>
                </a:r>
                <a:r>
                  <a:rPr lang="da-DK" dirty="0" err="1" smtClean="0"/>
                  <a:t>inlet</a:t>
                </a:r>
                <a:r>
                  <a:rPr lang="da-DK" dirty="0" smtClean="0"/>
                  <a:t> </a:t>
                </a:r>
                <a:r>
                  <a:rPr lang="da-DK" dirty="0" err="1" smtClean="0"/>
                  <a:t>vapour</a:t>
                </a:r>
                <a:r>
                  <a:rPr lang="da-DK" dirty="0" smtClean="0"/>
                  <a:t> </a:t>
                </a:r>
                <a:r>
                  <a:rPr lang="da-DK" dirty="0" err="1" smtClean="0"/>
                  <a:t>quality</a:t>
                </a:r>
                <a:r>
                  <a:rPr lang="da-DK" dirty="0" smtClean="0"/>
                  <a:t>.</a:t>
                </a:r>
              </a:p>
              <a:p>
                <a:pPr marL="0" indent="0">
                  <a:buNone/>
                </a:pPr>
                <a:endParaRPr lang="da-DK" dirty="0"/>
              </a:p>
              <a:p>
                <a:pPr marL="0" indent="0">
                  <a:buNone/>
                </a:pPr>
                <a:r>
                  <a:rPr lang="da-DK" dirty="0" smtClean="0"/>
                  <a:t>Parameters: Separator </a:t>
                </a:r>
                <a:r>
                  <a:rPr lang="da-DK" dirty="0" err="1" smtClean="0"/>
                  <a:t>volume</a:t>
                </a:r>
                <a:r>
                  <a:rPr lang="da-DK" dirty="0" smtClean="0"/>
                  <a:t> </a:t>
                </a:r>
                <a:r>
                  <a:rPr lang="da-DK" i="1" dirty="0" smtClean="0"/>
                  <a:t>V</a:t>
                </a:r>
                <a:r>
                  <a:rPr lang="da-DK" dirty="0" smtClean="0"/>
                  <a:t>, initial </a:t>
                </a:r>
                <a:r>
                  <a:rPr lang="da-DK" dirty="0" err="1" smtClean="0"/>
                  <a:t>filling</a:t>
                </a:r>
                <a:r>
                  <a:rPr lang="da-DK" dirty="0" smtClean="0"/>
                  <a:t> </a:t>
                </a:r>
                <a:r>
                  <a:rPr lang="da-DK" dirty="0" err="1" smtClean="0"/>
                  <a:t>level</a:t>
                </a:r>
                <a:r>
                  <a:rPr lang="da-DK" dirty="0" smtClean="0"/>
                  <a:t> </a:t>
                </a:r>
                <a:r>
                  <a:rPr lang="da-DK" i="1" dirty="0" smtClean="0"/>
                  <a:t>L</a:t>
                </a:r>
                <a:r>
                  <a:rPr lang="da-DK" i="1" baseline="-25000" dirty="0" smtClean="0"/>
                  <a:t>0</a:t>
                </a:r>
                <a:r>
                  <a:rPr lang="da-DK" i="1" dirty="0" smtClean="0"/>
                  <a:t> </a:t>
                </a:r>
                <a:r>
                  <a:rPr lang="da-DK" dirty="0" smtClean="0"/>
                  <a:t>, initial pressure </a:t>
                </a:r>
                <a:r>
                  <a:rPr lang="da-DK" i="1" dirty="0" smtClean="0"/>
                  <a:t>p</a:t>
                </a:r>
                <a:r>
                  <a:rPr lang="da-DK" i="1" baseline="-25000" dirty="0" smtClean="0"/>
                  <a:t>0</a:t>
                </a:r>
              </a:p>
              <a:p>
                <a:pPr marL="0" indent="0">
                  <a:buNone/>
                </a:pPr>
                <a:endParaRPr lang="da-DK" dirty="0"/>
              </a:p>
              <a:p>
                <a:pPr marL="0" indent="0">
                  <a:buNone/>
                </a:pPr>
                <a:r>
                  <a:rPr lang="da-DK" dirty="0" smtClean="0"/>
                  <a:t>Inputs:</a:t>
                </a:r>
                <a:r>
                  <a:rPr lang="da-DK" dirty="0"/>
                  <a:t> </a:t>
                </a:r>
                <a:r>
                  <a:rPr lang="da-DK" dirty="0" err="1" smtClean="0"/>
                  <a:t>mass</a:t>
                </a:r>
                <a:r>
                  <a:rPr lang="da-DK" dirty="0" smtClean="0"/>
                  <a:t> flow rates at </a:t>
                </a:r>
                <a:r>
                  <a:rPr lang="da-DK" dirty="0" err="1" smtClean="0"/>
                  <a:t>inlet</a:t>
                </a:r>
                <a:r>
                  <a:rPr lang="da-DK" dirty="0" smtClean="0"/>
                  <a:t> and </a:t>
                </a:r>
                <a:r>
                  <a:rPr lang="da-DK" dirty="0" err="1" smtClean="0"/>
                  <a:t>outlets</a:t>
                </a:r>
                <a:r>
                  <a:rPr lang="da-DK" dirty="0" smtClean="0"/>
                  <a:t> </a:t>
                </a:r>
                <a14:m>
                  <m:oMath xmlns:m="http://schemas.openxmlformats.org/officeDocument/2006/math">
                    <m:sSub>
                      <m:sSubPr>
                        <m:ctrlPr>
                          <a:rPr lang="da-DK" b="0" i="1" smtClean="0">
                            <a:latin typeface="Cambria Math" panose="02040503050406030204" pitchFamily="18" charset="0"/>
                          </a:rPr>
                        </m:ctrlPr>
                      </m:sSubPr>
                      <m:e>
                        <m:acc>
                          <m:accPr>
                            <m:chr m:val="̇"/>
                            <m:ctrlPr>
                              <a:rPr lang="da-DK" b="0" i="1" smtClean="0">
                                <a:latin typeface="Cambria Math" panose="02040503050406030204" pitchFamily="18" charset="0"/>
                              </a:rPr>
                            </m:ctrlPr>
                          </m:accPr>
                          <m:e>
                            <m:r>
                              <a:rPr lang="da-DK" b="0" i="1" smtClean="0">
                                <a:latin typeface="Cambria Math" panose="02040503050406030204" pitchFamily="18" charset="0"/>
                              </a:rPr>
                              <m:t>𝑚</m:t>
                            </m:r>
                          </m:e>
                        </m:acc>
                      </m:e>
                      <m:sub>
                        <m:r>
                          <a:rPr lang="da-DK" b="0" i="1" smtClean="0">
                            <a:latin typeface="Cambria Math" panose="02040503050406030204" pitchFamily="18" charset="0"/>
                          </a:rPr>
                          <m:t>𝑖𝑛</m:t>
                        </m:r>
                      </m:sub>
                    </m:sSub>
                    <m:r>
                      <a:rPr lang="da-DK" b="0" i="1" smtClean="0">
                        <a:latin typeface="Cambria Math" panose="02040503050406030204" pitchFamily="18" charset="0"/>
                      </a:rPr>
                      <m:t>, </m:t>
                    </m:r>
                    <m:sSub>
                      <m:sSubPr>
                        <m:ctrlPr>
                          <a:rPr lang="da-DK" b="0" i="1" smtClean="0">
                            <a:latin typeface="Cambria Math" panose="02040503050406030204" pitchFamily="18" charset="0"/>
                          </a:rPr>
                        </m:ctrlPr>
                      </m:sSubPr>
                      <m:e>
                        <m:acc>
                          <m:accPr>
                            <m:chr m:val="̇"/>
                            <m:ctrlPr>
                              <a:rPr lang="da-DK" b="0" i="1" smtClean="0">
                                <a:latin typeface="Cambria Math" panose="02040503050406030204" pitchFamily="18" charset="0"/>
                              </a:rPr>
                            </m:ctrlPr>
                          </m:accPr>
                          <m:e>
                            <m:r>
                              <a:rPr lang="da-DK" b="0" i="1" smtClean="0">
                                <a:latin typeface="Cambria Math" panose="02040503050406030204" pitchFamily="18" charset="0"/>
                              </a:rPr>
                              <m:t>𝑚</m:t>
                            </m:r>
                          </m:e>
                        </m:acc>
                      </m:e>
                      <m:sub>
                        <m:r>
                          <a:rPr lang="da-DK" b="0" i="1" smtClean="0">
                            <a:latin typeface="Cambria Math" panose="02040503050406030204" pitchFamily="18" charset="0"/>
                          </a:rPr>
                          <m:t>𝑜𝑢𝑡</m:t>
                        </m:r>
                        <m:r>
                          <a:rPr lang="da-DK" b="0" i="1" smtClean="0">
                            <a:latin typeface="Cambria Math" panose="02040503050406030204" pitchFamily="18" charset="0"/>
                          </a:rPr>
                          <m:t>,</m:t>
                        </m:r>
                        <m:r>
                          <a:rPr lang="da-DK" b="0" i="1" smtClean="0">
                            <a:latin typeface="Cambria Math" panose="02040503050406030204" pitchFamily="18" charset="0"/>
                          </a:rPr>
                          <m:t>𝑣𝑎𝑝</m:t>
                        </m:r>
                      </m:sub>
                    </m:sSub>
                    <m:r>
                      <a:rPr lang="da-DK" b="0" i="1" smtClean="0">
                        <a:latin typeface="Cambria Math" panose="02040503050406030204" pitchFamily="18" charset="0"/>
                      </a:rPr>
                      <m:t>, </m:t>
                    </m:r>
                    <m:sSub>
                      <m:sSubPr>
                        <m:ctrlPr>
                          <a:rPr lang="da-DK" b="0" i="1" smtClean="0">
                            <a:latin typeface="Cambria Math" panose="02040503050406030204" pitchFamily="18" charset="0"/>
                          </a:rPr>
                        </m:ctrlPr>
                      </m:sSubPr>
                      <m:e>
                        <m:acc>
                          <m:accPr>
                            <m:chr m:val="̇"/>
                            <m:ctrlPr>
                              <a:rPr lang="da-DK" b="0" i="1" smtClean="0">
                                <a:latin typeface="Cambria Math" panose="02040503050406030204" pitchFamily="18" charset="0"/>
                              </a:rPr>
                            </m:ctrlPr>
                          </m:accPr>
                          <m:e>
                            <m:r>
                              <a:rPr lang="da-DK" b="0" i="1" smtClean="0">
                                <a:latin typeface="Cambria Math" panose="02040503050406030204" pitchFamily="18" charset="0"/>
                              </a:rPr>
                              <m:t>𝑚</m:t>
                            </m:r>
                          </m:e>
                        </m:acc>
                      </m:e>
                      <m:sub>
                        <m:r>
                          <a:rPr lang="da-DK" b="0" i="1" smtClean="0">
                            <a:latin typeface="Cambria Math" panose="02040503050406030204" pitchFamily="18" charset="0"/>
                          </a:rPr>
                          <m:t>𝑜𝑢𝑡</m:t>
                        </m:r>
                        <m:r>
                          <a:rPr lang="da-DK" b="0" i="1" smtClean="0">
                            <a:latin typeface="Cambria Math" panose="02040503050406030204" pitchFamily="18" charset="0"/>
                          </a:rPr>
                          <m:t>,</m:t>
                        </m:r>
                        <m:r>
                          <a:rPr lang="da-DK" b="0" i="1" smtClean="0">
                            <a:latin typeface="Cambria Math" panose="02040503050406030204" pitchFamily="18" charset="0"/>
                          </a:rPr>
                          <m:t>𝑙𝑖𝑞</m:t>
                        </m:r>
                      </m:sub>
                    </m:sSub>
                  </m:oMath>
                </a14:m>
                <a:endParaRPr lang="da-DK"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98230" y="1825625"/>
                <a:ext cx="7455570" cy="4351338"/>
              </a:xfrm>
              <a:blipFill>
                <a:blip r:embed="rId2"/>
                <a:stretch>
                  <a:fillRect l="-1471" t="-2801" r="-1716"/>
                </a:stretch>
              </a:blipFill>
            </p:spPr>
            <p:txBody>
              <a:bodyPr/>
              <a:lstStyle/>
              <a:p>
                <a:r>
                  <a:rPr lang="en-US">
                    <a:noFill/>
                  </a:rPr>
                  <a:t> </a:t>
                </a:r>
              </a:p>
            </p:txBody>
          </p:sp>
        </mc:Fallback>
      </mc:AlternateContent>
      <p:sp>
        <p:nvSpPr>
          <p:cNvPr id="4" name="Rounded Rectangle 3"/>
          <p:cNvSpPr/>
          <p:nvPr/>
        </p:nvSpPr>
        <p:spPr>
          <a:xfrm>
            <a:off x="1427747" y="2630905"/>
            <a:ext cx="1732547" cy="2903621"/>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p:cNvCxnSpPr>
            <a:stCxn id="4" idx="1"/>
            <a:endCxn id="4" idx="3"/>
          </p:cNvCxnSpPr>
          <p:nvPr/>
        </p:nvCxnSpPr>
        <p:spPr>
          <a:xfrm>
            <a:off x="1427747" y="4082716"/>
            <a:ext cx="173254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Isosceles Triangle 6"/>
          <p:cNvSpPr/>
          <p:nvPr/>
        </p:nvSpPr>
        <p:spPr>
          <a:xfrm rot="10800000">
            <a:off x="2791326" y="3906252"/>
            <a:ext cx="192506" cy="176463"/>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2815389" y="4138863"/>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855496" y="4186990"/>
            <a:ext cx="802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89811" y="3168316"/>
            <a:ext cx="73793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4" idx="0"/>
          </p:cNvCxnSpPr>
          <p:nvPr/>
        </p:nvCxnSpPr>
        <p:spPr>
          <a:xfrm rot="5400000" flipH="1" flipV="1">
            <a:off x="2410326" y="1880938"/>
            <a:ext cx="633663" cy="866273"/>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4" idx="2"/>
          </p:cNvCxnSpPr>
          <p:nvPr/>
        </p:nvCxnSpPr>
        <p:spPr>
          <a:xfrm rot="16200000" flipH="1">
            <a:off x="2490537" y="5338010"/>
            <a:ext cx="537411" cy="93044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36482" y="2702036"/>
            <a:ext cx="603435" cy="369332"/>
          </a:xfrm>
          <a:prstGeom prst="rect">
            <a:avLst/>
          </a:prstGeom>
          <a:noFill/>
        </p:spPr>
        <p:txBody>
          <a:bodyPr wrap="none" rtlCol="0">
            <a:spAutoFit/>
          </a:bodyPr>
          <a:lstStyle/>
          <a:p>
            <a:r>
              <a:rPr lang="da-DK" smtClean="0"/>
              <a:t>inlet</a:t>
            </a:r>
            <a:endParaRPr lang="en-US" dirty="0"/>
          </a:p>
        </p:txBody>
      </p:sp>
      <p:sp>
        <p:nvSpPr>
          <p:cNvPr id="20" name="TextBox 19"/>
          <p:cNvSpPr txBox="1"/>
          <p:nvPr/>
        </p:nvSpPr>
        <p:spPr>
          <a:xfrm>
            <a:off x="2413139" y="1568590"/>
            <a:ext cx="1477071" cy="369332"/>
          </a:xfrm>
          <a:prstGeom prst="rect">
            <a:avLst/>
          </a:prstGeom>
          <a:noFill/>
        </p:spPr>
        <p:txBody>
          <a:bodyPr wrap="none" rtlCol="0">
            <a:spAutoFit/>
          </a:bodyPr>
          <a:lstStyle/>
          <a:p>
            <a:r>
              <a:rPr lang="da-DK" dirty="0" err="1" smtClean="0"/>
              <a:t>vapour</a:t>
            </a:r>
            <a:r>
              <a:rPr lang="da-DK" dirty="0" smtClean="0"/>
              <a:t> </a:t>
            </a:r>
            <a:r>
              <a:rPr lang="da-DK" dirty="0" err="1" smtClean="0"/>
              <a:t>outlet</a:t>
            </a:r>
            <a:endParaRPr lang="en-US" dirty="0"/>
          </a:p>
        </p:txBody>
      </p:sp>
      <p:sp>
        <p:nvSpPr>
          <p:cNvPr id="21" name="TextBox 20"/>
          <p:cNvSpPr txBox="1"/>
          <p:nvPr/>
        </p:nvSpPr>
        <p:spPr>
          <a:xfrm>
            <a:off x="2413138" y="6079593"/>
            <a:ext cx="1326389" cy="369332"/>
          </a:xfrm>
          <a:prstGeom prst="rect">
            <a:avLst/>
          </a:prstGeom>
          <a:noFill/>
        </p:spPr>
        <p:txBody>
          <a:bodyPr wrap="none" rtlCol="0">
            <a:spAutoFit/>
          </a:bodyPr>
          <a:lstStyle/>
          <a:p>
            <a:r>
              <a:rPr lang="da-DK" dirty="0" err="1" smtClean="0"/>
              <a:t>liquid</a:t>
            </a:r>
            <a:r>
              <a:rPr lang="da-DK" dirty="0" smtClean="0"/>
              <a:t> </a:t>
            </a:r>
            <a:r>
              <a:rPr lang="da-DK" dirty="0" err="1" smtClean="0"/>
              <a:t>outlet</a:t>
            </a:r>
            <a:endParaRPr lang="en-US" dirty="0"/>
          </a:p>
        </p:txBody>
      </p:sp>
      <p:sp>
        <p:nvSpPr>
          <p:cNvPr id="22" name="TextBox 21"/>
          <p:cNvSpPr txBox="1"/>
          <p:nvPr/>
        </p:nvSpPr>
        <p:spPr>
          <a:xfrm>
            <a:off x="2140773" y="3243276"/>
            <a:ext cx="538930" cy="369332"/>
          </a:xfrm>
          <a:prstGeom prst="rect">
            <a:avLst/>
          </a:prstGeom>
          <a:noFill/>
        </p:spPr>
        <p:txBody>
          <a:bodyPr wrap="none" rtlCol="0">
            <a:spAutoFit/>
          </a:bodyPr>
          <a:lstStyle/>
          <a:p>
            <a:r>
              <a:rPr lang="da-DK" dirty="0" smtClean="0"/>
              <a:t>p, h</a:t>
            </a:r>
            <a:endParaRPr lang="en-US" dirty="0"/>
          </a:p>
        </p:txBody>
      </p:sp>
      <p:cxnSp>
        <p:nvCxnSpPr>
          <p:cNvPr id="24" name="Straight Arrow Connector 23"/>
          <p:cNvCxnSpPr/>
          <p:nvPr/>
        </p:nvCxnSpPr>
        <p:spPr>
          <a:xfrm>
            <a:off x="1844842" y="4082715"/>
            <a:ext cx="0" cy="145181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844842" y="4808620"/>
            <a:ext cx="282450" cy="369332"/>
          </a:xfrm>
          <a:prstGeom prst="rect">
            <a:avLst/>
          </a:prstGeom>
          <a:noFill/>
        </p:spPr>
        <p:txBody>
          <a:bodyPr wrap="none" rtlCol="0">
            <a:spAutoFit/>
          </a:bodyPr>
          <a:lstStyle/>
          <a:p>
            <a:r>
              <a:rPr lang="da-DK" dirty="0" smtClean="0"/>
              <a:t>L</a:t>
            </a:r>
            <a:endParaRPr lang="en-US" dirty="0"/>
          </a:p>
        </p:txBody>
      </p:sp>
      <p:sp>
        <p:nvSpPr>
          <p:cNvPr id="26" name="TextBox 25"/>
          <p:cNvSpPr txBox="1"/>
          <p:nvPr/>
        </p:nvSpPr>
        <p:spPr>
          <a:xfrm>
            <a:off x="3234673" y="3020398"/>
            <a:ext cx="316112" cy="369332"/>
          </a:xfrm>
          <a:prstGeom prst="rect">
            <a:avLst/>
          </a:prstGeom>
          <a:noFill/>
        </p:spPr>
        <p:txBody>
          <a:bodyPr wrap="none" rtlCol="0">
            <a:spAutoFit/>
          </a:bodyPr>
          <a:lstStyle/>
          <a:p>
            <a:r>
              <a:rPr lang="da-DK" dirty="0" smtClean="0"/>
              <a:t>V</a:t>
            </a:r>
            <a:endParaRPr lang="en-US" dirty="0"/>
          </a:p>
        </p:txBody>
      </p:sp>
      <p:cxnSp>
        <p:nvCxnSpPr>
          <p:cNvPr id="28" name="Straight Connector 27"/>
          <p:cNvCxnSpPr/>
          <p:nvPr/>
        </p:nvCxnSpPr>
        <p:spPr>
          <a:xfrm flipH="1">
            <a:off x="3170503" y="3303777"/>
            <a:ext cx="182966" cy="2578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9640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smtClean="0"/>
              <a:t>Exercise</a:t>
            </a:r>
            <a:r>
              <a:rPr lang="da-DK" dirty="0" smtClean="0"/>
              <a:t> - Separator</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898229" y="1568590"/>
                <a:ext cx="7818849" cy="4880335"/>
              </a:xfrm>
            </p:spPr>
            <p:txBody>
              <a:bodyPr>
                <a:normAutofit fontScale="55000" lnSpcReduction="20000"/>
              </a:bodyPr>
              <a:lstStyle/>
              <a:p>
                <a:pPr marL="0" indent="0">
                  <a:buNone/>
                </a:pPr>
                <a:r>
                  <a:rPr lang="da-DK" sz="2400" dirty="0" smtClean="0"/>
                  <a:t>Mass balance (pure media)</a:t>
                </a:r>
              </a:p>
              <a:p>
                <a:pPr marL="0" indent="0">
                  <a:buNone/>
                </a:pPr>
                <a:endParaRPr lang="da-DK" sz="2400" dirty="0" smtClean="0"/>
              </a:p>
              <a:p>
                <a:pPr marL="0" indent="0">
                  <a:buNone/>
                </a:pPr>
                <a14:m>
                  <m:oMathPara xmlns:m="http://schemas.openxmlformats.org/officeDocument/2006/math">
                    <m:oMathParaPr>
                      <m:jc m:val="centerGroup"/>
                    </m:oMathParaPr>
                    <m:oMath xmlns:m="http://schemas.openxmlformats.org/officeDocument/2006/math">
                      <m:f>
                        <m:fPr>
                          <m:ctrlPr>
                            <a:rPr lang="da-DK" sz="2400" b="0" i="1" smtClean="0">
                              <a:latin typeface="Cambria Math" panose="02040503050406030204" pitchFamily="18" charset="0"/>
                            </a:rPr>
                          </m:ctrlPr>
                        </m:fPr>
                        <m:num>
                          <m:r>
                            <a:rPr lang="da-DK" sz="2400" b="0" i="1" smtClean="0">
                              <a:latin typeface="Cambria Math" panose="02040503050406030204" pitchFamily="18" charset="0"/>
                            </a:rPr>
                            <m:t>𝑑𝑚</m:t>
                          </m:r>
                        </m:num>
                        <m:den>
                          <m:r>
                            <a:rPr lang="da-DK" sz="2400" b="0" i="1" smtClean="0">
                              <a:latin typeface="Cambria Math" panose="02040503050406030204" pitchFamily="18" charset="0"/>
                            </a:rPr>
                            <m:t>𝑑𝑡</m:t>
                          </m:r>
                        </m:den>
                      </m:f>
                      <m:r>
                        <a:rPr lang="da-DK" sz="2400" b="0" i="1" smtClean="0">
                          <a:latin typeface="Cambria Math" panose="02040503050406030204" pitchFamily="18" charset="0"/>
                        </a:rPr>
                        <m:t>=</m:t>
                      </m:r>
                      <m:r>
                        <a:rPr lang="da-DK" sz="2400" b="0" i="1" smtClean="0">
                          <a:latin typeface="Cambria Math" panose="02040503050406030204" pitchFamily="18" charset="0"/>
                        </a:rPr>
                        <m:t>𝑉</m:t>
                      </m:r>
                      <m:r>
                        <a:rPr lang="da-DK" sz="2400" b="0" i="1" smtClean="0">
                          <a:latin typeface="Cambria Math" panose="02040503050406030204" pitchFamily="18" charset="0"/>
                        </a:rPr>
                        <m:t>⋅</m:t>
                      </m:r>
                      <m:f>
                        <m:fPr>
                          <m:ctrlPr>
                            <a:rPr lang="da-DK" sz="2400" b="0" i="1" smtClean="0">
                              <a:latin typeface="Cambria Math" panose="02040503050406030204" pitchFamily="18" charset="0"/>
                            </a:rPr>
                          </m:ctrlPr>
                        </m:fPr>
                        <m:num>
                          <m:r>
                            <a:rPr lang="da-DK" sz="2400" b="0" i="1" smtClean="0">
                              <a:latin typeface="Cambria Math" panose="02040503050406030204" pitchFamily="18" charset="0"/>
                            </a:rPr>
                            <m:t>𝑑</m:t>
                          </m:r>
                          <m:r>
                            <a:rPr lang="da-DK" sz="2400" b="0" i="1" smtClean="0">
                              <a:latin typeface="Cambria Math" panose="02040503050406030204" pitchFamily="18" charset="0"/>
                            </a:rPr>
                            <m:t>𝜌</m:t>
                          </m:r>
                        </m:num>
                        <m:den>
                          <m:r>
                            <a:rPr lang="da-DK" sz="2400" b="0" i="1" smtClean="0">
                              <a:latin typeface="Cambria Math" panose="02040503050406030204" pitchFamily="18" charset="0"/>
                            </a:rPr>
                            <m:t>𝑑𝑡</m:t>
                          </m:r>
                        </m:den>
                      </m:f>
                      <m:r>
                        <a:rPr lang="da-DK" sz="2400" b="0" i="1" smtClean="0">
                          <a:latin typeface="Cambria Math" panose="02040503050406030204" pitchFamily="18" charset="0"/>
                        </a:rPr>
                        <m:t>=</m:t>
                      </m:r>
                      <m:sSub>
                        <m:sSubPr>
                          <m:ctrlPr>
                            <a:rPr lang="da-DK" sz="2400" b="0" i="1" smtClean="0">
                              <a:latin typeface="Cambria Math" panose="02040503050406030204" pitchFamily="18" charset="0"/>
                            </a:rPr>
                          </m:ctrlPr>
                        </m:sSubPr>
                        <m:e>
                          <m:acc>
                            <m:accPr>
                              <m:chr m:val="̇"/>
                              <m:ctrlPr>
                                <a:rPr lang="da-DK" sz="2400" b="0" i="1" smtClean="0">
                                  <a:latin typeface="Cambria Math" panose="02040503050406030204" pitchFamily="18" charset="0"/>
                                </a:rPr>
                              </m:ctrlPr>
                            </m:accPr>
                            <m:e>
                              <m:r>
                                <a:rPr lang="da-DK" sz="2400" b="0" i="1" smtClean="0">
                                  <a:latin typeface="Cambria Math" panose="02040503050406030204" pitchFamily="18" charset="0"/>
                                </a:rPr>
                                <m:t>𝑚</m:t>
                              </m:r>
                            </m:e>
                          </m:acc>
                        </m:e>
                        <m:sub>
                          <m:r>
                            <a:rPr lang="da-DK" sz="2400" b="0" i="1" smtClean="0">
                              <a:latin typeface="Cambria Math" panose="02040503050406030204" pitchFamily="18" charset="0"/>
                            </a:rPr>
                            <m:t>𝑖𝑛</m:t>
                          </m:r>
                        </m:sub>
                      </m:sSub>
                      <m:r>
                        <a:rPr lang="da-DK" sz="2400" b="0" i="1" smtClean="0">
                          <a:latin typeface="Cambria Math" panose="02040503050406030204" pitchFamily="18" charset="0"/>
                        </a:rPr>
                        <m:t>+</m:t>
                      </m:r>
                      <m:sSub>
                        <m:sSubPr>
                          <m:ctrlPr>
                            <a:rPr lang="da-DK" sz="2400" b="0" i="1" smtClean="0">
                              <a:latin typeface="Cambria Math" panose="02040503050406030204" pitchFamily="18" charset="0"/>
                            </a:rPr>
                          </m:ctrlPr>
                        </m:sSubPr>
                        <m:e>
                          <m:acc>
                            <m:accPr>
                              <m:chr m:val="̇"/>
                              <m:ctrlPr>
                                <a:rPr lang="da-DK" sz="2400" b="0" i="1" smtClean="0">
                                  <a:latin typeface="Cambria Math" panose="02040503050406030204" pitchFamily="18" charset="0"/>
                                </a:rPr>
                              </m:ctrlPr>
                            </m:accPr>
                            <m:e>
                              <m:r>
                                <a:rPr lang="da-DK" sz="2400" b="0" i="1" smtClean="0">
                                  <a:latin typeface="Cambria Math" panose="02040503050406030204" pitchFamily="18" charset="0"/>
                                </a:rPr>
                                <m:t>𝑚</m:t>
                              </m:r>
                            </m:e>
                          </m:acc>
                        </m:e>
                        <m:sub>
                          <m:r>
                            <a:rPr lang="da-DK" sz="2400" b="0" i="1" smtClean="0">
                              <a:latin typeface="Cambria Math" panose="02040503050406030204" pitchFamily="18" charset="0"/>
                            </a:rPr>
                            <m:t>𝑜𝑢𝑡</m:t>
                          </m:r>
                          <m:r>
                            <a:rPr lang="da-DK" sz="2400" b="0" i="1" smtClean="0">
                              <a:latin typeface="Cambria Math" panose="02040503050406030204" pitchFamily="18" charset="0"/>
                            </a:rPr>
                            <m:t>,</m:t>
                          </m:r>
                          <m:r>
                            <a:rPr lang="da-DK" sz="2400" b="0" i="1" smtClean="0">
                              <a:latin typeface="Cambria Math" panose="02040503050406030204" pitchFamily="18" charset="0"/>
                            </a:rPr>
                            <m:t>𝑣𝑎𝑝</m:t>
                          </m:r>
                        </m:sub>
                      </m:sSub>
                      <m:r>
                        <a:rPr lang="da-DK" sz="2400" b="0" i="1" smtClean="0">
                          <a:latin typeface="Cambria Math" panose="02040503050406030204" pitchFamily="18" charset="0"/>
                        </a:rPr>
                        <m:t>+</m:t>
                      </m:r>
                      <m:sSub>
                        <m:sSubPr>
                          <m:ctrlPr>
                            <a:rPr lang="da-DK" sz="2400" b="0" i="1" smtClean="0">
                              <a:latin typeface="Cambria Math" panose="02040503050406030204" pitchFamily="18" charset="0"/>
                            </a:rPr>
                          </m:ctrlPr>
                        </m:sSubPr>
                        <m:e>
                          <m:acc>
                            <m:accPr>
                              <m:chr m:val="̇"/>
                              <m:ctrlPr>
                                <a:rPr lang="da-DK" sz="2400" b="0" i="1" smtClean="0">
                                  <a:latin typeface="Cambria Math" panose="02040503050406030204" pitchFamily="18" charset="0"/>
                                </a:rPr>
                              </m:ctrlPr>
                            </m:accPr>
                            <m:e>
                              <m:r>
                                <a:rPr lang="da-DK" sz="2400" b="0" i="1" smtClean="0">
                                  <a:latin typeface="Cambria Math" panose="02040503050406030204" pitchFamily="18" charset="0"/>
                                </a:rPr>
                                <m:t>𝑚</m:t>
                              </m:r>
                            </m:e>
                          </m:acc>
                        </m:e>
                        <m:sub>
                          <m:r>
                            <a:rPr lang="da-DK" sz="2400" b="0" i="1" smtClean="0">
                              <a:latin typeface="Cambria Math" panose="02040503050406030204" pitchFamily="18" charset="0"/>
                            </a:rPr>
                            <m:t>𝑜𝑢𝑡</m:t>
                          </m:r>
                          <m:r>
                            <a:rPr lang="da-DK" sz="2400" b="0" i="1" smtClean="0">
                              <a:latin typeface="Cambria Math" panose="02040503050406030204" pitchFamily="18" charset="0"/>
                            </a:rPr>
                            <m:t>,</m:t>
                          </m:r>
                          <m:r>
                            <a:rPr lang="da-DK" sz="2400" b="0" i="1" smtClean="0">
                              <a:latin typeface="Cambria Math" panose="02040503050406030204" pitchFamily="18" charset="0"/>
                            </a:rPr>
                            <m:t>𝑙𝑖𝑞</m:t>
                          </m:r>
                        </m:sub>
                      </m:sSub>
                    </m:oMath>
                  </m:oMathPara>
                </a14:m>
                <a:endParaRPr lang="da-DK" sz="2400" dirty="0" smtClean="0"/>
              </a:p>
              <a:p>
                <a:pPr marL="0" indent="0">
                  <a:buNone/>
                </a:pPr>
                <a:endParaRPr lang="da-DK" sz="2400" dirty="0" smtClean="0"/>
              </a:p>
              <a:p>
                <a:pPr marL="0" indent="0">
                  <a:buNone/>
                </a:pPr>
                <a14:m>
                  <m:oMathPara xmlns:m="http://schemas.openxmlformats.org/officeDocument/2006/math">
                    <m:oMathParaPr>
                      <m:jc m:val="centerGroup"/>
                    </m:oMathParaPr>
                    <m:oMath xmlns:m="http://schemas.openxmlformats.org/officeDocument/2006/math">
                      <m:f>
                        <m:fPr>
                          <m:ctrlPr>
                            <a:rPr lang="da-DK" sz="2400" b="0" i="1" smtClean="0">
                              <a:latin typeface="Cambria Math" panose="02040503050406030204" pitchFamily="18" charset="0"/>
                            </a:rPr>
                          </m:ctrlPr>
                        </m:fPr>
                        <m:num>
                          <m:r>
                            <a:rPr lang="da-DK" sz="2400" b="0" i="1" smtClean="0">
                              <a:latin typeface="Cambria Math" panose="02040503050406030204" pitchFamily="18" charset="0"/>
                            </a:rPr>
                            <m:t>𝑑</m:t>
                          </m:r>
                          <m:r>
                            <a:rPr lang="da-DK" sz="2400" b="0" i="1" smtClean="0">
                              <a:latin typeface="Cambria Math" panose="02040503050406030204" pitchFamily="18" charset="0"/>
                            </a:rPr>
                            <m:t>𝜌</m:t>
                          </m:r>
                        </m:num>
                        <m:den>
                          <m:r>
                            <a:rPr lang="da-DK" sz="2400" b="0" i="1" smtClean="0">
                              <a:latin typeface="Cambria Math" panose="02040503050406030204" pitchFamily="18" charset="0"/>
                            </a:rPr>
                            <m:t>𝑑𝑡</m:t>
                          </m:r>
                        </m:den>
                      </m:f>
                      <m:r>
                        <a:rPr lang="da-DK" sz="2400" b="0" i="1" smtClean="0">
                          <a:latin typeface="Cambria Math" panose="02040503050406030204" pitchFamily="18" charset="0"/>
                        </a:rPr>
                        <m:t>=</m:t>
                      </m:r>
                      <m:sSub>
                        <m:sSubPr>
                          <m:ctrlPr>
                            <a:rPr lang="da-DK" sz="2400" b="0" i="1" smtClean="0">
                              <a:latin typeface="Cambria Math" panose="02040503050406030204" pitchFamily="18" charset="0"/>
                              <a:ea typeface="Cambria Math" panose="02040503050406030204" pitchFamily="18" charset="0"/>
                            </a:rPr>
                          </m:ctrlPr>
                        </m:sSubPr>
                        <m:e>
                          <m:d>
                            <m:dPr>
                              <m:ctrlPr>
                                <a:rPr lang="da-DK" sz="2400" b="0" i="1" smtClean="0">
                                  <a:latin typeface="Cambria Math" panose="02040503050406030204" pitchFamily="18" charset="0"/>
                                  <a:ea typeface="Cambria Math" panose="02040503050406030204" pitchFamily="18" charset="0"/>
                                </a:rPr>
                              </m:ctrlPr>
                            </m:dPr>
                            <m:e>
                              <m:f>
                                <m:fPr>
                                  <m:ctrlPr>
                                    <a:rPr lang="da-DK" sz="2400" b="0" i="1" smtClean="0">
                                      <a:latin typeface="Cambria Math" panose="02040503050406030204" pitchFamily="18" charset="0"/>
                                      <a:ea typeface="Cambria Math" panose="02040503050406030204" pitchFamily="18" charset="0"/>
                                    </a:rPr>
                                  </m:ctrlPr>
                                </m:fPr>
                                <m:num>
                                  <m:r>
                                    <a:rPr lang="da-DK" sz="2400" b="0" i="1" smtClean="0">
                                      <a:latin typeface="Cambria Math" panose="02040503050406030204" pitchFamily="18" charset="0"/>
                                      <a:ea typeface="Cambria Math" panose="02040503050406030204" pitchFamily="18" charset="0"/>
                                    </a:rPr>
                                    <m:t>𝜕𝜌</m:t>
                                  </m:r>
                                </m:num>
                                <m:den>
                                  <m:r>
                                    <a:rPr lang="da-DK" sz="2400" b="0" i="1" smtClean="0">
                                      <a:latin typeface="Cambria Math" panose="02040503050406030204" pitchFamily="18" charset="0"/>
                                      <a:ea typeface="Cambria Math" panose="02040503050406030204" pitchFamily="18" charset="0"/>
                                    </a:rPr>
                                    <m:t>𝜕</m:t>
                                  </m:r>
                                  <m:r>
                                    <a:rPr lang="da-DK" sz="2400" b="0" i="1" smtClean="0">
                                      <a:latin typeface="Cambria Math" panose="02040503050406030204" pitchFamily="18" charset="0"/>
                                      <a:ea typeface="Cambria Math" panose="02040503050406030204" pitchFamily="18" charset="0"/>
                                    </a:rPr>
                                    <m:t>h</m:t>
                                  </m:r>
                                </m:den>
                              </m:f>
                            </m:e>
                          </m:d>
                        </m:e>
                        <m:sub>
                          <m:r>
                            <a:rPr lang="da-DK" sz="2400" b="0" i="1" smtClean="0">
                              <a:latin typeface="Cambria Math" panose="02040503050406030204" pitchFamily="18" charset="0"/>
                              <a:ea typeface="Cambria Math" panose="02040503050406030204" pitchFamily="18" charset="0"/>
                            </a:rPr>
                            <m:t>𝑝</m:t>
                          </m:r>
                          <m:r>
                            <a:rPr lang="da-DK" sz="2400" b="0" i="1" smtClean="0">
                              <a:latin typeface="Cambria Math" panose="02040503050406030204" pitchFamily="18" charset="0"/>
                              <a:ea typeface="Cambria Math" panose="02040503050406030204" pitchFamily="18" charset="0"/>
                            </a:rPr>
                            <m:t>,</m:t>
                          </m:r>
                          <m:sSub>
                            <m:sSubPr>
                              <m:ctrlPr>
                                <a:rPr lang="da-DK" sz="2400" b="0" i="1" smtClean="0">
                                  <a:latin typeface="Cambria Math" panose="02040503050406030204" pitchFamily="18" charset="0"/>
                                  <a:ea typeface="Cambria Math" panose="02040503050406030204" pitchFamily="18" charset="0"/>
                                </a:rPr>
                              </m:ctrlPr>
                            </m:sSubPr>
                            <m:e>
                              <m:r>
                                <a:rPr lang="da-DK" sz="2400" b="0" i="1" smtClean="0">
                                  <a:latin typeface="Cambria Math" panose="02040503050406030204" pitchFamily="18" charset="0"/>
                                  <a:ea typeface="Cambria Math" panose="02040503050406030204" pitchFamily="18" charset="0"/>
                                </a:rPr>
                                <m:t>𝑥</m:t>
                              </m:r>
                            </m:e>
                            <m:sub>
                              <m:r>
                                <a:rPr lang="da-DK" sz="2400" b="0" i="1" smtClean="0">
                                  <a:latin typeface="Cambria Math" panose="02040503050406030204" pitchFamily="18" charset="0"/>
                                  <a:ea typeface="Cambria Math" panose="02040503050406030204" pitchFamily="18" charset="0"/>
                                </a:rPr>
                                <m:t>𝑖</m:t>
                              </m:r>
                            </m:sub>
                          </m:sSub>
                        </m:sub>
                      </m:sSub>
                      <m:r>
                        <a:rPr lang="da-DK" sz="2400" b="0" i="1" smtClean="0">
                          <a:latin typeface="Cambria Math" panose="02040503050406030204" pitchFamily="18" charset="0"/>
                          <a:ea typeface="Cambria Math" panose="02040503050406030204" pitchFamily="18" charset="0"/>
                        </a:rPr>
                        <m:t>⋅</m:t>
                      </m:r>
                      <m:f>
                        <m:fPr>
                          <m:ctrlPr>
                            <a:rPr lang="da-DK" sz="2400" b="0" i="1" smtClean="0">
                              <a:latin typeface="Cambria Math" panose="02040503050406030204" pitchFamily="18" charset="0"/>
                              <a:ea typeface="Cambria Math" panose="02040503050406030204" pitchFamily="18" charset="0"/>
                            </a:rPr>
                          </m:ctrlPr>
                        </m:fPr>
                        <m:num>
                          <m:r>
                            <a:rPr lang="da-DK" sz="2400" b="0" i="1" smtClean="0">
                              <a:latin typeface="Cambria Math" panose="02040503050406030204" pitchFamily="18" charset="0"/>
                              <a:ea typeface="Cambria Math" panose="02040503050406030204" pitchFamily="18" charset="0"/>
                            </a:rPr>
                            <m:t>𝑑h</m:t>
                          </m:r>
                        </m:num>
                        <m:den>
                          <m:r>
                            <a:rPr lang="da-DK" sz="2400" b="0" i="1" smtClean="0">
                              <a:latin typeface="Cambria Math" panose="02040503050406030204" pitchFamily="18" charset="0"/>
                              <a:ea typeface="Cambria Math" panose="02040503050406030204" pitchFamily="18" charset="0"/>
                            </a:rPr>
                            <m:t>𝑑𝑡</m:t>
                          </m:r>
                        </m:den>
                      </m:f>
                      <m:r>
                        <a:rPr lang="da-DK" sz="2400" b="0" i="1" smtClean="0">
                          <a:latin typeface="Cambria Math" panose="02040503050406030204" pitchFamily="18" charset="0"/>
                          <a:ea typeface="Cambria Math" panose="02040503050406030204" pitchFamily="18" charset="0"/>
                        </a:rPr>
                        <m:t>+</m:t>
                      </m:r>
                      <m:sSub>
                        <m:sSubPr>
                          <m:ctrlPr>
                            <a:rPr lang="da-DK" sz="2400" b="0" i="1" smtClean="0">
                              <a:latin typeface="Cambria Math" panose="02040503050406030204" pitchFamily="18" charset="0"/>
                              <a:ea typeface="Cambria Math" panose="02040503050406030204" pitchFamily="18" charset="0"/>
                            </a:rPr>
                          </m:ctrlPr>
                        </m:sSubPr>
                        <m:e>
                          <m:d>
                            <m:dPr>
                              <m:ctrlPr>
                                <a:rPr lang="da-DK" sz="2400" b="0" i="1" smtClean="0">
                                  <a:latin typeface="Cambria Math" panose="02040503050406030204" pitchFamily="18" charset="0"/>
                                  <a:ea typeface="Cambria Math" panose="02040503050406030204" pitchFamily="18" charset="0"/>
                                </a:rPr>
                              </m:ctrlPr>
                            </m:dPr>
                            <m:e>
                              <m:f>
                                <m:fPr>
                                  <m:ctrlPr>
                                    <a:rPr lang="da-DK" sz="2400" b="0" i="1" smtClean="0">
                                      <a:latin typeface="Cambria Math" panose="02040503050406030204" pitchFamily="18" charset="0"/>
                                      <a:ea typeface="Cambria Math" panose="02040503050406030204" pitchFamily="18" charset="0"/>
                                    </a:rPr>
                                  </m:ctrlPr>
                                </m:fPr>
                                <m:num>
                                  <m:r>
                                    <a:rPr lang="da-DK" sz="2400" b="0" i="1" smtClean="0">
                                      <a:latin typeface="Cambria Math" panose="02040503050406030204" pitchFamily="18" charset="0"/>
                                      <a:ea typeface="Cambria Math" panose="02040503050406030204" pitchFamily="18" charset="0"/>
                                    </a:rPr>
                                    <m:t>𝜕𝜌</m:t>
                                  </m:r>
                                </m:num>
                                <m:den>
                                  <m:r>
                                    <a:rPr lang="da-DK" sz="2400" b="0" i="1" smtClean="0">
                                      <a:latin typeface="Cambria Math" panose="02040503050406030204" pitchFamily="18" charset="0"/>
                                      <a:ea typeface="Cambria Math" panose="02040503050406030204" pitchFamily="18" charset="0"/>
                                    </a:rPr>
                                    <m:t>𝜕</m:t>
                                  </m:r>
                                  <m:r>
                                    <a:rPr lang="da-DK" sz="2400" b="0" i="1" smtClean="0">
                                      <a:latin typeface="Cambria Math" panose="02040503050406030204" pitchFamily="18" charset="0"/>
                                      <a:ea typeface="Cambria Math" panose="02040503050406030204" pitchFamily="18" charset="0"/>
                                    </a:rPr>
                                    <m:t>𝑝</m:t>
                                  </m:r>
                                </m:den>
                              </m:f>
                            </m:e>
                          </m:d>
                        </m:e>
                        <m:sub>
                          <m:r>
                            <a:rPr lang="da-DK" sz="2400" b="0" i="1" smtClean="0">
                              <a:latin typeface="Cambria Math" panose="02040503050406030204" pitchFamily="18" charset="0"/>
                              <a:ea typeface="Cambria Math" panose="02040503050406030204" pitchFamily="18" charset="0"/>
                            </a:rPr>
                            <m:t>h</m:t>
                          </m:r>
                          <m:r>
                            <a:rPr lang="da-DK" sz="2400" b="0" i="1" smtClean="0">
                              <a:latin typeface="Cambria Math" panose="02040503050406030204" pitchFamily="18" charset="0"/>
                              <a:ea typeface="Cambria Math" panose="02040503050406030204" pitchFamily="18" charset="0"/>
                            </a:rPr>
                            <m:t>,</m:t>
                          </m:r>
                          <m:sSub>
                            <m:sSubPr>
                              <m:ctrlPr>
                                <a:rPr lang="da-DK" sz="2400" b="0" i="1" smtClean="0">
                                  <a:latin typeface="Cambria Math" panose="02040503050406030204" pitchFamily="18" charset="0"/>
                                  <a:ea typeface="Cambria Math" panose="02040503050406030204" pitchFamily="18" charset="0"/>
                                </a:rPr>
                              </m:ctrlPr>
                            </m:sSubPr>
                            <m:e>
                              <m:r>
                                <a:rPr lang="da-DK" sz="2400" b="0" i="1" smtClean="0">
                                  <a:latin typeface="Cambria Math" panose="02040503050406030204" pitchFamily="18" charset="0"/>
                                  <a:ea typeface="Cambria Math" panose="02040503050406030204" pitchFamily="18" charset="0"/>
                                </a:rPr>
                                <m:t>𝑥</m:t>
                              </m:r>
                            </m:e>
                            <m:sub>
                              <m:r>
                                <a:rPr lang="da-DK" sz="2400" b="0" i="1" smtClean="0">
                                  <a:latin typeface="Cambria Math" panose="02040503050406030204" pitchFamily="18" charset="0"/>
                                  <a:ea typeface="Cambria Math" panose="02040503050406030204" pitchFamily="18" charset="0"/>
                                </a:rPr>
                                <m:t>𝑖</m:t>
                              </m:r>
                            </m:sub>
                          </m:sSub>
                        </m:sub>
                      </m:sSub>
                      <m:r>
                        <a:rPr lang="da-DK" sz="2400" b="0" i="1" smtClean="0">
                          <a:latin typeface="Cambria Math" panose="02040503050406030204" pitchFamily="18" charset="0"/>
                          <a:ea typeface="Cambria Math" panose="02040503050406030204" pitchFamily="18" charset="0"/>
                        </a:rPr>
                        <m:t>⋅</m:t>
                      </m:r>
                      <m:f>
                        <m:fPr>
                          <m:ctrlPr>
                            <a:rPr lang="da-DK" sz="2400" b="0" i="1" smtClean="0">
                              <a:latin typeface="Cambria Math" panose="02040503050406030204" pitchFamily="18" charset="0"/>
                              <a:ea typeface="Cambria Math" panose="02040503050406030204" pitchFamily="18" charset="0"/>
                            </a:rPr>
                          </m:ctrlPr>
                        </m:fPr>
                        <m:num>
                          <m:r>
                            <a:rPr lang="da-DK" sz="2400" b="0" i="1" smtClean="0">
                              <a:latin typeface="Cambria Math" panose="02040503050406030204" pitchFamily="18" charset="0"/>
                              <a:ea typeface="Cambria Math" panose="02040503050406030204" pitchFamily="18" charset="0"/>
                            </a:rPr>
                            <m:t>𝑑𝑝</m:t>
                          </m:r>
                        </m:num>
                        <m:den>
                          <m:r>
                            <a:rPr lang="da-DK" sz="2400" b="0" i="1" smtClean="0">
                              <a:latin typeface="Cambria Math" panose="02040503050406030204" pitchFamily="18" charset="0"/>
                              <a:ea typeface="Cambria Math" panose="02040503050406030204" pitchFamily="18" charset="0"/>
                            </a:rPr>
                            <m:t>𝑑𝑡</m:t>
                          </m:r>
                        </m:den>
                      </m:f>
                    </m:oMath>
                  </m:oMathPara>
                </a14:m>
                <a:endParaRPr lang="da-DK" sz="2400" dirty="0" smtClean="0"/>
              </a:p>
              <a:p>
                <a:pPr marL="0" indent="0">
                  <a:buNone/>
                </a:pPr>
                <a:endParaRPr lang="da-DK" sz="2400" dirty="0" smtClean="0"/>
              </a:p>
              <a:p>
                <a:pPr marL="0" indent="0">
                  <a:buNone/>
                </a:pPr>
                <a14:m>
                  <m:oMathPara xmlns:m="http://schemas.openxmlformats.org/officeDocument/2006/math">
                    <m:oMathParaPr>
                      <m:jc m:val="centerGroup"/>
                    </m:oMathParaPr>
                    <m:oMath xmlns:m="http://schemas.openxmlformats.org/officeDocument/2006/math">
                      <m:r>
                        <a:rPr lang="da-DK" sz="2400" b="0" i="1" smtClean="0">
                          <a:latin typeface="Cambria Math" panose="02040503050406030204" pitchFamily="18" charset="0"/>
                        </a:rPr>
                        <m:t>𝑚</m:t>
                      </m:r>
                      <m:r>
                        <a:rPr lang="da-DK" sz="2400" b="0" i="1" smtClean="0">
                          <a:latin typeface="Cambria Math" panose="02040503050406030204" pitchFamily="18" charset="0"/>
                        </a:rPr>
                        <m:t>=</m:t>
                      </m:r>
                      <m:r>
                        <a:rPr lang="da-DK" sz="2400" b="0" i="1" smtClean="0">
                          <a:latin typeface="Cambria Math" panose="02040503050406030204" pitchFamily="18" charset="0"/>
                        </a:rPr>
                        <m:t>𝜌</m:t>
                      </m:r>
                      <m:r>
                        <a:rPr lang="da-DK" sz="2400" b="0" i="1" smtClean="0">
                          <a:latin typeface="Cambria Math" panose="02040503050406030204" pitchFamily="18" charset="0"/>
                        </a:rPr>
                        <m:t>⋅</m:t>
                      </m:r>
                      <m:r>
                        <a:rPr lang="da-DK" sz="2400" b="0" i="1" smtClean="0">
                          <a:latin typeface="Cambria Math" panose="02040503050406030204" pitchFamily="18" charset="0"/>
                        </a:rPr>
                        <m:t>𝑉</m:t>
                      </m:r>
                    </m:oMath>
                  </m:oMathPara>
                </a14:m>
                <a:endParaRPr lang="da-DK" sz="2400" dirty="0"/>
              </a:p>
              <a:p>
                <a:pPr marL="0" indent="0">
                  <a:buNone/>
                </a:pPr>
                <a:r>
                  <a:rPr lang="da-DK" sz="2400" dirty="0" smtClean="0"/>
                  <a:t>Energy balance</a:t>
                </a:r>
              </a:p>
              <a:p>
                <a:pPr marL="0" indent="0">
                  <a:buNone/>
                </a:pPr>
                <a:endParaRPr lang="da-DK" sz="2400" dirty="0" smtClean="0"/>
              </a:p>
              <a:p>
                <a:pPr marL="0" indent="0">
                  <a:buNone/>
                </a:pPr>
                <a14:m>
                  <m:oMathPara xmlns:m="http://schemas.openxmlformats.org/officeDocument/2006/math">
                    <m:oMathParaPr>
                      <m:jc m:val="centerGroup"/>
                    </m:oMathParaPr>
                    <m:oMath xmlns:m="http://schemas.openxmlformats.org/officeDocument/2006/math">
                      <m:f>
                        <m:fPr>
                          <m:ctrlPr>
                            <a:rPr lang="da-DK" sz="2400" b="0" i="1" smtClean="0">
                              <a:latin typeface="Cambria Math" panose="02040503050406030204" pitchFamily="18" charset="0"/>
                            </a:rPr>
                          </m:ctrlPr>
                        </m:fPr>
                        <m:num>
                          <m:r>
                            <a:rPr lang="da-DK" sz="2400" b="0" i="1" smtClean="0">
                              <a:latin typeface="Cambria Math" panose="02040503050406030204" pitchFamily="18" charset="0"/>
                            </a:rPr>
                            <m:t>𝑑𝑈</m:t>
                          </m:r>
                        </m:num>
                        <m:den>
                          <m:r>
                            <a:rPr lang="da-DK" sz="2400" b="0" i="1" smtClean="0">
                              <a:latin typeface="Cambria Math" panose="02040503050406030204" pitchFamily="18" charset="0"/>
                            </a:rPr>
                            <m:t>𝑑𝑡</m:t>
                          </m:r>
                        </m:den>
                      </m:f>
                      <m:r>
                        <a:rPr lang="da-DK" sz="2400" b="0" i="1" smtClean="0">
                          <a:latin typeface="Cambria Math" panose="02040503050406030204" pitchFamily="18" charset="0"/>
                        </a:rPr>
                        <m:t>=</m:t>
                      </m:r>
                      <m:sSub>
                        <m:sSubPr>
                          <m:ctrlPr>
                            <a:rPr lang="da-DK" sz="2400" b="0" i="1" smtClean="0">
                              <a:latin typeface="Cambria Math" panose="02040503050406030204" pitchFamily="18" charset="0"/>
                            </a:rPr>
                          </m:ctrlPr>
                        </m:sSubPr>
                        <m:e>
                          <m:acc>
                            <m:accPr>
                              <m:chr m:val="̇"/>
                              <m:ctrlPr>
                                <a:rPr lang="da-DK" sz="2400" b="0" i="1" smtClean="0">
                                  <a:latin typeface="Cambria Math" panose="02040503050406030204" pitchFamily="18" charset="0"/>
                                </a:rPr>
                              </m:ctrlPr>
                            </m:accPr>
                            <m:e>
                              <m:r>
                                <a:rPr lang="da-DK" sz="2400" b="0" i="1" smtClean="0">
                                  <a:latin typeface="Cambria Math" panose="02040503050406030204" pitchFamily="18" charset="0"/>
                                </a:rPr>
                                <m:t>𝑚</m:t>
                              </m:r>
                            </m:e>
                          </m:acc>
                        </m:e>
                        <m:sub>
                          <m:r>
                            <a:rPr lang="da-DK" sz="2400" b="0" i="1" smtClean="0">
                              <a:latin typeface="Cambria Math" panose="02040503050406030204" pitchFamily="18" charset="0"/>
                            </a:rPr>
                            <m:t>𝑖𝑛</m:t>
                          </m:r>
                        </m:sub>
                      </m:sSub>
                      <m:r>
                        <a:rPr lang="da-DK" sz="2400" b="0" i="1" smtClean="0">
                          <a:latin typeface="Cambria Math" panose="02040503050406030204" pitchFamily="18" charset="0"/>
                        </a:rPr>
                        <m:t>⋅</m:t>
                      </m:r>
                      <m:sSub>
                        <m:sSubPr>
                          <m:ctrlPr>
                            <a:rPr lang="da-DK" sz="2400" b="0" i="1" smtClean="0">
                              <a:latin typeface="Cambria Math" panose="02040503050406030204" pitchFamily="18" charset="0"/>
                            </a:rPr>
                          </m:ctrlPr>
                        </m:sSubPr>
                        <m:e>
                          <m:r>
                            <a:rPr lang="da-DK" sz="2400" b="0" i="1" smtClean="0">
                              <a:latin typeface="Cambria Math" panose="02040503050406030204" pitchFamily="18" charset="0"/>
                            </a:rPr>
                            <m:t>h</m:t>
                          </m:r>
                        </m:e>
                        <m:sub>
                          <m:r>
                            <a:rPr lang="da-DK" sz="2400" b="0" i="1" smtClean="0">
                              <a:latin typeface="Cambria Math" panose="02040503050406030204" pitchFamily="18" charset="0"/>
                            </a:rPr>
                            <m:t>𝑖𝑛</m:t>
                          </m:r>
                        </m:sub>
                      </m:sSub>
                      <m:r>
                        <a:rPr lang="da-DK" sz="2400" b="0" i="1" smtClean="0">
                          <a:latin typeface="Cambria Math" panose="02040503050406030204" pitchFamily="18" charset="0"/>
                        </a:rPr>
                        <m:t>+</m:t>
                      </m:r>
                      <m:sSub>
                        <m:sSubPr>
                          <m:ctrlPr>
                            <a:rPr lang="da-DK" sz="2400" b="0" i="1" smtClean="0">
                              <a:latin typeface="Cambria Math" panose="02040503050406030204" pitchFamily="18" charset="0"/>
                            </a:rPr>
                          </m:ctrlPr>
                        </m:sSubPr>
                        <m:e>
                          <m:acc>
                            <m:accPr>
                              <m:chr m:val="̇"/>
                              <m:ctrlPr>
                                <a:rPr lang="da-DK" sz="2400" b="0" i="1" smtClean="0">
                                  <a:latin typeface="Cambria Math" panose="02040503050406030204" pitchFamily="18" charset="0"/>
                                </a:rPr>
                              </m:ctrlPr>
                            </m:accPr>
                            <m:e>
                              <m:r>
                                <a:rPr lang="da-DK" sz="2400" b="0" i="1" smtClean="0">
                                  <a:latin typeface="Cambria Math" panose="02040503050406030204" pitchFamily="18" charset="0"/>
                                </a:rPr>
                                <m:t>𝑚</m:t>
                              </m:r>
                            </m:e>
                          </m:acc>
                        </m:e>
                        <m:sub>
                          <m:r>
                            <a:rPr lang="da-DK" sz="2400" b="0" i="1" smtClean="0">
                              <a:latin typeface="Cambria Math" panose="02040503050406030204" pitchFamily="18" charset="0"/>
                            </a:rPr>
                            <m:t>𝑜𝑢𝑡</m:t>
                          </m:r>
                          <m:r>
                            <a:rPr lang="da-DK" sz="2400" b="0" i="1" smtClean="0">
                              <a:latin typeface="Cambria Math" panose="02040503050406030204" pitchFamily="18" charset="0"/>
                            </a:rPr>
                            <m:t>,</m:t>
                          </m:r>
                          <m:r>
                            <a:rPr lang="da-DK" sz="2400" b="0" i="1" smtClean="0">
                              <a:latin typeface="Cambria Math" panose="02040503050406030204" pitchFamily="18" charset="0"/>
                            </a:rPr>
                            <m:t>𝑣𝑎𝑝</m:t>
                          </m:r>
                        </m:sub>
                      </m:sSub>
                      <m:r>
                        <a:rPr lang="da-DK" sz="2400" b="0" i="1" smtClean="0">
                          <a:latin typeface="Cambria Math" panose="02040503050406030204" pitchFamily="18" charset="0"/>
                        </a:rPr>
                        <m:t>⋅</m:t>
                      </m:r>
                      <m:sSub>
                        <m:sSubPr>
                          <m:ctrlPr>
                            <a:rPr lang="da-DK" sz="2400" b="0" i="1" smtClean="0">
                              <a:latin typeface="Cambria Math" panose="02040503050406030204" pitchFamily="18" charset="0"/>
                            </a:rPr>
                          </m:ctrlPr>
                        </m:sSubPr>
                        <m:e>
                          <m:r>
                            <a:rPr lang="da-DK" sz="2400" b="0" i="1" smtClean="0">
                              <a:latin typeface="Cambria Math" panose="02040503050406030204" pitchFamily="18" charset="0"/>
                            </a:rPr>
                            <m:t>h</m:t>
                          </m:r>
                        </m:e>
                        <m:sub>
                          <m:r>
                            <a:rPr lang="da-DK" sz="2400" b="0" i="1" smtClean="0">
                              <a:latin typeface="Cambria Math" panose="02040503050406030204" pitchFamily="18" charset="0"/>
                            </a:rPr>
                            <m:t>𝑜𝑢𝑡</m:t>
                          </m:r>
                          <m:r>
                            <a:rPr lang="da-DK" sz="2400" b="0" i="1" smtClean="0">
                              <a:latin typeface="Cambria Math" panose="02040503050406030204" pitchFamily="18" charset="0"/>
                            </a:rPr>
                            <m:t>,</m:t>
                          </m:r>
                          <m:r>
                            <a:rPr lang="da-DK" sz="2400" b="0" i="1" smtClean="0">
                              <a:latin typeface="Cambria Math" panose="02040503050406030204" pitchFamily="18" charset="0"/>
                            </a:rPr>
                            <m:t>𝑣𝑎𝑝</m:t>
                          </m:r>
                        </m:sub>
                      </m:sSub>
                      <m:r>
                        <a:rPr lang="da-DK" sz="2400" b="0" i="1" smtClean="0">
                          <a:latin typeface="Cambria Math" panose="02040503050406030204" pitchFamily="18" charset="0"/>
                        </a:rPr>
                        <m:t>+</m:t>
                      </m:r>
                      <m:sSub>
                        <m:sSubPr>
                          <m:ctrlPr>
                            <a:rPr lang="da-DK" sz="2400" b="0" i="1" smtClean="0">
                              <a:latin typeface="Cambria Math" panose="02040503050406030204" pitchFamily="18" charset="0"/>
                            </a:rPr>
                          </m:ctrlPr>
                        </m:sSubPr>
                        <m:e>
                          <m:acc>
                            <m:accPr>
                              <m:chr m:val="̇"/>
                              <m:ctrlPr>
                                <a:rPr lang="da-DK" sz="2400" b="0" i="1" smtClean="0">
                                  <a:latin typeface="Cambria Math" panose="02040503050406030204" pitchFamily="18" charset="0"/>
                                </a:rPr>
                              </m:ctrlPr>
                            </m:accPr>
                            <m:e>
                              <m:r>
                                <a:rPr lang="da-DK" sz="2400" b="0" i="1" smtClean="0">
                                  <a:latin typeface="Cambria Math" panose="02040503050406030204" pitchFamily="18" charset="0"/>
                                </a:rPr>
                                <m:t>𝑚</m:t>
                              </m:r>
                            </m:e>
                          </m:acc>
                        </m:e>
                        <m:sub>
                          <m:r>
                            <a:rPr lang="da-DK" sz="2400" b="0" i="1" smtClean="0">
                              <a:latin typeface="Cambria Math" panose="02040503050406030204" pitchFamily="18" charset="0"/>
                            </a:rPr>
                            <m:t>𝑜𝑢𝑡</m:t>
                          </m:r>
                          <m:r>
                            <a:rPr lang="da-DK" sz="2400" b="0" i="1" smtClean="0">
                              <a:latin typeface="Cambria Math" panose="02040503050406030204" pitchFamily="18" charset="0"/>
                            </a:rPr>
                            <m:t>,</m:t>
                          </m:r>
                          <m:r>
                            <a:rPr lang="da-DK" sz="2400" b="0" i="1" smtClean="0">
                              <a:latin typeface="Cambria Math" panose="02040503050406030204" pitchFamily="18" charset="0"/>
                            </a:rPr>
                            <m:t>𝑙𝑖𝑞</m:t>
                          </m:r>
                        </m:sub>
                      </m:sSub>
                      <m:r>
                        <a:rPr lang="da-DK" sz="2400" b="0" i="1" smtClean="0">
                          <a:latin typeface="Cambria Math" panose="02040503050406030204" pitchFamily="18" charset="0"/>
                        </a:rPr>
                        <m:t>⋅</m:t>
                      </m:r>
                      <m:sSub>
                        <m:sSubPr>
                          <m:ctrlPr>
                            <a:rPr lang="da-DK" sz="2400" b="0" i="1" smtClean="0">
                              <a:latin typeface="Cambria Math" panose="02040503050406030204" pitchFamily="18" charset="0"/>
                            </a:rPr>
                          </m:ctrlPr>
                        </m:sSubPr>
                        <m:e>
                          <m:r>
                            <a:rPr lang="da-DK" sz="2400" b="0" i="1" smtClean="0">
                              <a:latin typeface="Cambria Math" panose="02040503050406030204" pitchFamily="18" charset="0"/>
                            </a:rPr>
                            <m:t>h</m:t>
                          </m:r>
                        </m:e>
                        <m:sub>
                          <m:r>
                            <a:rPr lang="da-DK" sz="2400" b="0" i="1" smtClean="0">
                              <a:latin typeface="Cambria Math" panose="02040503050406030204" pitchFamily="18" charset="0"/>
                            </a:rPr>
                            <m:t>𝑜𝑢𝑡</m:t>
                          </m:r>
                          <m:r>
                            <a:rPr lang="da-DK" sz="2400" b="0" i="1" smtClean="0">
                              <a:latin typeface="Cambria Math" panose="02040503050406030204" pitchFamily="18" charset="0"/>
                            </a:rPr>
                            <m:t>,</m:t>
                          </m:r>
                          <m:r>
                            <a:rPr lang="da-DK" sz="2400" b="0" i="1" smtClean="0">
                              <a:latin typeface="Cambria Math" panose="02040503050406030204" pitchFamily="18" charset="0"/>
                            </a:rPr>
                            <m:t>𝑙𝑖𝑞</m:t>
                          </m:r>
                        </m:sub>
                      </m:sSub>
                      <m:r>
                        <a:rPr lang="da-DK" sz="2400" b="0" i="0" smtClean="0">
                          <a:latin typeface="Cambria Math" panose="02040503050406030204" pitchFamily="18" charset="0"/>
                        </a:rPr>
                        <m:t>+</m:t>
                      </m:r>
                      <m:r>
                        <m:rPr>
                          <m:sty m:val="p"/>
                        </m:rPr>
                        <a:rPr lang="da-DK" sz="2400" b="0" i="0" smtClean="0">
                          <a:latin typeface="Cambria Math" panose="02040503050406030204" pitchFamily="18" charset="0"/>
                        </a:rPr>
                        <m:t>V</m:t>
                      </m:r>
                      <m:r>
                        <a:rPr lang="da-DK" sz="2400" b="0" i="1" smtClean="0">
                          <a:latin typeface="Cambria Math" panose="02040503050406030204" pitchFamily="18" charset="0"/>
                        </a:rPr>
                        <m:t>⋅</m:t>
                      </m:r>
                      <m:f>
                        <m:fPr>
                          <m:ctrlPr>
                            <a:rPr lang="da-DK" sz="2400" b="0" i="1" smtClean="0">
                              <a:latin typeface="Cambria Math" panose="02040503050406030204" pitchFamily="18" charset="0"/>
                            </a:rPr>
                          </m:ctrlPr>
                        </m:fPr>
                        <m:num>
                          <m:r>
                            <a:rPr lang="da-DK" sz="2400" b="0" i="1" smtClean="0">
                              <a:latin typeface="Cambria Math" panose="02040503050406030204" pitchFamily="18" charset="0"/>
                            </a:rPr>
                            <m:t>𝑑𝑝</m:t>
                          </m:r>
                        </m:num>
                        <m:den>
                          <m:r>
                            <a:rPr lang="da-DK" sz="2400" b="0" i="1" smtClean="0">
                              <a:latin typeface="Cambria Math" panose="02040503050406030204" pitchFamily="18" charset="0"/>
                            </a:rPr>
                            <m:t>𝑑𝑡</m:t>
                          </m:r>
                        </m:den>
                      </m:f>
                    </m:oMath>
                  </m:oMathPara>
                </a14:m>
                <a:endParaRPr lang="da-DK" sz="2400" dirty="0" smtClean="0"/>
              </a:p>
              <a:p>
                <a:pPr marL="0" indent="0">
                  <a:buNone/>
                </a:pPr>
                <a:endParaRPr lang="da-DK" sz="2400" dirty="0" smtClean="0"/>
              </a:p>
              <a:p>
                <a:pPr marL="0" indent="0">
                  <a:buNone/>
                </a:pPr>
                <a:r>
                  <a:rPr lang="da-DK" sz="2400" dirty="0" smtClean="0"/>
                  <a:t>Can </a:t>
                </a:r>
                <a:r>
                  <a:rPr lang="da-DK" sz="2400" dirty="0" err="1" smtClean="0"/>
                  <a:t>be</a:t>
                </a:r>
                <a:r>
                  <a:rPr lang="da-DK" sz="2400" dirty="0" smtClean="0"/>
                  <a:t> </a:t>
                </a:r>
                <a:r>
                  <a:rPr lang="da-DK" sz="2400" dirty="0" err="1" smtClean="0"/>
                  <a:t>transformed</a:t>
                </a:r>
                <a:r>
                  <a:rPr lang="da-DK" sz="2400" dirty="0" smtClean="0"/>
                  <a:t> to:</a:t>
                </a:r>
              </a:p>
              <a:p>
                <a:pPr marL="0" indent="0">
                  <a:buNone/>
                </a:pPr>
                <a:endParaRPr lang="da-DK" sz="2400"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da-DK" sz="2400" b="0" i="1" smtClean="0">
                              <a:latin typeface="Cambria Math" panose="02040503050406030204" pitchFamily="18" charset="0"/>
                            </a:rPr>
                          </m:ctrlPr>
                        </m:fPr>
                        <m:num>
                          <m:r>
                            <a:rPr lang="da-DK" sz="2400" b="0" i="1" smtClean="0">
                              <a:latin typeface="Cambria Math" panose="02040503050406030204" pitchFamily="18" charset="0"/>
                            </a:rPr>
                            <m:t>𝑑h</m:t>
                          </m:r>
                        </m:num>
                        <m:den>
                          <m:r>
                            <a:rPr lang="da-DK" sz="2400" b="0" i="1" smtClean="0">
                              <a:latin typeface="Cambria Math" panose="02040503050406030204" pitchFamily="18" charset="0"/>
                            </a:rPr>
                            <m:t>𝑑𝑡</m:t>
                          </m:r>
                        </m:den>
                      </m:f>
                      <m:r>
                        <a:rPr lang="da-DK" sz="2400" b="0" i="1" smtClean="0">
                          <a:latin typeface="Cambria Math" panose="02040503050406030204" pitchFamily="18" charset="0"/>
                        </a:rPr>
                        <m:t>=</m:t>
                      </m:r>
                      <m:f>
                        <m:fPr>
                          <m:ctrlPr>
                            <a:rPr lang="da-DK" sz="2400" b="0" i="1" smtClean="0">
                              <a:latin typeface="Cambria Math" panose="02040503050406030204" pitchFamily="18" charset="0"/>
                            </a:rPr>
                          </m:ctrlPr>
                        </m:fPr>
                        <m:num>
                          <m:r>
                            <a:rPr lang="da-DK" sz="2400" b="0" i="1" smtClean="0">
                              <a:latin typeface="Cambria Math" panose="02040503050406030204" pitchFamily="18" charset="0"/>
                            </a:rPr>
                            <m:t>1</m:t>
                          </m:r>
                        </m:num>
                        <m:den>
                          <m:r>
                            <a:rPr lang="da-DK" sz="2400" b="0" i="1" smtClean="0">
                              <a:latin typeface="Cambria Math" panose="02040503050406030204" pitchFamily="18" charset="0"/>
                            </a:rPr>
                            <m:t>𝑚</m:t>
                          </m:r>
                        </m:den>
                      </m:f>
                      <m:r>
                        <a:rPr lang="da-DK" sz="2400" b="0" i="1" smtClean="0">
                          <a:latin typeface="Cambria Math" panose="02040503050406030204" pitchFamily="18" charset="0"/>
                        </a:rPr>
                        <m:t>⋅</m:t>
                      </m:r>
                      <m:d>
                        <m:dPr>
                          <m:ctrlPr>
                            <a:rPr lang="da-DK" sz="2400" b="0" i="1" smtClean="0">
                              <a:latin typeface="Cambria Math" panose="02040503050406030204" pitchFamily="18" charset="0"/>
                            </a:rPr>
                          </m:ctrlPr>
                        </m:dPr>
                        <m:e>
                          <m:sSub>
                            <m:sSubPr>
                              <m:ctrlPr>
                                <a:rPr lang="da-DK" sz="2400" b="0" i="1" smtClean="0">
                                  <a:latin typeface="Cambria Math" panose="02040503050406030204" pitchFamily="18" charset="0"/>
                                </a:rPr>
                              </m:ctrlPr>
                            </m:sSubPr>
                            <m:e>
                              <m:acc>
                                <m:accPr>
                                  <m:chr m:val="̇"/>
                                  <m:ctrlPr>
                                    <a:rPr lang="da-DK" sz="2400" b="0" i="1" smtClean="0">
                                      <a:latin typeface="Cambria Math" panose="02040503050406030204" pitchFamily="18" charset="0"/>
                                    </a:rPr>
                                  </m:ctrlPr>
                                </m:accPr>
                                <m:e>
                                  <m:r>
                                    <a:rPr lang="da-DK" sz="2400" b="0" i="1" smtClean="0">
                                      <a:latin typeface="Cambria Math" panose="02040503050406030204" pitchFamily="18" charset="0"/>
                                    </a:rPr>
                                    <m:t>𝑚</m:t>
                                  </m:r>
                                </m:e>
                              </m:acc>
                            </m:e>
                            <m:sub>
                              <m:r>
                                <a:rPr lang="da-DK" sz="2400" b="0" i="1" smtClean="0">
                                  <a:latin typeface="Cambria Math" panose="02040503050406030204" pitchFamily="18" charset="0"/>
                                </a:rPr>
                                <m:t>𝑖𝑛</m:t>
                              </m:r>
                            </m:sub>
                          </m:sSub>
                          <m:r>
                            <a:rPr lang="da-DK" sz="2400" b="0" i="1" smtClean="0">
                              <a:latin typeface="Cambria Math" panose="02040503050406030204" pitchFamily="18" charset="0"/>
                            </a:rPr>
                            <m:t>⋅</m:t>
                          </m:r>
                          <m:d>
                            <m:dPr>
                              <m:ctrlPr>
                                <a:rPr lang="da-DK" sz="2400" b="0" i="1" smtClean="0">
                                  <a:latin typeface="Cambria Math" panose="02040503050406030204" pitchFamily="18" charset="0"/>
                                </a:rPr>
                              </m:ctrlPr>
                            </m:dPr>
                            <m:e>
                              <m:sSub>
                                <m:sSubPr>
                                  <m:ctrlPr>
                                    <a:rPr lang="da-DK" sz="2400" b="0" i="1" smtClean="0">
                                      <a:latin typeface="Cambria Math" panose="02040503050406030204" pitchFamily="18" charset="0"/>
                                    </a:rPr>
                                  </m:ctrlPr>
                                </m:sSubPr>
                                <m:e>
                                  <m:r>
                                    <a:rPr lang="da-DK" sz="2400" b="0" i="1" smtClean="0">
                                      <a:latin typeface="Cambria Math" panose="02040503050406030204" pitchFamily="18" charset="0"/>
                                    </a:rPr>
                                    <m:t>h</m:t>
                                  </m:r>
                                </m:e>
                                <m:sub>
                                  <m:r>
                                    <a:rPr lang="da-DK" sz="2400" b="0" i="1" smtClean="0">
                                      <a:latin typeface="Cambria Math" panose="02040503050406030204" pitchFamily="18" charset="0"/>
                                    </a:rPr>
                                    <m:t>𝑖𝑛</m:t>
                                  </m:r>
                                </m:sub>
                              </m:sSub>
                              <m:r>
                                <a:rPr lang="da-DK" sz="2400" b="0" i="1" smtClean="0">
                                  <a:latin typeface="Cambria Math" panose="02040503050406030204" pitchFamily="18" charset="0"/>
                                </a:rPr>
                                <m:t>−</m:t>
                              </m:r>
                              <m:r>
                                <a:rPr lang="da-DK" sz="2400" b="0" i="1" smtClean="0">
                                  <a:latin typeface="Cambria Math" panose="02040503050406030204" pitchFamily="18" charset="0"/>
                                </a:rPr>
                                <m:t>h</m:t>
                              </m:r>
                            </m:e>
                          </m:d>
                          <m:r>
                            <a:rPr lang="da-DK" sz="2400" b="0" i="1" smtClean="0">
                              <a:latin typeface="Cambria Math" panose="02040503050406030204" pitchFamily="18" charset="0"/>
                            </a:rPr>
                            <m:t>+</m:t>
                          </m:r>
                          <m:sSub>
                            <m:sSubPr>
                              <m:ctrlPr>
                                <a:rPr lang="da-DK" sz="2400" b="0" i="1" smtClean="0">
                                  <a:latin typeface="Cambria Math" panose="02040503050406030204" pitchFamily="18" charset="0"/>
                                </a:rPr>
                              </m:ctrlPr>
                            </m:sSubPr>
                            <m:e>
                              <m:acc>
                                <m:accPr>
                                  <m:chr m:val="̇"/>
                                  <m:ctrlPr>
                                    <a:rPr lang="da-DK" sz="2400" b="0" i="1" smtClean="0">
                                      <a:latin typeface="Cambria Math" panose="02040503050406030204" pitchFamily="18" charset="0"/>
                                    </a:rPr>
                                  </m:ctrlPr>
                                </m:accPr>
                                <m:e>
                                  <m:r>
                                    <a:rPr lang="da-DK" sz="2400" b="0" i="1" smtClean="0">
                                      <a:latin typeface="Cambria Math" panose="02040503050406030204" pitchFamily="18" charset="0"/>
                                    </a:rPr>
                                    <m:t>𝑚</m:t>
                                  </m:r>
                                </m:e>
                              </m:acc>
                            </m:e>
                            <m:sub>
                              <m:r>
                                <a:rPr lang="da-DK" sz="2400" b="0" i="1" smtClean="0">
                                  <a:latin typeface="Cambria Math" panose="02040503050406030204" pitchFamily="18" charset="0"/>
                                </a:rPr>
                                <m:t>𝑜𝑢𝑡</m:t>
                              </m:r>
                              <m:r>
                                <a:rPr lang="da-DK" sz="2400" b="0" i="1" smtClean="0">
                                  <a:latin typeface="Cambria Math" panose="02040503050406030204" pitchFamily="18" charset="0"/>
                                </a:rPr>
                                <m:t>,</m:t>
                              </m:r>
                              <m:r>
                                <a:rPr lang="da-DK" sz="2400" b="0" i="1" smtClean="0">
                                  <a:latin typeface="Cambria Math" panose="02040503050406030204" pitchFamily="18" charset="0"/>
                                </a:rPr>
                                <m:t>𝑣𝑎𝑝</m:t>
                              </m:r>
                            </m:sub>
                          </m:sSub>
                          <m:r>
                            <a:rPr lang="da-DK" sz="2400" b="0" i="1" smtClean="0">
                              <a:latin typeface="Cambria Math" panose="02040503050406030204" pitchFamily="18" charset="0"/>
                            </a:rPr>
                            <m:t>⋅</m:t>
                          </m:r>
                          <m:d>
                            <m:dPr>
                              <m:ctrlPr>
                                <a:rPr lang="da-DK" sz="2400" b="0" i="1" smtClean="0">
                                  <a:latin typeface="Cambria Math" panose="02040503050406030204" pitchFamily="18" charset="0"/>
                                </a:rPr>
                              </m:ctrlPr>
                            </m:dPr>
                            <m:e>
                              <m:sSub>
                                <m:sSubPr>
                                  <m:ctrlPr>
                                    <a:rPr lang="da-DK" sz="2400" b="0" i="1" smtClean="0">
                                      <a:latin typeface="Cambria Math" panose="02040503050406030204" pitchFamily="18" charset="0"/>
                                    </a:rPr>
                                  </m:ctrlPr>
                                </m:sSubPr>
                                <m:e>
                                  <m:r>
                                    <a:rPr lang="da-DK" sz="2400" b="0" i="1" smtClean="0">
                                      <a:latin typeface="Cambria Math" panose="02040503050406030204" pitchFamily="18" charset="0"/>
                                    </a:rPr>
                                    <m:t>h</m:t>
                                  </m:r>
                                </m:e>
                                <m:sub>
                                  <m:r>
                                    <a:rPr lang="da-DK" sz="2400" b="0" i="1" smtClean="0">
                                      <a:latin typeface="Cambria Math" panose="02040503050406030204" pitchFamily="18" charset="0"/>
                                    </a:rPr>
                                    <m:t>𝑜𝑢𝑡</m:t>
                                  </m:r>
                                  <m:r>
                                    <a:rPr lang="da-DK" sz="2400" b="0" i="1" smtClean="0">
                                      <a:latin typeface="Cambria Math" panose="02040503050406030204" pitchFamily="18" charset="0"/>
                                    </a:rPr>
                                    <m:t>,</m:t>
                                  </m:r>
                                  <m:r>
                                    <a:rPr lang="da-DK" sz="2400" b="0" i="1" smtClean="0">
                                      <a:latin typeface="Cambria Math" panose="02040503050406030204" pitchFamily="18" charset="0"/>
                                    </a:rPr>
                                    <m:t>𝑣𝑎𝑝</m:t>
                                  </m:r>
                                </m:sub>
                              </m:sSub>
                              <m:r>
                                <a:rPr lang="da-DK" sz="2400" b="0" i="1" smtClean="0">
                                  <a:latin typeface="Cambria Math" panose="02040503050406030204" pitchFamily="18" charset="0"/>
                                </a:rPr>
                                <m:t>−</m:t>
                              </m:r>
                              <m:r>
                                <a:rPr lang="da-DK" sz="2400" b="0" i="1" smtClean="0">
                                  <a:latin typeface="Cambria Math" panose="02040503050406030204" pitchFamily="18" charset="0"/>
                                </a:rPr>
                                <m:t>h</m:t>
                              </m:r>
                            </m:e>
                          </m:d>
                          <m:r>
                            <a:rPr lang="da-DK" sz="2400" b="0" i="1" smtClean="0">
                              <a:latin typeface="Cambria Math" panose="02040503050406030204" pitchFamily="18" charset="0"/>
                            </a:rPr>
                            <m:t>+</m:t>
                          </m:r>
                          <m:sSub>
                            <m:sSubPr>
                              <m:ctrlPr>
                                <a:rPr lang="da-DK" sz="2400" i="1">
                                  <a:latin typeface="Cambria Math" panose="02040503050406030204" pitchFamily="18" charset="0"/>
                                </a:rPr>
                              </m:ctrlPr>
                            </m:sSubPr>
                            <m:e>
                              <m:acc>
                                <m:accPr>
                                  <m:chr m:val="̇"/>
                                  <m:ctrlPr>
                                    <a:rPr lang="da-DK" sz="2400" i="1">
                                      <a:latin typeface="Cambria Math" panose="02040503050406030204" pitchFamily="18" charset="0"/>
                                    </a:rPr>
                                  </m:ctrlPr>
                                </m:accPr>
                                <m:e>
                                  <m:r>
                                    <a:rPr lang="da-DK" sz="2400" i="1">
                                      <a:latin typeface="Cambria Math" panose="02040503050406030204" pitchFamily="18" charset="0"/>
                                    </a:rPr>
                                    <m:t>𝑚</m:t>
                                  </m:r>
                                </m:e>
                              </m:acc>
                            </m:e>
                            <m:sub>
                              <m:r>
                                <a:rPr lang="da-DK" sz="2400" i="1">
                                  <a:latin typeface="Cambria Math" panose="02040503050406030204" pitchFamily="18" charset="0"/>
                                </a:rPr>
                                <m:t>𝑜𝑢𝑡</m:t>
                              </m:r>
                              <m:r>
                                <a:rPr lang="da-DK" sz="2400" i="1">
                                  <a:latin typeface="Cambria Math" panose="02040503050406030204" pitchFamily="18" charset="0"/>
                                </a:rPr>
                                <m:t>,</m:t>
                              </m:r>
                              <m:r>
                                <a:rPr lang="da-DK" sz="2400" b="0" i="1" smtClean="0">
                                  <a:latin typeface="Cambria Math" panose="02040503050406030204" pitchFamily="18" charset="0"/>
                                </a:rPr>
                                <m:t>𝑙𝑖𝑞</m:t>
                              </m:r>
                            </m:sub>
                          </m:sSub>
                          <m:r>
                            <a:rPr lang="da-DK" sz="2400" i="1">
                              <a:latin typeface="Cambria Math" panose="02040503050406030204" pitchFamily="18" charset="0"/>
                            </a:rPr>
                            <m:t>⋅</m:t>
                          </m:r>
                          <m:d>
                            <m:dPr>
                              <m:ctrlPr>
                                <a:rPr lang="da-DK" sz="2400" i="1">
                                  <a:latin typeface="Cambria Math" panose="02040503050406030204" pitchFamily="18" charset="0"/>
                                </a:rPr>
                              </m:ctrlPr>
                            </m:dPr>
                            <m:e>
                              <m:sSub>
                                <m:sSubPr>
                                  <m:ctrlPr>
                                    <a:rPr lang="da-DK" sz="2400" i="1">
                                      <a:latin typeface="Cambria Math" panose="02040503050406030204" pitchFamily="18" charset="0"/>
                                    </a:rPr>
                                  </m:ctrlPr>
                                </m:sSubPr>
                                <m:e>
                                  <m:r>
                                    <a:rPr lang="da-DK" sz="2400" i="1">
                                      <a:latin typeface="Cambria Math" panose="02040503050406030204" pitchFamily="18" charset="0"/>
                                    </a:rPr>
                                    <m:t>h</m:t>
                                  </m:r>
                                </m:e>
                                <m:sub>
                                  <m:r>
                                    <a:rPr lang="da-DK" sz="2400" i="1">
                                      <a:latin typeface="Cambria Math" panose="02040503050406030204" pitchFamily="18" charset="0"/>
                                    </a:rPr>
                                    <m:t>𝑜𝑢𝑡</m:t>
                                  </m:r>
                                  <m:r>
                                    <a:rPr lang="da-DK" sz="2400" i="1">
                                      <a:latin typeface="Cambria Math" panose="02040503050406030204" pitchFamily="18" charset="0"/>
                                    </a:rPr>
                                    <m:t>,</m:t>
                                  </m:r>
                                  <m:r>
                                    <a:rPr lang="da-DK" sz="2400" b="0" i="1" smtClean="0">
                                      <a:latin typeface="Cambria Math" panose="02040503050406030204" pitchFamily="18" charset="0"/>
                                    </a:rPr>
                                    <m:t>𝑙𝑖𝑞</m:t>
                                  </m:r>
                                </m:sub>
                              </m:sSub>
                              <m:r>
                                <a:rPr lang="da-DK" sz="2400" i="1">
                                  <a:latin typeface="Cambria Math" panose="02040503050406030204" pitchFamily="18" charset="0"/>
                                </a:rPr>
                                <m:t>−</m:t>
                              </m:r>
                              <m:r>
                                <a:rPr lang="da-DK" sz="2400" i="1">
                                  <a:latin typeface="Cambria Math" panose="02040503050406030204" pitchFamily="18" charset="0"/>
                                </a:rPr>
                                <m:t>h</m:t>
                              </m:r>
                            </m:e>
                          </m:d>
                          <m:r>
                            <a:rPr lang="da-DK" sz="2400" b="0" i="1" smtClean="0">
                              <a:latin typeface="Cambria Math" panose="02040503050406030204" pitchFamily="18" charset="0"/>
                            </a:rPr>
                            <m:t>+</m:t>
                          </m:r>
                          <m:r>
                            <a:rPr lang="da-DK" sz="2400" b="0" i="1" smtClean="0">
                              <a:latin typeface="Cambria Math" panose="02040503050406030204" pitchFamily="18" charset="0"/>
                            </a:rPr>
                            <m:t>𝑉</m:t>
                          </m:r>
                          <m:r>
                            <a:rPr lang="da-DK" sz="2400" b="0" i="1" smtClean="0">
                              <a:latin typeface="Cambria Math" panose="02040503050406030204" pitchFamily="18" charset="0"/>
                            </a:rPr>
                            <m:t>⋅</m:t>
                          </m:r>
                          <m:f>
                            <m:fPr>
                              <m:ctrlPr>
                                <a:rPr lang="da-DK" sz="2400" b="0" i="1" smtClean="0">
                                  <a:latin typeface="Cambria Math" panose="02040503050406030204" pitchFamily="18" charset="0"/>
                                </a:rPr>
                              </m:ctrlPr>
                            </m:fPr>
                            <m:num>
                              <m:r>
                                <a:rPr lang="da-DK" sz="2400" b="0" i="1" smtClean="0">
                                  <a:latin typeface="Cambria Math" panose="02040503050406030204" pitchFamily="18" charset="0"/>
                                </a:rPr>
                                <m:t>𝑑𝑝</m:t>
                              </m:r>
                            </m:num>
                            <m:den>
                              <m:r>
                                <a:rPr lang="da-DK" sz="2400" b="0" i="1" smtClean="0">
                                  <a:latin typeface="Cambria Math" panose="02040503050406030204" pitchFamily="18" charset="0"/>
                                </a:rPr>
                                <m:t>𝑑𝑡</m:t>
                              </m:r>
                            </m:den>
                          </m:f>
                        </m:e>
                      </m:d>
                    </m:oMath>
                  </m:oMathPara>
                </a14:m>
                <a:endParaRPr lang="da-DK" sz="2400" dirty="0" smtClean="0"/>
              </a:p>
              <a:p>
                <a:pPr marL="0" indent="0">
                  <a:buNone/>
                </a:pPr>
                <a:r>
                  <a:rPr lang="da-DK" sz="2400" dirty="0" smtClean="0"/>
                  <a:t>Momentum balance (</a:t>
                </a:r>
                <a:r>
                  <a:rPr lang="da-DK" sz="2400" dirty="0" err="1" smtClean="0"/>
                  <a:t>assume</a:t>
                </a:r>
                <a:r>
                  <a:rPr lang="da-DK" sz="2400" dirty="0" smtClean="0"/>
                  <a:t> </a:t>
                </a:r>
                <a:r>
                  <a:rPr lang="da-DK" sz="2400" dirty="0" err="1" smtClean="0"/>
                  <a:t>no</a:t>
                </a:r>
                <a:r>
                  <a:rPr lang="da-DK" sz="2400" dirty="0" smtClean="0"/>
                  <a:t> pressure </a:t>
                </a:r>
                <a:r>
                  <a:rPr lang="da-DK" sz="2400" dirty="0" err="1" smtClean="0"/>
                  <a:t>loss</a:t>
                </a:r>
                <a:r>
                  <a:rPr lang="da-DK" sz="2400" dirty="0" smtClean="0"/>
                  <a:t>)</a:t>
                </a:r>
              </a:p>
              <a:p>
                <a:pPr marL="0" indent="0">
                  <a:buNone/>
                </a:pPr>
                <a:endParaRPr lang="da-DK" sz="2400" dirty="0" smtClean="0"/>
              </a:p>
              <a:p>
                <a:pPr marL="0" indent="0">
                  <a:buNone/>
                </a:pPr>
                <a14:m>
                  <m:oMathPara xmlns:m="http://schemas.openxmlformats.org/officeDocument/2006/math">
                    <m:oMathParaPr>
                      <m:jc m:val="centerGroup"/>
                    </m:oMathParaPr>
                    <m:oMath xmlns:m="http://schemas.openxmlformats.org/officeDocument/2006/math">
                      <m:sSub>
                        <m:sSubPr>
                          <m:ctrlPr>
                            <a:rPr lang="da-DK" sz="2400" b="0" i="1" smtClean="0">
                              <a:latin typeface="Cambria Math" panose="02040503050406030204" pitchFamily="18" charset="0"/>
                            </a:rPr>
                          </m:ctrlPr>
                        </m:sSubPr>
                        <m:e>
                          <m:r>
                            <a:rPr lang="da-DK" sz="2400" b="0" i="1" smtClean="0">
                              <a:latin typeface="Cambria Math" panose="02040503050406030204" pitchFamily="18" charset="0"/>
                            </a:rPr>
                            <m:t>𝑝</m:t>
                          </m:r>
                        </m:e>
                        <m:sub>
                          <m:r>
                            <a:rPr lang="da-DK" sz="2400" b="0" i="1" smtClean="0">
                              <a:latin typeface="Cambria Math" panose="02040503050406030204" pitchFamily="18" charset="0"/>
                            </a:rPr>
                            <m:t>𝑖𝑛</m:t>
                          </m:r>
                        </m:sub>
                      </m:sSub>
                      <m:r>
                        <a:rPr lang="da-DK" sz="2400" b="0" i="1" smtClean="0">
                          <a:latin typeface="Cambria Math" panose="02040503050406030204" pitchFamily="18" charset="0"/>
                        </a:rPr>
                        <m:t>=</m:t>
                      </m:r>
                      <m:sSub>
                        <m:sSubPr>
                          <m:ctrlPr>
                            <a:rPr lang="da-DK" sz="2400" b="0" i="1" smtClean="0">
                              <a:latin typeface="Cambria Math" panose="02040503050406030204" pitchFamily="18" charset="0"/>
                            </a:rPr>
                          </m:ctrlPr>
                        </m:sSubPr>
                        <m:e>
                          <m:r>
                            <a:rPr lang="da-DK" sz="2400" b="0" i="1" smtClean="0">
                              <a:latin typeface="Cambria Math" panose="02040503050406030204" pitchFamily="18" charset="0"/>
                            </a:rPr>
                            <m:t>𝑝</m:t>
                          </m:r>
                        </m:e>
                        <m:sub>
                          <m:r>
                            <a:rPr lang="da-DK" sz="2400" b="0" i="1" smtClean="0">
                              <a:latin typeface="Cambria Math" panose="02040503050406030204" pitchFamily="18" charset="0"/>
                            </a:rPr>
                            <m:t>𝑜𝑢𝑡</m:t>
                          </m:r>
                          <m:r>
                            <a:rPr lang="da-DK" sz="2400" b="0" i="1" smtClean="0">
                              <a:latin typeface="Cambria Math" panose="02040503050406030204" pitchFamily="18" charset="0"/>
                            </a:rPr>
                            <m:t>,</m:t>
                          </m:r>
                          <m:r>
                            <a:rPr lang="da-DK" sz="2400" b="0" i="1" smtClean="0">
                              <a:latin typeface="Cambria Math" panose="02040503050406030204" pitchFamily="18" charset="0"/>
                            </a:rPr>
                            <m:t>𝑣𝑎𝑝</m:t>
                          </m:r>
                        </m:sub>
                      </m:sSub>
                      <m:r>
                        <a:rPr lang="da-DK" sz="2400" b="0" i="1" smtClean="0">
                          <a:latin typeface="Cambria Math" panose="02040503050406030204" pitchFamily="18" charset="0"/>
                        </a:rPr>
                        <m:t>=</m:t>
                      </m:r>
                      <m:sSub>
                        <m:sSubPr>
                          <m:ctrlPr>
                            <a:rPr lang="da-DK" sz="2400" b="0" i="1" smtClean="0">
                              <a:latin typeface="Cambria Math" panose="02040503050406030204" pitchFamily="18" charset="0"/>
                            </a:rPr>
                          </m:ctrlPr>
                        </m:sSubPr>
                        <m:e>
                          <m:r>
                            <a:rPr lang="da-DK" sz="2400" b="0" i="1" smtClean="0">
                              <a:latin typeface="Cambria Math" panose="02040503050406030204" pitchFamily="18" charset="0"/>
                            </a:rPr>
                            <m:t>𝑝</m:t>
                          </m:r>
                        </m:e>
                        <m:sub>
                          <m:r>
                            <a:rPr lang="da-DK" sz="2400" b="0" i="1" smtClean="0">
                              <a:latin typeface="Cambria Math" panose="02040503050406030204" pitchFamily="18" charset="0"/>
                            </a:rPr>
                            <m:t>𝑜𝑢𝑡</m:t>
                          </m:r>
                          <m:r>
                            <a:rPr lang="da-DK" sz="2400" b="0" i="1" smtClean="0">
                              <a:latin typeface="Cambria Math" panose="02040503050406030204" pitchFamily="18" charset="0"/>
                            </a:rPr>
                            <m:t>,</m:t>
                          </m:r>
                          <m:r>
                            <a:rPr lang="da-DK" sz="2400" b="0" i="1" smtClean="0">
                              <a:latin typeface="Cambria Math" panose="02040503050406030204" pitchFamily="18" charset="0"/>
                            </a:rPr>
                            <m:t>𝑙𝑖𝑞</m:t>
                          </m:r>
                        </m:sub>
                      </m:sSub>
                    </m:oMath>
                  </m:oMathPara>
                </a14:m>
                <a:endParaRPr lang="da-DK" sz="240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898229" y="1568590"/>
                <a:ext cx="7818849" cy="4880335"/>
              </a:xfrm>
              <a:blipFill>
                <a:blip r:embed="rId2"/>
                <a:stretch>
                  <a:fillRect l="-78" t="-1124"/>
                </a:stretch>
              </a:blipFill>
            </p:spPr>
            <p:txBody>
              <a:bodyPr/>
              <a:lstStyle/>
              <a:p>
                <a:r>
                  <a:rPr lang="en-US">
                    <a:noFill/>
                  </a:rPr>
                  <a:t> </a:t>
                </a:r>
              </a:p>
            </p:txBody>
          </p:sp>
        </mc:Fallback>
      </mc:AlternateContent>
      <p:sp>
        <p:nvSpPr>
          <p:cNvPr id="4" name="Rounded Rectangle 3"/>
          <p:cNvSpPr/>
          <p:nvPr/>
        </p:nvSpPr>
        <p:spPr>
          <a:xfrm>
            <a:off x="1427747" y="2630905"/>
            <a:ext cx="1732547" cy="2903621"/>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p:cNvCxnSpPr>
            <a:stCxn id="4" idx="1"/>
            <a:endCxn id="4" idx="3"/>
          </p:cNvCxnSpPr>
          <p:nvPr/>
        </p:nvCxnSpPr>
        <p:spPr>
          <a:xfrm>
            <a:off x="1427747" y="4082716"/>
            <a:ext cx="173254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Isosceles Triangle 6"/>
          <p:cNvSpPr/>
          <p:nvPr/>
        </p:nvSpPr>
        <p:spPr>
          <a:xfrm rot="10800000">
            <a:off x="2791326" y="3906252"/>
            <a:ext cx="192506" cy="176463"/>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2815389" y="4138863"/>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855496" y="4186990"/>
            <a:ext cx="802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89811" y="3168316"/>
            <a:ext cx="73793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4" idx="0"/>
          </p:cNvCxnSpPr>
          <p:nvPr/>
        </p:nvCxnSpPr>
        <p:spPr>
          <a:xfrm rot="5400000" flipH="1" flipV="1">
            <a:off x="2410326" y="1880938"/>
            <a:ext cx="633663" cy="866273"/>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4" idx="2"/>
          </p:cNvCxnSpPr>
          <p:nvPr/>
        </p:nvCxnSpPr>
        <p:spPr>
          <a:xfrm rot="16200000" flipH="1">
            <a:off x="2490537" y="5338010"/>
            <a:ext cx="537411" cy="93044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36482" y="2702036"/>
            <a:ext cx="603435" cy="369332"/>
          </a:xfrm>
          <a:prstGeom prst="rect">
            <a:avLst/>
          </a:prstGeom>
          <a:noFill/>
        </p:spPr>
        <p:txBody>
          <a:bodyPr wrap="none" rtlCol="0">
            <a:spAutoFit/>
          </a:bodyPr>
          <a:lstStyle/>
          <a:p>
            <a:r>
              <a:rPr lang="da-DK" smtClean="0"/>
              <a:t>inlet</a:t>
            </a:r>
            <a:endParaRPr lang="en-US" dirty="0"/>
          </a:p>
        </p:txBody>
      </p:sp>
      <p:sp>
        <p:nvSpPr>
          <p:cNvPr id="20" name="TextBox 19"/>
          <p:cNvSpPr txBox="1"/>
          <p:nvPr/>
        </p:nvSpPr>
        <p:spPr>
          <a:xfrm>
            <a:off x="2413139" y="1568590"/>
            <a:ext cx="1477071" cy="369332"/>
          </a:xfrm>
          <a:prstGeom prst="rect">
            <a:avLst/>
          </a:prstGeom>
          <a:noFill/>
        </p:spPr>
        <p:txBody>
          <a:bodyPr wrap="none" rtlCol="0">
            <a:spAutoFit/>
          </a:bodyPr>
          <a:lstStyle/>
          <a:p>
            <a:r>
              <a:rPr lang="da-DK" dirty="0" err="1" smtClean="0"/>
              <a:t>vapour</a:t>
            </a:r>
            <a:r>
              <a:rPr lang="da-DK" dirty="0" smtClean="0"/>
              <a:t> </a:t>
            </a:r>
            <a:r>
              <a:rPr lang="da-DK" dirty="0" err="1" smtClean="0"/>
              <a:t>outlet</a:t>
            </a:r>
            <a:endParaRPr lang="en-US" dirty="0"/>
          </a:p>
        </p:txBody>
      </p:sp>
      <p:sp>
        <p:nvSpPr>
          <p:cNvPr id="21" name="TextBox 20"/>
          <p:cNvSpPr txBox="1"/>
          <p:nvPr/>
        </p:nvSpPr>
        <p:spPr>
          <a:xfrm>
            <a:off x="2413138" y="6079593"/>
            <a:ext cx="1326389" cy="369332"/>
          </a:xfrm>
          <a:prstGeom prst="rect">
            <a:avLst/>
          </a:prstGeom>
          <a:noFill/>
        </p:spPr>
        <p:txBody>
          <a:bodyPr wrap="none" rtlCol="0">
            <a:spAutoFit/>
          </a:bodyPr>
          <a:lstStyle/>
          <a:p>
            <a:r>
              <a:rPr lang="da-DK" dirty="0" err="1" smtClean="0"/>
              <a:t>liquid</a:t>
            </a:r>
            <a:r>
              <a:rPr lang="da-DK" dirty="0" smtClean="0"/>
              <a:t> </a:t>
            </a:r>
            <a:r>
              <a:rPr lang="da-DK" dirty="0" err="1" smtClean="0"/>
              <a:t>outlet</a:t>
            </a:r>
            <a:endParaRPr lang="en-US" dirty="0"/>
          </a:p>
        </p:txBody>
      </p:sp>
      <p:sp>
        <p:nvSpPr>
          <p:cNvPr id="22" name="TextBox 21"/>
          <p:cNvSpPr txBox="1"/>
          <p:nvPr/>
        </p:nvSpPr>
        <p:spPr>
          <a:xfrm>
            <a:off x="2140773" y="3243276"/>
            <a:ext cx="538930" cy="369332"/>
          </a:xfrm>
          <a:prstGeom prst="rect">
            <a:avLst/>
          </a:prstGeom>
          <a:noFill/>
        </p:spPr>
        <p:txBody>
          <a:bodyPr wrap="none" rtlCol="0">
            <a:spAutoFit/>
          </a:bodyPr>
          <a:lstStyle/>
          <a:p>
            <a:r>
              <a:rPr lang="da-DK" dirty="0" smtClean="0"/>
              <a:t>p, h</a:t>
            </a:r>
            <a:endParaRPr lang="en-US" dirty="0"/>
          </a:p>
        </p:txBody>
      </p:sp>
      <p:cxnSp>
        <p:nvCxnSpPr>
          <p:cNvPr id="24" name="Straight Arrow Connector 23"/>
          <p:cNvCxnSpPr/>
          <p:nvPr/>
        </p:nvCxnSpPr>
        <p:spPr>
          <a:xfrm>
            <a:off x="1844842" y="4082715"/>
            <a:ext cx="0" cy="145181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844842" y="4808620"/>
            <a:ext cx="282450" cy="369332"/>
          </a:xfrm>
          <a:prstGeom prst="rect">
            <a:avLst/>
          </a:prstGeom>
          <a:noFill/>
        </p:spPr>
        <p:txBody>
          <a:bodyPr wrap="none" rtlCol="0">
            <a:spAutoFit/>
          </a:bodyPr>
          <a:lstStyle/>
          <a:p>
            <a:r>
              <a:rPr lang="da-DK" dirty="0" smtClean="0"/>
              <a:t>L</a:t>
            </a:r>
            <a:endParaRPr lang="en-US" dirty="0"/>
          </a:p>
        </p:txBody>
      </p:sp>
      <p:sp>
        <p:nvSpPr>
          <p:cNvPr id="26" name="TextBox 25"/>
          <p:cNvSpPr txBox="1"/>
          <p:nvPr/>
        </p:nvSpPr>
        <p:spPr>
          <a:xfrm>
            <a:off x="3234673" y="3020398"/>
            <a:ext cx="316112" cy="369332"/>
          </a:xfrm>
          <a:prstGeom prst="rect">
            <a:avLst/>
          </a:prstGeom>
          <a:noFill/>
        </p:spPr>
        <p:txBody>
          <a:bodyPr wrap="none" rtlCol="0">
            <a:spAutoFit/>
          </a:bodyPr>
          <a:lstStyle/>
          <a:p>
            <a:r>
              <a:rPr lang="da-DK" dirty="0" smtClean="0"/>
              <a:t>V</a:t>
            </a:r>
            <a:endParaRPr lang="en-US" dirty="0"/>
          </a:p>
        </p:txBody>
      </p:sp>
      <p:cxnSp>
        <p:nvCxnSpPr>
          <p:cNvPr id="28" name="Straight Connector 27"/>
          <p:cNvCxnSpPr/>
          <p:nvPr/>
        </p:nvCxnSpPr>
        <p:spPr>
          <a:xfrm flipH="1">
            <a:off x="3170503" y="3303777"/>
            <a:ext cx="182966" cy="2578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8401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smtClean="0"/>
              <a:t>Exercise</a:t>
            </a:r>
            <a:r>
              <a:rPr lang="da-DK" dirty="0" smtClean="0"/>
              <a:t> - Separator</a:t>
            </a:r>
            <a:endParaRPr lang="en-US" dirty="0"/>
          </a:p>
        </p:txBody>
      </p:sp>
      <p:sp>
        <p:nvSpPr>
          <p:cNvPr id="3" name="Content Placeholder 2"/>
          <p:cNvSpPr>
            <a:spLocks noGrp="1"/>
          </p:cNvSpPr>
          <p:nvPr>
            <p:ph idx="1"/>
          </p:nvPr>
        </p:nvSpPr>
        <p:spPr>
          <a:xfrm>
            <a:off x="3898229" y="1568590"/>
            <a:ext cx="7818849" cy="4880335"/>
          </a:xfrm>
        </p:spPr>
        <p:txBody>
          <a:bodyPr>
            <a:normAutofit/>
          </a:bodyPr>
          <a:lstStyle/>
          <a:p>
            <a:pPr marL="0" indent="0">
              <a:buNone/>
            </a:pPr>
            <a:r>
              <a:rPr lang="da-DK" sz="2400" dirty="0" err="1" smtClean="0"/>
              <a:t>Additional</a:t>
            </a:r>
            <a:r>
              <a:rPr lang="da-DK" sz="2400" dirty="0" smtClean="0"/>
              <a:t> </a:t>
            </a:r>
            <a:r>
              <a:rPr lang="da-DK" sz="2400" dirty="0" err="1" smtClean="0"/>
              <a:t>tasks</a:t>
            </a:r>
            <a:endParaRPr lang="da-DK" sz="2400" dirty="0" smtClean="0"/>
          </a:p>
          <a:p>
            <a:pPr marL="457200" indent="-457200">
              <a:buAutoNum type="arabicPeriod"/>
            </a:pPr>
            <a:r>
              <a:rPr lang="da-DK" sz="2400" dirty="0" err="1" smtClean="0"/>
              <a:t>Add</a:t>
            </a:r>
            <a:r>
              <a:rPr lang="da-DK" sz="2400" dirty="0" smtClean="0"/>
              <a:t> a heat </a:t>
            </a:r>
            <a:r>
              <a:rPr lang="da-DK" sz="2400" dirty="0" err="1" smtClean="0"/>
              <a:t>loss</a:t>
            </a:r>
            <a:r>
              <a:rPr lang="da-DK" sz="2400" dirty="0" smtClean="0"/>
              <a:t> to the evaporator</a:t>
            </a:r>
          </a:p>
          <a:p>
            <a:pPr marL="457200" indent="-457200">
              <a:buAutoNum type="arabicPeriod"/>
            </a:pPr>
            <a:r>
              <a:rPr lang="da-DK" sz="2400" dirty="0" err="1" smtClean="0"/>
              <a:t>Convert</a:t>
            </a:r>
            <a:r>
              <a:rPr lang="da-DK" sz="2400" dirty="0" smtClean="0"/>
              <a:t> the model </a:t>
            </a:r>
            <a:r>
              <a:rPr lang="da-DK" sz="2400" dirty="0" err="1" smtClean="0"/>
              <a:t>into</a:t>
            </a:r>
            <a:r>
              <a:rPr lang="da-DK" sz="2400" dirty="0" smtClean="0"/>
              <a:t> a component</a:t>
            </a:r>
          </a:p>
          <a:p>
            <a:pPr marL="914400" lvl="1" indent="-457200">
              <a:buAutoNum type="arabicPeriod"/>
            </a:pPr>
            <a:r>
              <a:rPr lang="da-DK" sz="2000" dirty="0" err="1" smtClean="0"/>
              <a:t>Add</a:t>
            </a:r>
            <a:r>
              <a:rPr lang="da-DK" sz="2000" dirty="0" smtClean="0"/>
              <a:t> </a:t>
            </a:r>
            <a:r>
              <a:rPr lang="da-DK" sz="2000" dirty="0" err="1" smtClean="0"/>
              <a:t>connectors</a:t>
            </a:r>
            <a:r>
              <a:rPr lang="da-DK" sz="2000" dirty="0" smtClean="0"/>
              <a:t> for </a:t>
            </a:r>
            <a:r>
              <a:rPr lang="da-DK" sz="2000" dirty="0" err="1" smtClean="0"/>
              <a:t>inlet</a:t>
            </a:r>
            <a:r>
              <a:rPr lang="da-DK" sz="2000" dirty="0" smtClean="0"/>
              <a:t> and </a:t>
            </a:r>
            <a:r>
              <a:rPr lang="da-DK" sz="2000" dirty="0" err="1" smtClean="0"/>
              <a:t>outlets</a:t>
            </a:r>
            <a:endParaRPr lang="da-DK" sz="2000" dirty="0" smtClean="0"/>
          </a:p>
          <a:p>
            <a:pPr marL="914400" lvl="1" indent="-457200">
              <a:buAutoNum type="arabicPeriod"/>
            </a:pPr>
            <a:r>
              <a:rPr lang="da-DK" sz="2000" dirty="0" err="1" smtClean="0"/>
              <a:t>Define</a:t>
            </a:r>
            <a:r>
              <a:rPr lang="da-DK" sz="2000" dirty="0" smtClean="0"/>
              <a:t> medium in </a:t>
            </a:r>
            <a:r>
              <a:rPr lang="da-DK" sz="2000" dirty="0" err="1" smtClean="0"/>
              <a:t>connectors</a:t>
            </a:r>
            <a:endParaRPr lang="da-DK" sz="2000" dirty="0" smtClean="0"/>
          </a:p>
          <a:p>
            <a:pPr marL="914400" lvl="1" indent="-457200">
              <a:buAutoNum type="arabicPeriod"/>
            </a:pPr>
            <a:r>
              <a:rPr lang="da-DK" sz="2000" dirty="0" smtClean="0"/>
              <a:t>Change </a:t>
            </a:r>
            <a:r>
              <a:rPr lang="da-DK" sz="2000" dirty="0" err="1" smtClean="0"/>
              <a:t>energy</a:t>
            </a:r>
            <a:r>
              <a:rPr lang="da-DK" sz="2000" dirty="0" smtClean="0"/>
              <a:t> and </a:t>
            </a:r>
            <a:r>
              <a:rPr lang="da-DK" sz="2000" dirty="0" err="1" smtClean="0"/>
              <a:t>mass</a:t>
            </a:r>
            <a:r>
              <a:rPr lang="da-DK" sz="2000" dirty="0" smtClean="0"/>
              <a:t> balance </a:t>
            </a:r>
            <a:r>
              <a:rPr lang="da-DK" sz="2000" dirty="0" err="1" smtClean="0"/>
              <a:t>such</a:t>
            </a:r>
            <a:r>
              <a:rPr lang="da-DK" sz="2000" dirty="0" smtClean="0"/>
              <a:t> </a:t>
            </a:r>
            <a:r>
              <a:rPr lang="da-DK" sz="2000" dirty="0" err="1" smtClean="0"/>
              <a:t>that</a:t>
            </a:r>
            <a:r>
              <a:rPr lang="da-DK" sz="2000" dirty="0" smtClean="0"/>
              <a:t> </a:t>
            </a:r>
            <a:r>
              <a:rPr lang="da-DK" sz="2000" dirty="0" err="1" smtClean="0"/>
              <a:t>they</a:t>
            </a:r>
            <a:r>
              <a:rPr lang="da-DK" sz="2000" dirty="0" smtClean="0"/>
              <a:t> </a:t>
            </a:r>
            <a:r>
              <a:rPr lang="da-DK" sz="2000" dirty="0" err="1" smtClean="0"/>
              <a:t>use</a:t>
            </a:r>
            <a:r>
              <a:rPr lang="da-DK" sz="2000" dirty="0" smtClean="0"/>
              <a:t> the information </a:t>
            </a:r>
            <a:r>
              <a:rPr lang="da-DK" sz="2000" dirty="0" err="1" smtClean="0"/>
              <a:t>that</a:t>
            </a:r>
            <a:r>
              <a:rPr lang="da-DK" sz="2000" dirty="0" smtClean="0"/>
              <a:t> is </a:t>
            </a:r>
            <a:r>
              <a:rPr lang="da-DK" sz="2000" dirty="0" err="1" smtClean="0"/>
              <a:t>entering</a:t>
            </a:r>
            <a:r>
              <a:rPr lang="da-DK" sz="2000" dirty="0" smtClean="0"/>
              <a:t> the component via the </a:t>
            </a:r>
            <a:r>
              <a:rPr lang="da-DK" sz="2000" dirty="0" err="1" smtClean="0"/>
              <a:t>connector</a:t>
            </a:r>
            <a:r>
              <a:rPr lang="da-DK" sz="2000" dirty="0" smtClean="0"/>
              <a:t>.</a:t>
            </a:r>
          </a:p>
          <a:p>
            <a:pPr marL="0" indent="0">
              <a:buNone/>
            </a:pPr>
            <a:endParaRPr lang="da-DK" sz="2400" dirty="0" smtClean="0"/>
          </a:p>
          <a:p>
            <a:pPr marL="0" indent="0">
              <a:buNone/>
            </a:pPr>
            <a:endParaRPr lang="da-DK" sz="2400" dirty="0"/>
          </a:p>
        </p:txBody>
      </p:sp>
      <p:sp>
        <p:nvSpPr>
          <p:cNvPr id="4" name="Rounded Rectangle 3"/>
          <p:cNvSpPr/>
          <p:nvPr/>
        </p:nvSpPr>
        <p:spPr>
          <a:xfrm>
            <a:off x="1427747" y="2630905"/>
            <a:ext cx="1732547" cy="2903621"/>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p:cNvCxnSpPr>
            <a:stCxn id="4" idx="1"/>
            <a:endCxn id="4" idx="3"/>
          </p:cNvCxnSpPr>
          <p:nvPr/>
        </p:nvCxnSpPr>
        <p:spPr>
          <a:xfrm>
            <a:off x="1427747" y="4082716"/>
            <a:ext cx="173254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Isosceles Triangle 6"/>
          <p:cNvSpPr/>
          <p:nvPr/>
        </p:nvSpPr>
        <p:spPr>
          <a:xfrm rot="10800000">
            <a:off x="2791326" y="3906252"/>
            <a:ext cx="192506" cy="176463"/>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2815389" y="4138863"/>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855496" y="4186990"/>
            <a:ext cx="802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19185" y="2988550"/>
            <a:ext cx="603435" cy="369332"/>
          </a:xfrm>
          <a:prstGeom prst="rect">
            <a:avLst/>
          </a:prstGeom>
          <a:noFill/>
        </p:spPr>
        <p:txBody>
          <a:bodyPr wrap="none" rtlCol="0">
            <a:spAutoFit/>
          </a:bodyPr>
          <a:lstStyle/>
          <a:p>
            <a:r>
              <a:rPr lang="da-DK" smtClean="0"/>
              <a:t>inlet</a:t>
            </a:r>
            <a:endParaRPr lang="en-US" dirty="0"/>
          </a:p>
        </p:txBody>
      </p:sp>
      <p:sp>
        <p:nvSpPr>
          <p:cNvPr id="20" name="TextBox 19"/>
          <p:cNvSpPr txBox="1"/>
          <p:nvPr/>
        </p:nvSpPr>
        <p:spPr>
          <a:xfrm>
            <a:off x="1763948" y="2102774"/>
            <a:ext cx="1477071" cy="369332"/>
          </a:xfrm>
          <a:prstGeom prst="rect">
            <a:avLst/>
          </a:prstGeom>
          <a:noFill/>
        </p:spPr>
        <p:txBody>
          <a:bodyPr wrap="none" rtlCol="0">
            <a:spAutoFit/>
          </a:bodyPr>
          <a:lstStyle/>
          <a:p>
            <a:r>
              <a:rPr lang="da-DK" dirty="0" err="1" smtClean="0"/>
              <a:t>vapour</a:t>
            </a:r>
            <a:r>
              <a:rPr lang="da-DK" dirty="0" smtClean="0"/>
              <a:t> </a:t>
            </a:r>
            <a:r>
              <a:rPr lang="da-DK" dirty="0" err="1" smtClean="0"/>
              <a:t>outlet</a:t>
            </a:r>
            <a:endParaRPr lang="en-US" dirty="0"/>
          </a:p>
        </p:txBody>
      </p:sp>
      <p:sp>
        <p:nvSpPr>
          <p:cNvPr id="21" name="TextBox 20"/>
          <p:cNvSpPr txBox="1"/>
          <p:nvPr/>
        </p:nvSpPr>
        <p:spPr>
          <a:xfrm>
            <a:off x="1705027" y="5719189"/>
            <a:ext cx="1326389" cy="369332"/>
          </a:xfrm>
          <a:prstGeom prst="rect">
            <a:avLst/>
          </a:prstGeom>
          <a:noFill/>
        </p:spPr>
        <p:txBody>
          <a:bodyPr wrap="none" rtlCol="0">
            <a:spAutoFit/>
          </a:bodyPr>
          <a:lstStyle/>
          <a:p>
            <a:r>
              <a:rPr lang="da-DK" dirty="0" err="1" smtClean="0"/>
              <a:t>liquid</a:t>
            </a:r>
            <a:r>
              <a:rPr lang="da-DK" dirty="0" smtClean="0"/>
              <a:t> </a:t>
            </a:r>
            <a:r>
              <a:rPr lang="da-DK" dirty="0" err="1" smtClean="0"/>
              <a:t>outlet</a:t>
            </a:r>
            <a:endParaRPr lang="en-US" dirty="0"/>
          </a:p>
        </p:txBody>
      </p:sp>
      <p:sp>
        <p:nvSpPr>
          <p:cNvPr id="22" name="TextBox 21"/>
          <p:cNvSpPr txBox="1"/>
          <p:nvPr/>
        </p:nvSpPr>
        <p:spPr>
          <a:xfrm>
            <a:off x="2140773" y="3243276"/>
            <a:ext cx="538930" cy="369332"/>
          </a:xfrm>
          <a:prstGeom prst="rect">
            <a:avLst/>
          </a:prstGeom>
          <a:noFill/>
        </p:spPr>
        <p:txBody>
          <a:bodyPr wrap="none" rtlCol="0">
            <a:spAutoFit/>
          </a:bodyPr>
          <a:lstStyle/>
          <a:p>
            <a:r>
              <a:rPr lang="da-DK" dirty="0" smtClean="0"/>
              <a:t>p, h</a:t>
            </a:r>
            <a:endParaRPr lang="en-US" dirty="0"/>
          </a:p>
        </p:txBody>
      </p:sp>
      <p:cxnSp>
        <p:nvCxnSpPr>
          <p:cNvPr id="24" name="Straight Arrow Connector 23"/>
          <p:cNvCxnSpPr/>
          <p:nvPr/>
        </p:nvCxnSpPr>
        <p:spPr>
          <a:xfrm>
            <a:off x="1844842" y="4082715"/>
            <a:ext cx="0" cy="145181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844842" y="4808620"/>
            <a:ext cx="282450" cy="369332"/>
          </a:xfrm>
          <a:prstGeom prst="rect">
            <a:avLst/>
          </a:prstGeom>
          <a:noFill/>
        </p:spPr>
        <p:txBody>
          <a:bodyPr wrap="none" rtlCol="0">
            <a:spAutoFit/>
          </a:bodyPr>
          <a:lstStyle/>
          <a:p>
            <a:r>
              <a:rPr lang="da-DK" dirty="0" smtClean="0"/>
              <a:t>L</a:t>
            </a:r>
            <a:endParaRPr lang="en-US" dirty="0"/>
          </a:p>
        </p:txBody>
      </p:sp>
      <p:sp>
        <p:nvSpPr>
          <p:cNvPr id="26" name="TextBox 25"/>
          <p:cNvSpPr txBox="1"/>
          <p:nvPr/>
        </p:nvSpPr>
        <p:spPr>
          <a:xfrm>
            <a:off x="3234673" y="3020398"/>
            <a:ext cx="316112" cy="369332"/>
          </a:xfrm>
          <a:prstGeom prst="rect">
            <a:avLst/>
          </a:prstGeom>
          <a:noFill/>
        </p:spPr>
        <p:txBody>
          <a:bodyPr wrap="none" rtlCol="0">
            <a:spAutoFit/>
          </a:bodyPr>
          <a:lstStyle/>
          <a:p>
            <a:r>
              <a:rPr lang="da-DK" dirty="0" smtClean="0"/>
              <a:t>V</a:t>
            </a:r>
            <a:endParaRPr lang="en-US" dirty="0"/>
          </a:p>
        </p:txBody>
      </p:sp>
      <p:cxnSp>
        <p:nvCxnSpPr>
          <p:cNvPr id="28" name="Straight Connector 27"/>
          <p:cNvCxnSpPr/>
          <p:nvPr/>
        </p:nvCxnSpPr>
        <p:spPr>
          <a:xfrm flipH="1">
            <a:off x="3170503" y="3303777"/>
            <a:ext cx="182966" cy="2578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1363023" y="3071368"/>
            <a:ext cx="193619" cy="203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197210" y="2509691"/>
            <a:ext cx="193619" cy="203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192287" y="5452043"/>
            <a:ext cx="193619" cy="203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089897" y="3682852"/>
            <a:ext cx="195306" cy="1889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2855496" y="3682852"/>
            <a:ext cx="897797" cy="3116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139835" y="3938920"/>
            <a:ext cx="1130438" cy="369332"/>
          </a:xfrm>
          <a:prstGeom prst="rect">
            <a:avLst/>
          </a:prstGeom>
          <a:noFill/>
        </p:spPr>
        <p:txBody>
          <a:bodyPr wrap="none" rtlCol="0">
            <a:spAutoFit/>
          </a:bodyPr>
          <a:lstStyle/>
          <a:p>
            <a:r>
              <a:rPr lang="da-DK" dirty="0" err="1" smtClean="0"/>
              <a:t>Qdot_loss</a:t>
            </a:r>
            <a:endParaRPr lang="en-US" dirty="0"/>
          </a:p>
        </p:txBody>
      </p:sp>
    </p:spTree>
    <p:extLst>
      <p:ext uri="{BB962C8B-B14F-4D97-AF65-F5344CB8AC3E}">
        <p14:creationId xmlns:p14="http://schemas.microsoft.com/office/powerpoint/2010/main" val="3326908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a-DK" dirty="0" smtClean="0"/>
              <a:t>Write </a:t>
            </a:r>
            <a:r>
              <a:rPr lang="da-DK" dirty="0" err="1" smtClean="0"/>
              <a:t>your</a:t>
            </a:r>
            <a:r>
              <a:rPr lang="da-DK" dirty="0" smtClean="0"/>
              <a:t> </a:t>
            </a:r>
            <a:r>
              <a:rPr lang="da-DK" dirty="0" err="1" smtClean="0"/>
              <a:t>own</a:t>
            </a:r>
            <a:r>
              <a:rPr lang="da-DK" dirty="0" smtClean="0"/>
              <a:t> component</a:t>
            </a:r>
            <a:endParaRPr lang="en-US" dirty="0"/>
          </a:p>
        </p:txBody>
      </p:sp>
      <p:sp>
        <p:nvSpPr>
          <p:cNvPr id="3" name="Subtitle 2"/>
          <p:cNvSpPr>
            <a:spLocks noGrp="1"/>
          </p:cNvSpPr>
          <p:nvPr>
            <p:ph type="subTitle" idx="1"/>
          </p:nvPr>
        </p:nvSpPr>
        <p:spPr/>
        <p:txBody>
          <a:bodyPr/>
          <a:lstStyle/>
          <a:p>
            <a:r>
              <a:rPr lang="da-DK" dirty="0" err="1"/>
              <a:t>Modelica</a:t>
            </a:r>
            <a:r>
              <a:rPr lang="da-DK" dirty="0"/>
              <a:t> Workshop 24.-26.08.22</a:t>
            </a:r>
            <a:endParaRPr lang="en-US" dirty="0"/>
          </a:p>
        </p:txBody>
      </p:sp>
    </p:spTree>
    <p:extLst>
      <p:ext uri="{BB962C8B-B14F-4D97-AF65-F5344CB8AC3E}">
        <p14:creationId xmlns:p14="http://schemas.microsoft.com/office/powerpoint/2010/main" val="3634915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smtClean="0"/>
              <a:t>Stream</a:t>
            </a:r>
            <a:r>
              <a:rPr lang="da-DK" dirty="0" smtClean="0"/>
              <a:t> variables</a:t>
            </a:r>
            <a:br>
              <a:rPr lang="da-DK" dirty="0" smtClean="0"/>
            </a:br>
            <a:endParaRPr lang="en-US" dirty="0"/>
          </a:p>
        </p:txBody>
      </p:sp>
      <p:pic>
        <p:nvPicPr>
          <p:cNvPr id="4" name="Content Placeholder 3"/>
          <p:cNvPicPr>
            <a:picLocks noGrp="1" noChangeAspect="1"/>
          </p:cNvPicPr>
          <p:nvPr>
            <p:ph idx="1"/>
          </p:nvPr>
        </p:nvPicPr>
        <p:blipFill>
          <a:blip r:embed="rId2"/>
          <a:stretch>
            <a:fillRect/>
          </a:stretch>
        </p:blipFill>
        <p:spPr>
          <a:xfrm>
            <a:off x="1255384" y="1214064"/>
            <a:ext cx="8953500" cy="2924175"/>
          </a:xfrm>
          <a:prstGeom prst="rect">
            <a:avLst/>
          </a:prstGeom>
        </p:spPr>
      </p:pic>
      <p:sp>
        <p:nvSpPr>
          <p:cNvPr id="5" name="Rectangle 4"/>
          <p:cNvSpPr/>
          <p:nvPr/>
        </p:nvSpPr>
        <p:spPr>
          <a:xfrm>
            <a:off x="3979049" y="4469018"/>
            <a:ext cx="3190240" cy="1036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836809" y="4844938"/>
            <a:ext cx="284480" cy="284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027049" y="4844938"/>
            <a:ext cx="284480" cy="284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2719209" y="4844938"/>
            <a:ext cx="111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311529" y="4814458"/>
            <a:ext cx="111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732272" y="5127967"/>
            <a:ext cx="1117600" cy="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311529" y="5127967"/>
            <a:ext cx="1117600" cy="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311528" y="4414647"/>
            <a:ext cx="2057133" cy="369332"/>
          </a:xfrm>
          <a:prstGeom prst="rect">
            <a:avLst/>
          </a:prstGeom>
          <a:noFill/>
        </p:spPr>
        <p:txBody>
          <a:bodyPr wrap="square" rtlCol="0">
            <a:spAutoFit/>
          </a:bodyPr>
          <a:lstStyle/>
          <a:p>
            <a:r>
              <a:rPr lang="da-DK" dirty="0" err="1" smtClean="0"/>
              <a:t>port_b.h_outflow</a:t>
            </a:r>
            <a:endParaRPr lang="en-US" dirty="0"/>
          </a:p>
        </p:txBody>
      </p:sp>
      <p:sp>
        <p:nvSpPr>
          <p:cNvPr id="14" name="TextBox 13"/>
          <p:cNvSpPr txBox="1"/>
          <p:nvPr/>
        </p:nvSpPr>
        <p:spPr>
          <a:xfrm>
            <a:off x="2091963" y="5136007"/>
            <a:ext cx="2212472" cy="369332"/>
          </a:xfrm>
          <a:prstGeom prst="rect">
            <a:avLst/>
          </a:prstGeom>
          <a:noFill/>
        </p:spPr>
        <p:txBody>
          <a:bodyPr wrap="square" rtlCol="0">
            <a:spAutoFit/>
          </a:bodyPr>
          <a:lstStyle/>
          <a:p>
            <a:r>
              <a:rPr lang="da-DK" dirty="0" err="1"/>
              <a:t>p</a:t>
            </a:r>
            <a:r>
              <a:rPr lang="da-DK" dirty="0" err="1" smtClean="0"/>
              <a:t>ort_a.h_outflow</a:t>
            </a:r>
            <a:endParaRPr lang="en-US" dirty="0"/>
          </a:p>
        </p:txBody>
      </p:sp>
      <p:sp>
        <p:nvSpPr>
          <p:cNvPr id="15" name="TextBox 14"/>
          <p:cNvSpPr txBox="1"/>
          <p:nvPr/>
        </p:nvSpPr>
        <p:spPr>
          <a:xfrm>
            <a:off x="976538" y="4178650"/>
            <a:ext cx="3144751" cy="646331"/>
          </a:xfrm>
          <a:prstGeom prst="rect">
            <a:avLst/>
          </a:prstGeom>
          <a:noFill/>
        </p:spPr>
        <p:txBody>
          <a:bodyPr wrap="square" rtlCol="0">
            <a:spAutoFit/>
          </a:bodyPr>
          <a:lstStyle/>
          <a:p>
            <a:r>
              <a:rPr lang="da-DK" dirty="0" smtClean="0"/>
              <a:t>h </a:t>
            </a:r>
            <a:r>
              <a:rPr lang="da-DK" dirty="0" err="1" smtClean="0"/>
              <a:t>transported</a:t>
            </a:r>
            <a:r>
              <a:rPr lang="da-DK" dirty="0" smtClean="0"/>
              <a:t> with </a:t>
            </a:r>
            <a:r>
              <a:rPr lang="da-DK" dirty="0" err="1" smtClean="0"/>
              <a:t>mass</a:t>
            </a:r>
            <a:r>
              <a:rPr lang="da-DK" dirty="0" smtClean="0"/>
              <a:t> flow from </a:t>
            </a:r>
            <a:r>
              <a:rPr lang="da-DK" dirty="0" err="1" smtClean="0"/>
              <a:t>upstream</a:t>
            </a:r>
            <a:r>
              <a:rPr lang="da-DK" dirty="0" smtClean="0"/>
              <a:t> component</a:t>
            </a:r>
            <a:endParaRPr lang="en-US" dirty="0"/>
          </a:p>
        </p:txBody>
      </p:sp>
      <p:sp>
        <p:nvSpPr>
          <p:cNvPr id="16" name="TextBox 15"/>
          <p:cNvSpPr txBox="1"/>
          <p:nvPr/>
        </p:nvSpPr>
        <p:spPr>
          <a:xfrm>
            <a:off x="7483999" y="5127967"/>
            <a:ext cx="3144751" cy="646331"/>
          </a:xfrm>
          <a:prstGeom prst="rect">
            <a:avLst/>
          </a:prstGeom>
          <a:noFill/>
        </p:spPr>
        <p:txBody>
          <a:bodyPr wrap="square" rtlCol="0">
            <a:spAutoFit/>
          </a:bodyPr>
          <a:lstStyle/>
          <a:p>
            <a:r>
              <a:rPr lang="da-DK" dirty="0" smtClean="0"/>
              <a:t>h </a:t>
            </a:r>
            <a:r>
              <a:rPr lang="da-DK" dirty="0" err="1" smtClean="0"/>
              <a:t>transported</a:t>
            </a:r>
            <a:r>
              <a:rPr lang="da-DK" dirty="0" smtClean="0"/>
              <a:t> with </a:t>
            </a:r>
            <a:r>
              <a:rPr lang="da-DK" dirty="0" err="1" smtClean="0"/>
              <a:t>mass</a:t>
            </a:r>
            <a:r>
              <a:rPr lang="da-DK" dirty="0" smtClean="0"/>
              <a:t> flow from </a:t>
            </a:r>
            <a:r>
              <a:rPr lang="da-DK" dirty="0" err="1" smtClean="0"/>
              <a:t>upstream</a:t>
            </a:r>
            <a:r>
              <a:rPr lang="da-DK" dirty="0" smtClean="0"/>
              <a:t> component</a:t>
            </a:r>
            <a:endParaRPr lang="en-US" dirty="0"/>
          </a:p>
        </p:txBody>
      </p:sp>
    </p:spTree>
    <p:extLst>
      <p:ext uri="{BB962C8B-B14F-4D97-AF65-F5344CB8AC3E}">
        <p14:creationId xmlns:p14="http://schemas.microsoft.com/office/powerpoint/2010/main" val="1912680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smtClean="0"/>
              <a:t>Example</a:t>
            </a:r>
            <a:r>
              <a:rPr lang="da-DK" dirty="0" smtClean="0"/>
              <a:t> – </a:t>
            </a:r>
            <a:r>
              <a:rPr lang="da-DK" dirty="0" err="1" smtClean="0"/>
              <a:t>Stream</a:t>
            </a:r>
            <a:r>
              <a:rPr lang="da-DK" dirty="0" smtClean="0"/>
              <a:t> variables</a:t>
            </a:r>
            <a:endParaRPr lang="en-US" dirty="0"/>
          </a:p>
        </p:txBody>
      </p:sp>
      <p:pic>
        <p:nvPicPr>
          <p:cNvPr id="5" name="Content Placeholder 4"/>
          <p:cNvPicPr>
            <a:picLocks noGrp="1" noChangeAspect="1"/>
          </p:cNvPicPr>
          <p:nvPr>
            <p:ph idx="1"/>
          </p:nvPr>
        </p:nvPicPr>
        <p:blipFill>
          <a:blip r:embed="rId2"/>
          <a:stretch>
            <a:fillRect/>
          </a:stretch>
        </p:blipFill>
        <p:spPr>
          <a:xfrm>
            <a:off x="264161" y="3919107"/>
            <a:ext cx="11714480" cy="1080560"/>
          </a:xfrm>
          <a:prstGeom prst="rect">
            <a:avLst/>
          </a:prstGeom>
        </p:spPr>
      </p:pic>
      <p:sp>
        <p:nvSpPr>
          <p:cNvPr id="6" name="Rectangle 5"/>
          <p:cNvSpPr/>
          <p:nvPr/>
        </p:nvSpPr>
        <p:spPr>
          <a:xfrm>
            <a:off x="4050169" y="1981056"/>
            <a:ext cx="3190240" cy="1036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907929" y="2356976"/>
            <a:ext cx="284480" cy="284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smtClean="0"/>
              <a:t>a</a:t>
            </a:r>
            <a:endParaRPr lang="en-US" dirty="0"/>
          </a:p>
        </p:txBody>
      </p:sp>
      <p:sp>
        <p:nvSpPr>
          <p:cNvPr id="8" name="Oval 7"/>
          <p:cNvSpPr/>
          <p:nvPr/>
        </p:nvSpPr>
        <p:spPr>
          <a:xfrm>
            <a:off x="7098169" y="2356976"/>
            <a:ext cx="284480" cy="284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smtClean="0"/>
              <a:t>b</a:t>
            </a:r>
            <a:endParaRPr lang="en-US" dirty="0"/>
          </a:p>
        </p:txBody>
      </p:sp>
      <p:cxnSp>
        <p:nvCxnSpPr>
          <p:cNvPr id="9" name="Straight Arrow Connector 8"/>
          <p:cNvCxnSpPr/>
          <p:nvPr/>
        </p:nvCxnSpPr>
        <p:spPr>
          <a:xfrm>
            <a:off x="2790329" y="2356976"/>
            <a:ext cx="111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382649" y="2326496"/>
            <a:ext cx="111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803392" y="2640005"/>
            <a:ext cx="1117600" cy="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382649" y="2640005"/>
            <a:ext cx="1117600" cy="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382648" y="1926685"/>
            <a:ext cx="2057133" cy="369332"/>
          </a:xfrm>
          <a:prstGeom prst="rect">
            <a:avLst/>
          </a:prstGeom>
          <a:noFill/>
        </p:spPr>
        <p:txBody>
          <a:bodyPr wrap="square" rtlCol="0">
            <a:spAutoFit/>
          </a:bodyPr>
          <a:lstStyle/>
          <a:p>
            <a:r>
              <a:rPr lang="da-DK" dirty="0" err="1" smtClean="0"/>
              <a:t>port_b.h_outflow</a:t>
            </a:r>
            <a:endParaRPr lang="en-US" dirty="0"/>
          </a:p>
        </p:txBody>
      </p:sp>
      <p:sp>
        <p:nvSpPr>
          <p:cNvPr id="14" name="TextBox 13"/>
          <p:cNvSpPr txBox="1"/>
          <p:nvPr/>
        </p:nvSpPr>
        <p:spPr>
          <a:xfrm>
            <a:off x="2163083" y="2648045"/>
            <a:ext cx="2212472" cy="369332"/>
          </a:xfrm>
          <a:prstGeom prst="rect">
            <a:avLst/>
          </a:prstGeom>
          <a:noFill/>
        </p:spPr>
        <p:txBody>
          <a:bodyPr wrap="square" rtlCol="0">
            <a:spAutoFit/>
          </a:bodyPr>
          <a:lstStyle/>
          <a:p>
            <a:r>
              <a:rPr lang="da-DK" dirty="0" err="1"/>
              <a:t>p</a:t>
            </a:r>
            <a:r>
              <a:rPr lang="da-DK" dirty="0" err="1" smtClean="0"/>
              <a:t>ort_a.h_outflow</a:t>
            </a:r>
            <a:endParaRPr lang="en-US" dirty="0"/>
          </a:p>
        </p:txBody>
      </p:sp>
      <p:sp>
        <p:nvSpPr>
          <p:cNvPr id="16" name="Rectangle 15"/>
          <p:cNvSpPr/>
          <p:nvPr/>
        </p:nvSpPr>
        <p:spPr>
          <a:xfrm>
            <a:off x="838200" y="5950435"/>
            <a:ext cx="10935565" cy="369332"/>
          </a:xfrm>
          <a:prstGeom prst="rect">
            <a:avLst/>
          </a:prstGeom>
          <a:ln>
            <a:solidFill>
              <a:schemeClr val="tx1"/>
            </a:solidFill>
          </a:ln>
        </p:spPr>
        <p:txBody>
          <a:bodyPr wrap="square">
            <a:spAutoFit/>
          </a:bodyPr>
          <a:lstStyle/>
          <a:p>
            <a:r>
              <a:rPr lang="en-US" dirty="0" err="1"/>
              <a:t>actualStream</a:t>
            </a:r>
            <a:r>
              <a:rPr lang="en-US" dirty="0"/>
              <a:t>(</a:t>
            </a:r>
            <a:r>
              <a:rPr lang="en-US" dirty="0" err="1"/>
              <a:t>port.h_outflow</a:t>
            </a:r>
            <a:r>
              <a:rPr lang="en-US" dirty="0"/>
              <a:t>) = if </a:t>
            </a:r>
            <a:r>
              <a:rPr lang="en-US" dirty="0" err="1"/>
              <a:t>port.m_flow</a:t>
            </a:r>
            <a:r>
              <a:rPr lang="en-US" dirty="0"/>
              <a:t> &gt; 0 then </a:t>
            </a:r>
            <a:r>
              <a:rPr lang="en-US" dirty="0" err="1"/>
              <a:t>inStream</a:t>
            </a:r>
            <a:r>
              <a:rPr lang="en-US" dirty="0"/>
              <a:t>(</a:t>
            </a:r>
            <a:r>
              <a:rPr lang="en-US" dirty="0" err="1"/>
              <a:t>port.h_outflow</a:t>
            </a:r>
            <a:r>
              <a:rPr lang="en-US" dirty="0" smtClean="0"/>
              <a:t>) </a:t>
            </a:r>
            <a:r>
              <a:rPr lang="en-US" dirty="0"/>
              <a:t>else </a:t>
            </a:r>
            <a:r>
              <a:rPr lang="en-US" dirty="0" err="1"/>
              <a:t>port.h_outflow</a:t>
            </a:r>
            <a:r>
              <a:rPr lang="en-US" dirty="0"/>
              <a:t>; </a:t>
            </a:r>
          </a:p>
        </p:txBody>
      </p:sp>
      <p:sp>
        <p:nvSpPr>
          <p:cNvPr id="17" name="TextBox 16"/>
          <p:cNvSpPr txBox="1"/>
          <p:nvPr/>
        </p:nvSpPr>
        <p:spPr>
          <a:xfrm>
            <a:off x="5167769" y="2326219"/>
            <a:ext cx="547436" cy="369332"/>
          </a:xfrm>
          <a:prstGeom prst="rect">
            <a:avLst/>
          </a:prstGeom>
          <a:noFill/>
        </p:spPr>
        <p:txBody>
          <a:bodyPr wrap="square" rtlCol="0">
            <a:spAutoFit/>
          </a:bodyPr>
          <a:lstStyle/>
          <a:p>
            <a:r>
              <a:rPr lang="da-DK" dirty="0"/>
              <a:t>p</a:t>
            </a:r>
            <a:r>
              <a:rPr lang="da-DK" dirty="0" smtClean="0"/>
              <a:t>, h</a:t>
            </a:r>
            <a:endParaRPr lang="en-US" dirty="0"/>
          </a:p>
        </p:txBody>
      </p:sp>
      <p:sp>
        <p:nvSpPr>
          <p:cNvPr id="18" name="TextBox 17"/>
          <p:cNvSpPr txBox="1"/>
          <p:nvPr/>
        </p:nvSpPr>
        <p:spPr>
          <a:xfrm>
            <a:off x="521444" y="2527898"/>
            <a:ext cx="1393715" cy="276999"/>
          </a:xfrm>
          <a:prstGeom prst="rect">
            <a:avLst/>
          </a:prstGeom>
          <a:noFill/>
        </p:spPr>
        <p:txBody>
          <a:bodyPr wrap="none" lIns="0" tIns="0" rIns="0" bIns="0" rtlCol="0">
            <a:spAutoFit/>
          </a:bodyPr>
          <a:lstStyle/>
          <a:p>
            <a:r>
              <a:rPr lang="da-DK" dirty="0" err="1"/>
              <a:t>p</a:t>
            </a:r>
            <a:r>
              <a:rPr lang="da-DK" dirty="0" err="1" smtClean="0"/>
              <a:t>ort_a.m_flow</a:t>
            </a:r>
            <a:endParaRPr lang="en-US" dirty="0"/>
          </a:p>
        </p:txBody>
      </p:sp>
      <p:cxnSp>
        <p:nvCxnSpPr>
          <p:cNvPr id="19" name="Straight Arrow Connector 18"/>
          <p:cNvCxnSpPr/>
          <p:nvPr/>
        </p:nvCxnSpPr>
        <p:spPr>
          <a:xfrm>
            <a:off x="1127760" y="2499216"/>
            <a:ext cx="270035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477760" y="2499216"/>
            <a:ext cx="270035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582020" y="2079977"/>
            <a:ext cx="1404936" cy="276999"/>
          </a:xfrm>
          <a:prstGeom prst="rect">
            <a:avLst/>
          </a:prstGeom>
          <a:noFill/>
        </p:spPr>
        <p:txBody>
          <a:bodyPr wrap="none" lIns="0" tIns="0" rIns="0" bIns="0" rtlCol="0">
            <a:spAutoFit/>
          </a:bodyPr>
          <a:lstStyle/>
          <a:p>
            <a:r>
              <a:rPr lang="da-DK" dirty="0" err="1" smtClean="0"/>
              <a:t>port_b.m_flow</a:t>
            </a:r>
            <a:endParaRPr lang="en-US" dirty="0"/>
          </a:p>
        </p:txBody>
      </p:sp>
      <p:sp>
        <p:nvSpPr>
          <p:cNvPr id="23" name="TextBox 22"/>
          <p:cNvSpPr txBox="1"/>
          <p:nvPr/>
        </p:nvSpPr>
        <p:spPr>
          <a:xfrm>
            <a:off x="949656" y="1956887"/>
            <a:ext cx="3100513" cy="369332"/>
          </a:xfrm>
          <a:prstGeom prst="rect">
            <a:avLst/>
          </a:prstGeom>
          <a:noFill/>
        </p:spPr>
        <p:txBody>
          <a:bodyPr wrap="square" rtlCol="0">
            <a:spAutoFit/>
          </a:bodyPr>
          <a:lstStyle/>
          <a:p>
            <a:r>
              <a:rPr lang="da-DK" dirty="0" err="1" smtClean="0"/>
              <a:t>inStream</a:t>
            </a:r>
            <a:r>
              <a:rPr lang="da-DK" dirty="0" smtClean="0"/>
              <a:t>(</a:t>
            </a:r>
            <a:r>
              <a:rPr lang="da-DK" dirty="0" err="1" smtClean="0"/>
              <a:t>port_a.h_outflow</a:t>
            </a:r>
            <a:r>
              <a:rPr lang="da-DK" dirty="0" smtClean="0"/>
              <a:t>)</a:t>
            </a:r>
            <a:endParaRPr lang="en-US" dirty="0"/>
          </a:p>
        </p:txBody>
      </p:sp>
      <p:sp>
        <p:nvSpPr>
          <p:cNvPr id="24" name="TextBox 23"/>
          <p:cNvSpPr txBox="1"/>
          <p:nvPr/>
        </p:nvSpPr>
        <p:spPr>
          <a:xfrm>
            <a:off x="7476068" y="2683882"/>
            <a:ext cx="3100513" cy="369332"/>
          </a:xfrm>
          <a:prstGeom prst="rect">
            <a:avLst/>
          </a:prstGeom>
          <a:noFill/>
        </p:spPr>
        <p:txBody>
          <a:bodyPr wrap="square" rtlCol="0">
            <a:spAutoFit/>
          </a:bodyPr>
          <a:lstStyle/>
          <a:p>
            <a:r>
              <a:rPr lang="da-DK" dirty="0" err="1" smtClean="0"/>
              <a:t>inStream</a:t>
            </a:r>
            <a:r>
              <a:rPr lang="da-DK" dirty="0" smtClean="0"/>
              <a:t>(</a:t>
            </a:r>
            <a:r>
              <a:rPr lang="da-DK" dirty="0" err="1" smtClean="0"/>
              <a:t>port_b.h_outflow</a:t>
            </a:r>
            <a:r>
              <a:rPr lang="da-DK" dirty="0" smtClean="0"/>
              <a:t>)</a:t>
            </a:r>
            <a:endParaRPr lang="en-US" dirty="0"/>
          </a:p>
        </p:txBody>
      </p:sp>
    </p:spTree>
    <p:extLst>
      <p:ext uri="{BB962C8B-B14F-4D97-AF65-F5344CB8AC3E}">
        <p14:creationId xmlns:p14="http://schemas.microsoft.com/office/powerpoint/2010/main" val="2316067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smtClean="0"/>
              <a:t>Exercise</a:t>
            </a:r>
            <a:r>
              <a:rPr lang="da-DK" dirty="0" smtClean="0"/>
              <a:t> – Simple </a:t>
            </a:r>
            <a:r>
              <a:rPr lang="da-DK" dirty="0" err="1" smtClean="0"/>
              <a:t>heater</a:t>
            </a:r>
            <a:endParaRPr lang="en-US" dirty="0"/>
          </a:p>
        </p:txBody>
      </p:sp>
      <p:pic>
        <p:nvPicPr>
          <p:cNvPr id="4" name="Content Placeholder 3"/>
          <p:cNvPicPr>
            <a:picLocks noGrp="1" noChangeAspect="1"/>
          </p:cNvPicPr>
          <p:nvPr>
            <p:ph idx="1"/>
          </p:nvPr>
        </p:nvPicPr>
        <p:blipFill>
          <a:blip r:embed="rId2"/>
          <a:stretch>
            <a:fillRect/>
          </a:stretch>
        </p:blipFill>
        <p:spPr>
          <a:xfrm>
            <a:off x="505944" y="3397478"/>
            <a:ext cx="4257675" cy="1514475"/>
          </a:xfrm>
          <a:prstGeom prst="rect">
            <a:avLst/>
          </a:prstGeom>
        </p:spPr>
      </p:pic>
      <mc:AlternateContent xmlns:mc="http://schemas.openxmlformats.org/markup-compatibility/2006">
        <mc:Choice xmlns:a14="http://schemas.microsoft.com/office/drawing/2010/main" Requires="a14">
          <p:sp>
            <p:nvSpPr>
              <p:cNvPr id="5" name="TextBox 4"/>
              <p:cNvSpPr txBox="1"/>
              <p:nvPr/>
            </p:nvSpPr>
            <p:spPr>
              <a:xfrm>
                <a:off x="4983174" y="1521955"/>
                <a:ext cx="6818915" cy="4700967"/>
              </a:xfrm>
              <a:prstGeom prst="rect">
                <a:avLst/>
              </a:prstGeom>
              <a:noFill/>
            </p:spPr>
            <p:txBody>
              <a:bodyPr wrap="square" rtlCol="0">
                <a:spAutoFit/>
              </a:bodyPr>
              <a:lstStyle/>
              <a:p>
                <a:r>
                  <a:rPr lang="da-DK" dirty="0" smtClean="0"/>
                  <a:t>Mass balance</a:t>
                </a:r>
              </a:p>
              <a:p>
                <a14:m>
                  <m:oMathPara xmlns:m="http://schemas.openxmlformats.org/officeDocument/2006/math">
                    <m:oMathParaPr>
                      <m:jc m:val="centerGroup"/>
                    </m:oMathParaPr>
                    <m:oMath xmlns:m="http://schemas.openxmlformats.org/officeDocument/2006/math">
                      <m:r>
                        <a:rPr lang="da-DK" b="0" i="1" smtClean="0">
                          <a:latin typeface="Cambria Math" panose="02040503050406030204" pitchFamily="18" charset="0"/>
                        </a:rPr>
                        <m:t>𝑉</m:t>
                      </m:r>
                      <m:r>
                        <a:rPr lang="da-DK" b="0" i="1" smtClean="0">
                          <a:latin typeface="Cambria Math" panose="02040503050406030204" pitchFamily="18" charset="0"/>
                        </a:rPr>
                        <m:t>⋅</m:t>
                      </m:r>
                      <m:f>
                        <m:fPr>
                          <m:ctrlPr>
                            <a:rPr lang="da-DK" b="0" i="1" smtClean="0">
                              <a:latin typeface="Cambria Math" panose="02040503050406030204" pitchFamily="18" charset="0"/>
                            </a:rPr>
                          </m:ctrlPr>
                        </m:fPr>
                        <m:num>
                          <m:r>
                            <a:rPr lang="da-DK" b="0" i="1" smtClean="0">
                              <a:latin typeface="Cambria Math" panose="02040503050406030204" pitchFamily="18" charset="0"/>
                            </a:rPr>
                            <m:t>𝑑</m:t>
                          </m:r>
                          <m:r>
                            <a:rPr lang="da-DK" b="0" i="1" smtClean="0">
                              <a:latin typeface="Cambria Math" panose="02040503050406030204" pitchFamily="18" charset="0"/>
                            </a:rPr>
                            <m:t>𝜌</m:t>
                          </m:r>
                        </m:num>
                        <m:den>
                          <m:r>
                            <a:rPr lang="da-DK" b="0" i="1" smtClean="0">
                              <a:latin typeface="Cambria Math" panose="02040503050406030204" pitchFamily="18" charset="0"/>
                            </a:rPr>
                            <m:t>𝑑𝑡</m:t>
                          </m:r>
                        </m:den>
                      </m:f>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acc>
                            <m:accPr>
                              <m:chr m:val="̇"/>
                              <m:ctrlPr>
                                <a:rPr lang="da-DK" b="0" i="1" smtClean="0">
                                  <a:latin typeface="Cambria Math" panose="02040503050406030204" pitchFamily="18" charset="0"/>
                                </a:rPr>
                              </m:ctrlPr>
                            </m:accPr>
                            <m:e>
                              <m:r>
                                <a:rPr lang="da-DK" b="0" i="1" smtClean="0">
                                  <a:latin typeface="Cambria Math" panose="02040503050406030204" pitchFamily="18" charset="0"/>
                                </a:rPr>
                                <m:t>𝑚</m:t>
                              </m:r>
                            </m:e>
                          </m:acc>
                        </m:e>
                        <m:sub>
                          <m:r>
                            <a:rPr lang="da-DK" b="0" i="1" smtClean="0">
                              <a:latin typeface="Cambria Math" panose="02040503050406030204" pitchFamily="18" charset="0"/>
                            </a:rPr>
                            <m:t>𝑎</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acc>
                            <m:accPr>
                              <m:chr m:val="̇"/>
                              <m:ctrlPr>
                                <a:rPr lang="da-DK" b="0" i="1" smtClean="0">
                                  <a:latin typeface="Cambria Math" panose="02040503050406030204" pitchFamily="18" charset="0"/>
                                </a:rPr>
                              </m:ctrlPr>
                            </m:accPr>
                            <m:e>
                              <m:r>
                                <a:rPr lang="da-DK" b="0" i="1" smtClean="0">
                                  <a:latin typeface="Cambria Math" panose="02040503050406030204" pitchFamily="18" charset="0"/>
                                </a:rPr>
                                <m:t>𝑚</m:t>
                              </m:r>
                            </m:e>
                          </m:acc>
                        </m:e>
                        <m:sub>
                          <m:r>
                            <a:rPr lang="da-DK" b="0" i="1" smtClean="0">
                              <a:latin typeface="Cambria Math" panose="02040503050406030204" pitchFamily="18" charset="0"/>
                            </a:rPr>
                            <m:t>𝑏</m:t>
                          </m:r>
                        </m:sub>
                      </m:sSub>
                    </m:oMath>
                  </m:oMathPara>
                </a14:m>
                <a:endParaRPr lang="da-DK" b="0" dirty="0" smtClean="0"/>
              </a:p>
              <a:p>
                <a14:m>
                  <m:oMathPara xmlns:m="http://schemas.openxmlformats.org/officeDocument/2006/math">
                    <m:oMathParaPr>
                      <m:jc m:val="centerGroup"/>
                    </m:oMathParaPr>
                    <m:oMath xmlns:m="http://schemas.openxmlformats.org/officeDocument/2006/math">
                      <m:f>
                        <m:fPr>
                          <m:ctrlPr>
                            <a:rPr lang="da-DK" i="1">
                              <a:latin typeface="Cambria Math" panose="02040503050406030204" pitchFamily="18" charset="0"/>
                            </a:rPr>
                          </m:ctrlPr>
                        </m:fPr>
                        <m:num>
                          <m:r>
                            <a:rPr lang="da-DK" i="1">
                              <a:latin typeface="Cambria Math" panose="02040503050406030204" pitchFamily="18" charset="0"/>
                            </a:rPr>
                            <m:t>𝑑</m:t>
                          </m:r>
                          <m:r>
                            <a:rPr lang="da-DK" i="1">
                              <a:latin typeface="Cambria Math" panose="02040503050406030204" pitchFamily="18" charset="0"/>
                            </a:rPr>
                            <m:t>𝜌</m:t>
                          </m:r>
                        </m:num>
                        <m:den>
                          <m:r>
                            <a:rPr lang="da-DK" i="1">
                              <a:latin typeface="Cambria Math" panose="02040503050406030204" pitchFamily="18" charset="0"/>
                            </a:rPr>
                            <m:t>𝑑𝑡</m:t>
                          </m:r>
                        </m:den>
                      </m:f>
                      <m:r>
                        <a:rPr lang="da-DK" i="1">
                          <a:latin typeface="Cambria Math" panose="02040503050406030204" pitchFamily="18" charset="0"/>
                        </a:rPr>
                        <m:t>=</m:t>
                      </m:r>
                      <m:sSub>
                        <m:sSubPr>
                          <m:ctrlPr>
                            <a:rPr lang="da-DK" i="1">
                              <a:latin typeface="Cambria Math" panose="02040503050406030204" pitchFamily="18" charset="0"/>
                              <a:ea typeface="Cambria Math" panose="02040503050406030204" pitchFamily="18" charset="0"/>
                            </a:rPr>
                          </m:ctrlPr>
                        </m:sSubPr>
                        <m:e>
                          <m:d>
                            <m:dPr>
                              <m:ctrlPr>
                                <a:rPr lang="da-DK" i="1">
                                  <a:latin typeface="Cambria Math" panose="02040503050406030204" pitchFamily="18" charset="0"/>
                                  <a:ea typeface="Cambria Math" panose="02040503050406030204" pitchFamily="18" charset="0"/>
                                </a:rPr>
                              </m:ctrlPr>
                            </m:dPr>
                            <m:e>
                              <m:f>
                                <m:fPr>
                                  <m:ctrlPr>
                                    <a:rPr lang="da-DK" i="1">
                                      <a:latin typeface="Cambria Math" panose="02040503050406030204" pitchFamily="18" charset="0"/>
                                      <a:ea typeface="Cambria Math" panose="02040503050406030204" pitchFamily="18" charset="0"/>
                                    </a:rPr>
                                  </m:ctrlPr>
                                </m:fPr>
                                <m:num>
                                  <m:r>
                                    <a:rPr lang="da-DK" i="1">
                                      <a:latin typeface="Cambria Math" panose="02040503050406030204" pitchFamily="18" charset="0"/>
                                      <a:ea typeface="Cambria Math" panose="02040503050406030204" pitchFamily="18" charset="0"/>
                                    </a:rPr>
                                    <m:t>𝜕𝜌</m:t>
                                  </m:r>
                                </m:num>
                                <m:den>
                                  <m:r>
                                    <a:rPr lang="da-DK" i="1">
                                      <a:latin typeface="Cambria Math" panose="02040503050406030204" pitchFamily="18" charset="0"/>
                                      <a:ea typeface="Cambria Math" panose="02040503050406030204" pitchFamily="18" charset="0"/>
                                    </a:rPr>
                                    <m:t>𝜕</m:t>
                                  </m:r>
                                  <m:r>
                                    <a:rPr lang="da-DK" i="1">
                                      <a:latin typeface="Cambria Math" panose="02040503050406030204" pitchFamily="18" charset="0"/>
                                      <a:ea typeface="Cambria Math" panose="02040503050406030204" pitchFamily="18" charset="0"/>
                                    </a:rPr>
                                    <m:t>h</m:t>
                                  </m:r>
                                </m:den>
                              </m:f>
                            </m:e>
                          </m:d>
                        </m:e>
                        <m:sub>
                          <m:r>
                            <a:rPr lang="da-DK" i="1">
                              <a:latin typeface="Cambria Math" panose="02040503050406030204" pitchFamily="18" charset="0"/>
                              <a:ea typeface="Cambria Math" panose="02040503050406030204" pitchFamily="18" charset="0"/>
                            </a:rPr>
                            <m:t>𝑝</m:t>
                          </m:r>
                        </m:sub>
                      </m:sSub>
                      <m:r>
                        <a:rPr lang="da-DK" i="1">
                          <a:latin typeface="Cambria Math" panose="02040503050406030204" pitchFamily="18" charset="0"/>
                          <a:ea typeface="Cambria Math" panose="02040503050406030204" pitchFamily="18" charset="0"/>
                        </a:rPr>
                        <m:t>⋅</m:t>
                      </m:r>
                      <m:f>
                        <m:fPr>
                          <m:ctrlPr>
                            <a:rPr lang="da-DK" i="1">
                              <a:latin typeface="Cambria Math" panose="02040503050406030204" pitchFamily="18" charset="0"/>
                              <a:ea typeface="Cambria Math" panose="02040503050406030204" pitchFamily="18" charset="0"/>
                            </a:rPr>
                          </m:ctrlPr>
                        </m:fPr>
                        <m:num>
                          <m:r>
                            <a:rPr lang="da-DK" i="1">
                              <a:latin typeface="Cambria Math" panose="02040503050406030204" pitchFamily="18" charset="0"/>
                              <a:ea typeface="Cambria Math" panose="02040503050406030204" pitchFamily="18" charset="0"/>
                            </a:rPr>
                            <m:t>𝑑h</m:t>
                          </m:r>
                        </m:num>
                        <m:den>
                          <m:r>
                            <a:rPr lang="da-DK" i="1">
                              <a:latin typeface="Cambria Math" panose="02040503050406030204" pitchFamily="18" charset="0"/>
                              <a:ea typeface="Cambria Math" panose="02040503050406030204" pitchFamily="18" charset="0"/>
                            </a:rPr>
                            <m:t>𝑑𝑡</m:t>
                          </m:r>
                        </m:den>
                      </m:f>
                      <m:r>
                        <a:rPr lang="da-DK" i="1">
                          <a:latin typeface="Cambria Math" panose="02040503050406030204" pitchFamily="18" charset="0"/>
                          <a:ea typeface="Cambria Math" panose="02040503050406030204" pitchFamily="18" charset="0"/>
                        </a:rPr>
                        <m:t>+</m:t>
                      </m:r>
                      <m:sSub>
                        <m:sSubPr>
                          <m:ctrlPr>
                            <a:rPr lang="da-DK" i="1">
                              <a:latin typeface="Cambria Math" panose="02040503050406030204" pitchFamily="18" charset="0"/>
                              <a:ea typeface="Cambria Math" panose="02040503050406030204" pitchFamily="18" charset="0"/>
                            </a:rPr>
                          </m:ctrlPr>
                        </m:sSubPr>
                        <m:e>
                          <m:d>
                            <m:dPr>
                              <m:ctrlPr>
                                <a:rPr lang="da-DK" i="1">
                                  <a:latin typeface="Cambria Math" panose="02040503050406030204" pitchFamily="18" charset="0"/>
                                  <a:ea typeface="Cambria Math" panose="02040503050406030204" pitchFamily="18" charset="0"/>
                                </a:rPr>
                              </m:ctrlPr>
                            </m:dPr>
                            <m:e>
                              <m:f>
                                <m:fPr>
                                  <m:ctrlPr>
                                    <a:rPr lang="da-DK" i="1">
                                      <a:latin typeface="Cambria Math" panose="02040503050406030204" pitchFamily="18" charset="0"/>
                                      <a:ea typeface="Cambria Math" panose="02040503050406030204" pitchFamily="18" charset="0"/>
                                    </a:rPr>
                                  </m:ctrlPr>
                                </m:fPr>
                                <m:num>
                                  <m:r>
                                    <a:rPr lang="da-DK" i="1">
                                      <a:latin typeface="Cambria Math" panose="02040503050406030204" pitchFamily="18" charset="0"/>
                                      <a:ea typeface="Cambria Math" panose="02040503050406030204" pitchFamily="18" charset="0"/>
                                    </a:rPr>
                                    <m:t>𝜕𝜌</m:t>
                                  </m:r>
                                </m:num>
                                <m:den>
                                  <m:r>
                                    <a:rPr lang="da-DK" i="1">
                                      <a:latin typeface="Cambria Math" panose="02040503050406030204" pitchFamily="18" charset="0"/>
                                      <a:ea typeface="Cambria Math" panose="02040503050406030204" pitchFamily="18" charset="0"/>
                                    </a:rPr>
                                    <m:t>𝜕</m:t>
                                  </m:r>
                                  <m:r>
                                    <a:rPr lang="da-DK" i="1">
                                      <a:latin typeface="Cambria Math" panose="02040503050406030204" pitchFamily="18" charset="0"/>
                                      <a:ea typeface="Cambria Math" panose="02040503050406030204" pitchFamily="18" charset="0"/>
                                    </a:rPr>
                                    <m:t>𝑝</m:t>
                                  </m:r>
                                </m:den>
                              </m:f>
                            </m:e>
                          </m:d>
                        </m:e>
                        <m:sub>
                          <m:r>
                            <a:rPr lang="da-DK" i="1">
                              <a:latin typeface="Cambria Math" panose="02040503050406030204" pitchFamily="18" charset="0"/>
                              <a:ea typeface="Cambria Math" panose="02040503050406030204" pitchFamily="18" charset="0"/>
                            </a:rPr>
                            <m:t>h</m:t>
                          </m:r>
                        </m:sub>
                      </m:sSub>
                      <m:r>
                        <a:rPr lang="da-DK" i="1">
                          <a:latin typeface="Cambria Math" panose="02040503050406030204" pitchFamily="18" charset="0"/>
                          <a:ea typeface="Cambria Math" panose="02040503050406030204" pitchFamily="18" charset="0"/>
                        </a:rPr>
                        <m:t>⋅</m:t>
                      </m:r>
                      <m:f>
                        <m:fPr>
                          <m:ctrlPr>
                            <a:rPr lang="da-DK" i="1">
                              <a:latin typeface="Cambria Math" panose="02040503050406030204" pitchFamily="18" charset="0"/>
                              <a:ea typeface="Cambria Math" panose="02040503050406030204" pitchFamily="18" charset="0"/>
                            </a:rPr>
                          </m:ctrlPr>
                        </m:fPr>
                        <m:num>
                          <m:r>
                            <a:rPr lang="da-DK" i="1">
                              <a:latin typeface="Cambria Math" panose="02040503050406030204" pitchFamily="18" charset="0"/>
                              <a:ea typeface="Cambria Math" panose="02040503050406030204" pitchFamily="18" charset="0"/>
                            </a:rPr>
                            <m:t>𝑑𝑝</m:t>
                          </m:r>
                        </m:num>
                        <m:den>
                          <m:r>
                            <a:rPr lang="da-DK" i="1">
                              <a:latin typeface="Cambria Math" panose="02040503050406030204" pitchFamily="18" charset="0"/>
                              <a:ea typeface="Cambria Math" panose="02040503050406030204" pitchFamily="18" charset="0"/>
                            </a:rPr>
                            <m:t>𝑑𝑡</m:t>
                          </m:r>
                        </m:den>
                      </m:f>
                    </m:oMath>
                  </m:oMathPara>
                </a14:m>
                <a:endParaRPr lang="en-US" dirty="0" smtClean="0"/>
              </a:p>
              <a:p>
                <a14:m>
                  <m:oMathPara xmlns:m="http://schemas.openxmlformats.org/officeDocument/2006/math">
                    <m:oMathParaPr>
                      <m:jc m:val="centerGroup"/>
                    </m:oMathParaPr>
                    <m:oMath xmlns:m="http://schemas.openxmlformats.org/officeDocument/2006/math">
                      <m:r>
                        <a:rPr lang="da-DK" b="0" i="1" smtClean="0">
                          <a:latin typeface="Cambria Math" panose="02040503050406030204" pitchFamily="18" charset="0"/>
                        </a:rPr>
                        <m:t>𝑚</m:t>
                      </m:r>
                      <m:r>
                        <a:rPr lang="da-DK" b="0" i="1" smtClean="0">
                          <a:latin typeface="Cambria Math" panose="02040503050406030204" pitchFamily="18" charset="0"/>
                        </a:rPr>
                        <m:t>=</m:t>
                      </m:r>
                      <m:r>
                        <a:rPr lang="da-DK" b="0" i="1" smtClean="0">
                          <a:latin typeface="Cambria Math" panose="02040503050406030204" pitchFamily="18" charset="0"/>
                        </a:rPr>
                        <m:t>𝜌</m:t>
                      </m:r>
                      <m:r>
                        <a:rPr lang="da-DK" b="0" i="1" smtClean="0">
                          <a:latin typeface="Cambria Math" panose="02040503050406030204" pitchFamily="18" charset="0"/>
                        </a:rPr>
                        <m:t>⋅</m:t>
                      </m:r>
                      <m:r>
                        <a:rPr lang="da-DK" b="0" i="1" smtClean="0">
                          <a:latin typeface="Cambria Math" panose="02040503050406030204" pitchFamily="18" charset="0"/>
                        </a:rPr>
                        <m:t>𝑉</m:t>
                      </m:r>
                    </m:oMath>
                  </m:oMathPara>
                </a14:m>
                <a:endParaRPr lang="da-DK" b="0" dirty="0" smtClean="0"/>
              </a:p>
              <a:p>
                <a:r>
                  <a:rPr lang="da-DK" dirty="0" smtClean="0"/>
                  <a:t>Energy balance</a:t>
                </a:r>
              </a:p>
              <a:p>
                <a14:m>
                  <m:oMathPara xmlns:m="http://schemas.openxmlformats.org/officeDocument/2006/math">
                    <m:oMathParaPr>
                      <m:jc m:val="centerGroup"/>
                    </m:oMathParaPr>
                    <m:oMath xmlns:m="http://schemas.openxmlformats.org/officeDocument/2006/math">
                      <m:f>
                        <m:fPr>
                          <m:ctrlPr>
                            <a:rPr lang="da-DK" b="0" i="1" smtClean="0">
                              <a:latin typeface="Cambria Math" panose="02040503050406030204" pitchFamily="18" charset="0"/>
                            </a:rPr>
                          </m:ctrlPr>
                        </m:fPr>
                        <m:num>
                          <m:r>
                            <a:rPr lang="da-DK" b="0" i="1" smtClean="0">
                              <a:latin typeface="Cambria Math" panose="02040503050406030204" pitchFamily="18" charset="0"/>
                            </a:rPr>
                            <m:t>𝑑h</m:t>
                          </m:r>
                        </m:num>
                        <m:den>
                          <m:r>
                            <a:rPr lang="da-DK" b="0" i="1" smtClean="0">
                              <a:latin typeface="Cambria Math" panose="02040503050406030204" pitchFamily="18" charset="0"/>
                            </a:rPr>
                            <m:t>𝑑𝑡</m:t>
                          </m:r>
                        </m:den>
                      </m:f>
                      <m:r>
                        <a:rPr lang="da-DK" i="1">
                          <a:latin typeface="Cambria Math" panose="02040503050406030204" pitchFamily="18" charset="0"/>
                        </a:rPr>
                        <m:t>=</m:t>
                      </m:r>
                      <m:f>
                        <m:fPr>
                          <m:ctrlPr>
                            <a:rPr lang="da-DK" i="1">
                              <a:latin typeface="Cambria Math" panose="02040503050406030204" pitchFamily="18" charset="0"/>
                            </a:rPr>
                          </m:ctrlPr>
                        </m:fPr>
                        <m:num>
                          <m:r>
                            <a:rPr lang="da-DK" i="1">
                              <a:latin typeface="Cambria Math" panose="02040503050406030204" pitchFamily="18" charset="0"/>
                            </a:rPr>
                            <m:t>1</m:t>
                          </m:r>
                        </m:num>
                        <m:den>
                          <m:r>
                            <a:rPr lang="da-DK" i="1">
                              <a:latin typeface="Cambria Math" panose="02040503050406030204" pitchFamily="18" charset="0"/>
                            </a:rPr>
                            <m:t>𝑚</m:t>
                          </m:r>
                        </m:den>
                      </m:f>
                      <m:r>
                        <a:rPr lang="da-DK" b="0" i="1" smtClean="0">
                          <a:latin typeface="Cambria Math" panose="02040503050406030204" pitchFamily="18" charset="0"/>
                        </a:rPr>
                        <m:t>⋅</m:t>
                      </m:r>
                      <m:d>
                        <m:dPr>
                          <m:ctrlPr>
                            <a:rPr lang="da-DK" b="0" i="1" smtClean="0">
                              <a:latin typeface="Cambria Math" panose="02040503050406030204" pitchFamily="18" charset="0"/>
                            </a:rPr>
                          </m:ctrlPr>
                        </m:dPr>
                        <m:e>
                          <m:sSub>
                            <m:sSubPr>
                              <m:ctrlPr>
                                <a:rPr lang="da-DK" b="0" i="1" smtClean="0">
                                  <a:latin typeface="Cambria Math" panose="02040503050406030204" pitchFamily="18" charset="0"/>
                                </a:rPr>
                              </m:ctrlPr>
                            </m:sSubPr>
                            <m:e>
                              <m:acc>
                                <m:accPr>
                                  <m:chr m:val="̇"/>
                                  <m:ctrlPr>
                                    <a:rPr lang="da-DK" b="0" i="1" smtClean="0">
                                      <a:latin typeface="Cambria Math" panose="02040503050406030204" pitchFamily="18" charset="0"/>
                                    </a:rPr>
                                  </m:ctrlPr>
                                </m:accPr>
                                <m:e>
                                  <m:r>
                                    <a:rPr lang="da-DK" b="0" i="1" smtClean="0">
                                      <a:latin typeface="Cambria Math" panose="02040503050406030204" pitchFamily="18" charset="0"/>
                                    </a:rPr>
                                    <m:t>𝑚</m:t>
                                  </m:r>
                                </m:e>
                              </m:acc>
                            </m:e>
                            <m:sub>
                              <m:r>
                                <a:rPr lang="da-DK" b="0" i="1" smtClean="0">
                                  <a:latin typeface="Cambria Math" panose="02040503050406030204" pitchFamily="18" charset="0"/>
                                </a:rPr>
                                <m:t>𝑎</m:t>
                              </m:r>
                            </m:sub>
                          </m:sSub>
                          <m:r>
                            <a:rPr lang="da-DK" b="0" i="1" smtClean="0">
                              <a:latin typeface="Cambria Math" panose="02040503050406030204" pitchFamily="18" charset="0"/>
                            </a:rPr>
                            <m:t>⋅</m:t>
                          </m:r>
                          <m:d>
                            <m:dPr>
                              <m:ctrlPr>
                                <a:rPr lang="da-DK" b="0" i="1" smtClean="0">
                                  <a:latin typeface="Cambria Math" panose="02040503050406030204" pitchFamily="18" charset="0"/>
                                </a:rPr>
                              </m:ctrlPr>
                            </m:dPr>
                            <m:e>
                              <m:sSub>
                                <m:sSubPr>
                                  <m:ctrlPr>
                                    <a:rPr lang="da-DK" b="0" i="1" smtClean="0">
                                      <a:latin typeface="Cambria Math" panose="02040503050406030204" pitchFamily="18" charset="0"/>
                                    </a:rPr>
                                  </m:ctrlPr>
                                </m:sSubPr>
                                <m:e>
                                  <m:r>
                                    <a:rPr lang="da-DK" b="0" i="1" smtClean="0">
                                      <a:latin typeface="Cambria Math" panose="02040503050406030204" pitchFamily="18" charset="0"/>
                                    </a:rPr>
                                    <m:t>h</m:t>
                                  </m:r>
                                </m:e>
                                <m:sub>
                                  <m:r>
                                    <a:rPr lang="da-DK" b="0" i="1" smtClean="0">
                                      <a:latin typeface="Cambria Math" panose="02040503050406030204" pitchFamily="18" charset="0"/>
                                    </a:rPr>
                                    <m:t>𝑎</m:t>
                                  </m:r>
                                </m:sub>
                              </m:sSub>
                              <m:r>
                                <a:rPr lang="da-DK" b="0" i="1" smtClean="0">
                                  <a:latin typeface="Cambria Math" panose="02040503050406030204" pitchFamily="18" charset="0"/>
                                </a:rPr>
                                <m:t>−</m:t>
                              </m:r>
                              <m:r>
                                <a:rPr lang="da-DK" i="1">
                                  <a:latin typeface="Cambria Math" panose="02040503050406030204" pitchFamily="18" charset="0"/>
                                </a:rPr>
                                <m:t>h</m:t>
                              </m:r>
                            </m:e>
                          </m:d>
                          <m:r>
                            <a:rPr lang="da-DK" i="1">
                              <a:latin typeface="Cambria Math" panose="02040503050406030204" pitchFamily="18" charset="0"/>
                            </a:rPr>
                            <m:t>+</m:t>
                          </m:r>
                          <m:sSub>
                            <m:sSubPr>
                              <m:ctrlPr>
                                <a:rPr lang="da-DK" b="0" i="1" smtClean="0">
                                  <a:latin typeface="Cambria Math" panose="02040503050406030204" pitchFamily="18" charset="0"/>
                                </a:rPr>
                              </m:ctrlPr>
                            </m:sSubPr>
                            <m:e>
                              <m:acc>
                                <m:accPr>
                                  <m:chr m:val="̇"/>
                                  <m:ctrlPr>
                                    <a:rPr lang="da-DK" b="0" i="1" smtClean="0">
                                      <a:latin typeface="Cambria Math" panose="02040503050406030204" pitchFamily="18" charset="0"/>
                                    </a:rPr>
                                  </m:ctrlPr>
                                </m:accPr>
                                <m:e>
                                  <m:r>
                                    <a:rPr lang="da-DK" b="0" i="1" smtClean="0">
                                      <a:latin typeface="Cambria Math" panose="02040503050406030204" pitchFamily="18" charset="0"/>
                                    </a:rPr>
                                    <m:t>𝑚</m:t>
                                  </m:r>
                                </m:e>
                              </m:acc>
                            </m:e>
                            <m:sub>
                              <m:r>
                                <a:rPr lang="da-DK" b="0" i="1" smtClean="0">
                                  <a:latin typeface="Cambria Math" panose="02040503050406030204" pitchFamily="18" charset="0"/>
                                </a:rPr>
                                <m:t>𝑏</m:t>
                              </m:r>
                            </m:sub>
                          </m:sSub>
                          <m:r>
                            <a:rPr lang="da-DK" b="0" i="1" smtClean="0">
                              <a:latin typeface="Cambria Math" panose="02040503050406030204" pitchFamily="18" charset="0"/>
                            </a:rPr>
                            <m:t>⋅</m:t>
                          </m:r>
                          <m:d>
                            <m:dPr>
                              <m:ctrlPr>
                                <a:rPr lang="da-DK" b="0" i="1" smtClean="0">
                                  <a:latin typeface="Cambria Math" panose="02040503050406030204" pitchFamily="18" charset="0"/>
                                </a:rPr>
                              </m:ctrlPr>
                            </m:dPr>
                            <m:e>
                              <m:sSub>
                                <m:sSubPr>
                                  <m:ctrlPr>
                                    <a:rPr lang="da-DK" b="0" i="1" smtClean="0">
                                      <a:latin typeface="Cambria Math" panose="02040503050406030204" pitchFamily="18" charset="0"/>
                                    </a:rPr>
                                  </m:ctrlPr>
                                </m:sSubPr>
                                <m:e>
                                  <m:r>
                                    <a:rPr lang="da-DK" b="0" i="1" smtClean="0">
                                      <a:latin typeface="Cambria Math" panose="02040503050406030204" pitchFamily="18" charset="0"/>
                                    </a:rPr>
                                    <m:t>h</m:t>
                                  </m:r>
                                </m:e>
                                <m:sub>
                                  <m:r>
                                    <a:rPr lang="da-DK" b="0" i="1" smtClean="0">
                                      <a:latin typeface="Cambria Math" panose="02040503050406030204" pitchFamily="18" charset="0"/>
                                    </a:rPr>
                                    <m:t>𝑏</m:t>
                                  </m:r>
                                </m:sub>
                              </m:sSub>
                              <m:r>
                                <a:rPr lang="da-DK" b="0" i="1" smtClean="0">
                                  <a:latin typeface="Cambria Math" panose="02040503050406030204" pitchFamily="18" charset="0"/>
                                </a:rPr>
                                <m:t>−</m:t>
                              </m:r>
                              <m:r>
                                <a:rPr lang="da-DK" b="0" i="1" smtClean="0">
                                  <a:latin typeface="Cambria Math" panose="02040503050406030204" pitchFamily="18" charset="0"/>
                                </a:rPr>
                                <m:t>h</m:t>
                              </m:r>
                            </m:e>
                          </m:d>
                          <m:r>
                            <a:rPr lang="da-DK" i="1">
                              <a:latin typeface="Cambria Math" panose="02040503050406030204" pitchFamily="18" charset="0"/>
                            </a:rPr>
                            <m:t>+</m:t>
                          </m:r>
                          <m:r>
                            <a:rPr lang="da-DK" b="0" i="1" smtClean="0">
                              <a:latin typeface="Cambria Math" panose="02040503050406030204" pitchFamily="18" charset="0"/>
                            </a:rPr>
                            <m:t>𝑉</m:t>
                          </m:r>
                          <m:r>
                            <a:rPr lang="da-DK" b="0" i="1" smtClean="0">
                              <a:latin typeface="Cambria Math" panose="02040503050406030204" pitchFamily="18" charset="0"/>
                            </a:rPr>
                            <m:t>⋅</m:t>
                          </m:r>
                          <m:f>
                            <m:fPr>
                              <m:ctrlPr>
                                <a:rPr lang="da-DK" b="0" i="1" smtClean="0">
                                  <a:latin typeface="Cambria Math" panose="02040503050406030204" pitchFamily="18" charset="0"/>
                                </a:rPr>
                              </m:ctrlPr>
                            </m:fPr>
                            <m:num>
                              <m:r>
                                <a:rPr lang="da-DK" b="0" i="1" smtClean="0">
                                  <a:latin typeface="Cambria Math" panose="02040503050406030204" pitchFamily="18" charset="0"/>
                                </a:rPr>
                                <m:t>𝑑𝑝</m:t>
                              </m:r>
                            </m:num>
                            <m:den>
                              <m:r>
                                <a:rPr lang="da-DK" b="0" i="1" smtClean="0">
                                  <a:latin typeface="Cambria Math" panose="02040503050406030204" pitchFamily="18" charset="0"/>
                                </a:rPr>
                                <m:t>𝑑𝑡</m:t>
                              </m:r>
                            </m:den>
                          </m:f>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acc>
                                <m:accPr>
                                  <m:chr m:val="̇"/>
                                  <m:ctrlPr>
                                    <a:rPr lang="da-DK" b="0" i="1" smtClean="0">
                                      <a:latin typeface="Cambria Math" panose="02040503050406030204" pitchFamily="18" charset="0"/>
                                    </a:rPr>
                                  </m:ctrlPr>
                                </m:accPr>
                                <m:e>
                                  <m:r>
                                    <a:rPr lang="da-DK" i="1">
                                      <a:latin typeface="Cambria Math" panose="02040503050406030204" pitchFamily="18" charset="0"/>
                                    </a:rPr>
                                    <m:t>𝑄</m:t>
                                  </m:r>
                                </m:e>
                              </m:acc>
                            </m:e>
                            <m:sub>
                              <m:r>
                                <a:rPr lang="da-DK" i="1">
                                  <a:latin typeface="Cambria Math" panose="02040503050406030204" pitchFamily="18" charset="0"/>
                                </a:rPr>
                                <m:t>𝑠𝑒𝑡</m:t>
                              </m:r>
                            </m:sub>
                          </m:sSub>
                        </m:e>
                      </m:d>
                    </m:oMath>
                  </m:oMathPara>
                </a14:m>
                <a:endParaRPr lang="da-DK" dirty="0" smtClean="0"/>
              </a:p>
              <a:p>
                <a:endParaRPr lang="da-DK" dirty="0" smtClean="0"/>
              </a:p>
              <a:p>
                <a:r>
                  <a:rPr lang="da-DK" dirty="0" err="1" smtClean="0"/>
                  <a:t>Add</a:t>
                </a:r>
                <a:r>
                  <a:rPr lang="da-DK" dirty="0" smtClean="0"/>
                  <a:t> definition of </a:t>
                </a:r>
                <a:r>
                  <a:rPr lang="da-DK" dirty="0" err="1" smtClean="0"/>
                  <a:t>port_a.h_outflow</a:t>
                </a:r>
                <a:r>
                  <a:rPr lang="da-DK" dirty="0" smtClean="0"/>
                  <a:t> and </a:t>
                </a:r>
                <a:r>
                  <a:rPr lang="da-DK" dirty="0" err="1" smtClean="0"/>
                  <a:t>port_b.h_outflow</a:t>
                </a:r>
                <a:endParaRPr lang="da-DK" dirty="0" smtClean="0"/>
              </a:p>
              <a:p>
                <a:endParaRPr lang="da-DK" dirty="0"/>
              </a:p>
              <a:p>
                <a:r>
                  <a:rPr lang="da-DK" dirty="0" smtClean="0"/>
                  <a:t>Momentum balance</a:t>
                </a:r>
              </a:p>
              <a:p>
                <a14:m>
                  <m:oMathPara xmlns:m="http://schemas.openxmlformats.org/officeDocument/2006/math">
                    <m:oMathParaPr>
                      <m:jc m:val="centerGroup"/>
                    </m:oMathParaPr>
                    <m:oMath xmlns:m="http://schemas.openxmlformats.org/officeDocument/2006/math">
                      <m:sSub>
                        <m:sSubPr>
                          <m:ctrlPr>
                            <a:rPr lang="da-DK" b="0" i="1" smtClean="0">
                              <a:latin typeface="Cambria Math" panose="02040503050406030204" pitchFamily="18" charset="0"/>
                            </a:rPr>
                          </m:ctrlPr>
                        </m:sSubPr>
                        <m:e>
                          <m:r>
                            <a:rPr lang="da-DK" b="0" i="1" smtClean="0">
                              <a:latin typeface="Cambria Math" panose="02040503050406030204" pitchFamily="18" charset="0"/>
                            </a:rPr>
                            <m:t>𝑝</m:t>
                          </m:r>
                        </m:e>
                        <m:sub>
                          <m:r>
                            <a:rPr lang="da-DK" b="0" i="1" smtClean="0">
                              <a:latin typeface="Cambria Math" panose="02040503050406030204" pitchFamily="18" charset="0"/>
                            </a:rPr>
                            <m:t>𝑎</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𝑝</m:t>
                          </m:r>
                        </m:e>
                        <m:sub>
                          <m:r>
                            <a:rPr lang="da-DK" b="0" i="1" smtClean="0">
                              <a:latin typeface="Cambria Math" panose="02040503050406030204" pitchFamily="18" charset="0"/>
                            </a:rPr>
                            <m:t>𝑏</m:t>
                          </m:r>
                        </m:sub>
                      </m:sSub>
                      <m:r>
                        <a:rPr lang="da-DK" b="0" i="1" smtClean="0">
                          <a:latin typeface="Cambria Math" panose="02040503050406030204" pitchFamily="18" charset="0"/>
                        </a:rPr>
                        <m:t>+</m:t>
                      </m:r>
                      <m:r>
                        <m:rPr>
                          <m:sty m:val="p"/>
                        </m:rPr>
                        <a:rPr lang="da-DK" b="0" i="0" smtClean="0">
                          <a:latin typeface="Cambria Math" panose="02040503050406030204" pitchFamily="18" charset="0"/>
                        </a:rPr>
                        <m:t>Δ</m:t>
                      </m:r>
                      <m:r>
                        <a:rPr lang="da-DK" b="0" i="1" smtClean="0">
                          <a:latin typeface="Cambria Math" panose="02040503050406030204" pitchFamily="18" charset="0"/>
                        </a:rPr>
                        <m:t>𝑝</m:t>
                      </m:r>
                      <m:r>
                        <a:rPr lang="da-DK" b="0" i="1" smtClean="0">
                          <a:latin typeface="Cambria Math" panose="02040503050406030204" pitchFamily="18" charset="0"/>
                        </a:rPr>
                        <m:t>    </m:t>
                      </m:r>
                      <m:r>
                        <a:rPr lang="da-DK" b="0" i="1" smtClean="0">
                          <a:latin typeface="Cambria Math" panose="02040503050406030204" pitchFamily="18" charset="0"/>
                        </a:rPr>
                        <m:t>𝑖𝑓</m:t>
                      </m:r>
                      <m:r>
                        <a:rPr lang="da-DK" b="0" i="1" smtClean="0">
                          <a:latin typeface="Cambria Math" panose="02040503050406030204" pitchFamily="18" charset="0"/>
                        </a:rPr>
                        <m:t> </m:t>
                      </m:r>
                      <m:sSub>
                        <m:sSubPr>
                          <m:ctrlPr>
                            <a:rPr lang="da-DK" b="0" i="1" smtClean="0">
                              <a:latin typeface="Cambria Math" panose="02040503050406030204" pitchFamily="18" charset="0"/>
                            </a:rPr>
                          </m:ctrlPr>
                        </m:sSubPr>
                        <m:e>
                          <m:acc>
                            <m:accPr>
                              <m:chr m:val="̇"/>
                              <m:ctrlPr>
                                <a:rPr lang="da-DK" b="0" i="1" smtClean="0">
                                  <a:latin typeface="Cambria Math" panose="02040503050406030204" pitchFamily="18" charset="0"/>
                                </a:rPr>
                              </m:ctrlPr>
                            </m:accPr>
                            <m:e>
                              <m:r>
                                <a:rPr lang="da-DK" b="0" i="1" smtClean="0">
                                  <a:latin typeface="Cambria Math" panose="02040503050406030204" pitchFamily="18" charset="0"/>
                                </a:rPr>
                                <m:t>𝑚</m:t>
                              </m:r>
                            </m:e>
                          </m:acc>
                        </m:e>
                        <m:sub>
                          <m:r>
                            <a:rPr lang="da-DK" b="0" i="1" smtClean="0">
                              <a:latin typeface="Cambria Math" panose="02040503050406030204" pitchFamily="18" charset="0"/>
                            </a:rPr>
                            <m:t>𝑎</m:t>
                          </m:r>
                        </m:sub>
                      </m:sSub>
                      <m:r>
                        <a:rPr lang="da-DK" b="0" i="1" smtClean="0">
                          <a:latin typeface="Cambria Math" panose="02040503050406030204" pitchFamily="18" charset="0"/>
                        </a:rPr>
                        <m:t>&gt;0</m:t>
                      </m:r>
                    </m:oMath>
                  </m:oMathPara>
                </a14:m>
                <a:endParaRPr lang="da-DK" b="0" dirty="0" smtClean="0"/>
              </a:p>
              <a:p>
                <a14:m>
                  <m:oMathPara xmlns:m="http://schemas.openxmlformats.org/officeDocument/2006/math">
                    <m:oMathParaPr>
                      <m:jc m:val="centerGroup"/>
                    </m:oMathParaPr>
                    <m:oMath xmlns:m="http://schemas.openxmlformats.org/officeDocument/2006/math">
                      <m:sSub>
                        <m:sSubPr>
                          <m:ctrlPr>
                            <a:rPr lang="da-DK" i="1">
                              <a:latin typeface="Cambria Math" panose="02040503050406030204" pitchFamily="18" charset="0"/>
                            </a:rPr>
                          </m:ctrlPr>
                        </m:sSubPr>
                        <m:e>
                          <m:r>
                            <a:rPr lang="da-DK" i="1">
                              <a:latin typeface="Cambria Math" panose="02040503050406030204" pitchFamily="18" charset="0"/>
                            </a:rPr>
                            <m:t>𝑝</m:t>
                          </m:r>
                        </m:e>
                        <m:sub>
                          <m:r>
                            <a:rPr lang="da-DK" b="0" i="1" smtClean="0">
                              <a:latin typeface="Cambria Math" panose="02040503050406030204" pitchFamily="18" charset="0"/>
                            </a:rPr>
                            <m:t>𝑏</m:t>
                          </m:r>
                        </m:sub>
                      </m:sSub>
                      <m:r>
                        <a:rPr lang="da-DK" i="1">
                          <a:latin typeface="Cambria Math" panose="02040503050406030204" pitchFamily="18" charset="0"/>
                        </a:rPr>
                        <m:t>=</m:t>
                      </m:r>
                      <m:sSub>
                        <m:sSubPr>
                          <m:ctrlPr>
                            <a:rPr lang="da-DK" i="1">
                              <a:latin typeface="Cambria Math" panose="02040503050406030204" pitchFamily="18" charset="0"/>
                            </a:rPr>
                          </m:ctrlPr>
                        </m:sSubPr>
                        <m:e>
                          <m:r>
                            <a:rPr lang="da-DK" i="1">
                              <a:latin typeface="Cambria Math" panose="02040503050406030204" pitchFamily="18" charset="0"/>
                            </a:rPr>
                            <m:t>𝑝</m:t>
                          </m:r>
                        </m:e>
                        <m:sub>
                          <m:r>
                            <a:rPr lang="da-DK" b="0" i="1" smtClean="0">
                              <a:latin typeface="Cambria Math" panose="02040503050406030204" pitchFamily="18" charset="0"/>
                            </a:rPr>
                            <m:t>𝑎</m:t>
                          </m:r>
                        </m:sub>
                      </m:sSub>
                      <m:r>
                        <a:rPr lang="da-DK" i="1">
                          <a:latin typeface="Cambria Math" panose="02040503050406030204" pitchFamily="18" charset="0"/>
                        </a:rPr>
                        <m:t>+</m:t>
                      </m:r>
                      <m:r>
                        <m:rPr>
                          <m:sty m:val="p"/>
                        </m:rPr>
                        <a:rPr lang="da-DK">
                          <a:latin typeface="Cambria Math" panose="02040503050406030204" pitchFamily="18" charset="0"/>
                        </a:rPr>
                        <m:t>Δ</m:t>
                      </m:r>
                      <m:r>
                        <a:rPr lang="da-DK" i="1">
                          <a:latin typeface="Cambria Math" panose="02040503050406030204" pitchFamily="18" charset="0"/>
                        </a:rPr>
                        <m:t>𝑝</m:t>
                      </m:r>
                      <m:r>
                        <a:rPr lang="da-DK" i="1">
                          <a:latin typeface="Cambria Math" panose="02040503050406030204" pitchFamily="18" charset="0"/>
                        </a:rPr>
                        <m:t>    </m:t>
                      </m:r>
                      <m:r>
                        <a:rPr lang="da-DK" i="1">
                          <a:latin typeface="Cambria Math" panose="02040503050406030204" pitchFamily="18" charset="0"/>
                        </a:rPr>
                        <m:t>𝑖𝑓</m:t>
                      </m:r>
                      <m:r>
                        <a:rPr lang="da-DK" i="1">
                          <a:latin typeface="Cambria Math" panose="02040503050406030204" pitchFamily="18" charset="0"/>
                        </a:rPr>
                        <m:t> </m:t>
                      </m:r>
                      <m:sSub>
                        <m:sSubPr>
                          <m:ctrlPr>
                            <a:rPr lang="da-DK" i="1">
                              <a:latin typeface="Cambria Math" panose="02040503050406030204" pitchFamily="18" charset="0"/>
                            </a:rPr>
                          </m:ctrlPr>
                        </m:sSubPr>
                        <m:e>
                          <m:acc>
                            <m:accPr>
                              <m:chr m:val="̇"/>
                              <m:ctrlPr>
                                <a:rPr lang="da-DK" i="1">
                                  <a:latin typeface="Cambria Math" panose="02040503050406030204" pitchFamily="18" charset="0"/>
                                </a:rPr>
                              </m:ctrlPr>
                            </m:accPr>
                            <m:e>
                              <m:r>
                                <a:rPr lang="da-DK" i="1">
                                  <a:latin typeface="Cambria Math" panose="02040503050406030204" pitchFamily="18" charset="0"/>
                                </a:rPr>
                                <m:t>𝑚</m:t>
                              </m:r>
                            </m:e>
                          </m:acc>
                        </m:e>
                        <m:sub>
                          <m:r>
                            <a:rPr lang="da-DK" i="1">
                              <a:latin typeface="Cambria Math" panose="02040503050406030204" pitchFamily="18" charset="0"/>
                            </a:rPr>
                            <m:t>𝑎</m:t>
                          </m:r>
                        </m:sub>
                      </m:sSub>
                      <m:r>
                        <a:rPr lang="da-DK" b="0" i="1" smtClean="0">
                          <a:latin typeface="Cambria Math" panose="02040503050406030204" pitchFamily="18" charset="0"/>
                        </a:rPr>
                        <m:t>≤</m:t>
                      </m:r>
                      <m:r>
                        <a:rPr lang="da-DK" i="1">
                          <a:latin typeface="Cambria Math" panose="02040503050406030204" pitchFamily="18" charset="0"/>
                        </a:rPr>
                        <m:t>0</m:t>
                      </m:r>
                    </m:oMath>
                  </m:oMathPara>
                </a14:m>
                <a:endParaRPr lang="da-DK" dirty="0"/>
              </a:p>
              <a:p>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4983174" y="1521955"/>
                <a:ext cx="6818915" cy="4700967"/>
              </a:xfrm>
              <a:prstGeom prst="rect">
                <a:avLst/>
              </a:prstGeom>
              <a:blipFill>
                <a:blip r:embed="rId3"/>
                <a:stretch>
                  <a:fillRect l="-715" t="-778"/>
                </a:stretch>
              </a:blipFill>
            </p:spPr>
            <p:txBody>
              <a:bodyPr/>
              <a:lstStyle/>
              <a:p>
                <a:r>
                  <a:rPr lang="en-US">
                    <a:noFill/>
                  </a:rPr>
                  <a:t> </a:t>
                </a:r>
              </a:p>
            </p:txBody>
          </p:sp>
        </mc:Fallback>
      </mc:AlternateContent>
      <p:cxnSp>
        <p:nvCxnSpPr>
          <p:cNvPr id="7" name="Straight Arrow Connector 6"/>
          <p:cNvCxnSpPr>
            <a:endCxn id="8" idx="1"/>
          </p:cNvCxnSpPr>
          <p:nvPr/>
        </p:nvCxnSpPr>
        <p:spPr>
          <a:xfrm flipV="1">
            <a:off x="7378875" y="3228201"/>
            <a:ext cx="2729553" cy="592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108428" y="3058924"/>
            <a:ext cx="1913216" cy="338554"/>
          </a:xfrm>
          <a:prstGeom prst="rect">
            <a:avLst/>
          </a:prstGeom>
          <a:noFill/>
        </p:spPr>
        <p:txBody>
          <a:bodyPr wrap="none" rtlCol="0">
            <a:spAutoFit/>
          </a:bodyPr>
          <a:lstStyle/>
          <a:p>
            <a:r>
              <a:rPr lang="da-DK" sz="1600" dirty="0" err="1" smtClean="0"/>
              <a:t>Use</a:t>
            </a:r>
            <a:r>
              <a:rPr lang="da-DK" sz="1600" dirty="0" smtClean="0"/>
              <a:t> </a:t>
            </a:r>
            <a:r>
              <a:rPr lang="da-DK" sz="1600" dirty="0" err="1" smtClean="0">
                <a:solidFill>
                  <a:srgbClr val="FF0000"/>
                </a:solidFill>
              </a:rPr>
              <a:t>actualStream</a:t>
            </a:r>
            <a:r>
              <a:rPr lang="da-DK" sz="1600" dirty="0" smtClean="0"/>
              <a:t>(…)</a:t>
            </a:r>
            <a:endParaRPr lang="en-US" sz="1600" dirty="0"/>
          </a:p>
        </p:txBody>
      </p:sp>
    </p:spTree>
    <p:extLst>
      <p:ext uri="{BB962C8B-B14F-4D97-AF65-F5344CB8AC3E}">
        <p14:creationId xmlns:p14="http://schemas.microsoft.com/office/powerpoint/2010/main" val="1424519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smtClean="0"/>
              <a:t>Modelling</a:t>
            </a:r>
            <a:r>
              <a:rPr lang="da-DK" dirty="0" smtClean="0"/>
              <a:t> procedure</a:t>
            </a:r>
            <a:br>
              <a:rPr lang="da-DK" dirty="0" smtClean="0"/>
            </a:br>
            <a:endParaRPr lang="en-US" dirty="0"/>
          </a:p>
        </p:txBody>
      </p:sp>
      <p:sp>
        <p:nvSpPr>
          <p:cNvPr id="3" name="Content Placeholder 2"/>
          <p:cNvSpPr>
            <a:spLocks noGrp="1"/>
          </p:cNvSpPr>
          <p:nvPr>
            <p:ph idx="1"/>
          </p:nvPr>
        </p:nvSpPr>
        <p:spPr>
          <a:xfrm>
            <a:off x="838199" y="1172150"/>
            <a:ext cx="11030589" cy="5004813"/>
          </a:xfrm>
        </p:spPr>
        <p:txBody>
          <a:bodyPr>
            <a:noAutofit/>
          </a:bodyPr>
          <a:lstStyle/>
          <a:p>
            <a:pPr marL="514350" indent="-514350">
              <a:buFont typeface="+mj-lt"/>
              <a:buAutoNum type="arabicPeriod"/>
            </a:pPr>
            <a:r>
              <a:rPr lang="en-US" sz="2000" dirty="0" smtClean="0">
                <a:solidFill>
                  <a:srgbClr val="C00000"/>
                </a:solidFill>
              </a:rPr>
              <a:t>Define </a:t>
            </a:r>
            <a:r>
              <a:rPr lang="en-US" sz="2000" dirty="0">
                <a:solidFill>
                  <a:srgbClr val="C00000"/>
                </a:solidFill>
              </a:rPr>
              <a:t>the system briefly</a:t>
            </a:r>
            <a:r>
              <a:rPr lang="en-US" sz="2000" dirty="0"/>
              <a:t>. What kind of system is it? What does it do? </a:t>
            </a:r>
          </a:p>
          <a:p>
            <a:pPr marL="514350" indent="-514350">
              <a:buFont typeface="+mj-lt"/>
              <a:buAutoNum type="arabicPeriod"/>
            </a:pPr>
            <a:r>
              <a:rPr lang="en-US" sz="2000" dirty="0" smtClean="0"/>
              <a:t>Make </a:t>
            </a:r>
            <a:r>
              <a:rPr lang="en-US" sz="2000" dirty="0"/>
              <a:t>a </a:t>
            </a:r>
            <a:r>
              <a:rPr lang="en-US" sz="2000" dirty="0">
                <a:solidFill>
                  <a:srgbClr val="C00000"/>
                </a:solidFill>
              </a:rPr>
              <a:t>sketch of the system</a:t>
            </a:r>
            <a:r>
              <a:rPr lang="en-US" sz="2000" dirty="0"/>
              <a:t> including all relevant components and how they are connected. </a:t>
            </a:r>
          </a:p>
          <a:p>
            <a:pPr marL="514350" indent="-514350">
              <a:buFont typeface="+mj-lt"/>
              <a:buAutoNum type="arabicPeriod"/>
            </a:pPr>
            <a:r>
              <a:rPr lang="en-US" sz="2000" dirty="0" smtClean="0">
                <a:solidFill>
                  <a:srgbClr val="C00000"/>
                </a:solidFill>
              </a:rPr>
              <a:t>Define </a:t>
            </a:r>
            <a:r>
              <a:rPr lang="en-US" sz="2000" dirty="0">
                <a:solidFill>
                  <a:srgbClr val="C00000"/>
                </a:solidFill>
              </a:rPr>
              <a:t>communication, i.e., determine interactions and communication paths between these components.</a:t>
            </a:r>
            <a:r>
              <a:rPr lang="en-US" sz="2000" dirty="0"/>
              <a:t> These include material, energy and information flows between components. Think about which variables are necessary to be “transported” from one component to the next component. </a:t>
            </a:r>
          </a:p>
          <a:p>
            <a:pPr marL="514350" indent="-514350">
              <a:buFont typeface="+mj-lt"/>
              <a:buAutoNum type="arabicPeriod"/>
            </a:pPr>
            <a:r>
              <a:rPr lang="en-US" sz="2000" dirty="0" smtClean="0">
                <a:solidFill>
                  <a:srgbClr val="C00000"/>
                </a:solidFill>
              </a:rPr>
              <a:t>Sketch </a:t>
            </a:r>
            <a:r>
              <a:rPr lang="en-US" sz="2000" dirty="0">
                <a:solidFill>
                  <a:srgbClr val="C00000"/>
                </a:solidFill>
              </a:rPr>
              <a:t>model classes for these components, or use existing classes from appropriate libraries</a:t>
            </a:r>
            <a:r>
              <a:rPr lang="en-US" sz="2000" dirty="0"/>
              <a:t>. </a:t>
            </a:r>
          </a:p>
          <a:p>
            <a:pPr marL="914400" lvl="1" indent="-457200">
              <a:buFont typeface="+mj-lt"/>
              <a:buAutoNum type="alphaLcPeriod"/>
            </a:pPr>
            <a:r>
              <a:rPr lang="en-US" sz="2000" i="1" dirty="0" smtClean="0">
                <a:solidFill>
                  <a:srgbClr val="C00000"/>
                </a:solidFill>
              </a:rPr>
              <a:t>Basic </a:t>
            </a:r>
            <a:r>
              <a:rPr lang="en-US" sz="2000" i="1" dirty="0">
                <a:solidFill>
                  <a:srgbClr val="C00000"/>
                </a:solidFill>
              </a:rPr>
              <a:t>structuring in terms of variables. </a:t>
            </a:r>
            <a:r>
              <a:rPr lang="en-US" sz="2000" i="1" dirty="0"/>
              <a:t>W</a:t>
            </a:r>
            <a:r>
              <a:rPr lang="en-US" sz="2000" dirty="0"/>
              <a:t>hich variables are of interest for the intended use of the model? Which variables should be considered as inputs, e.g. external signals, as outputs, or as internal state variables? Which quantities are especially important for describing what happens in the system? Which are time varying and which are approximately constant? Which variables influence other variables? </a:t>
            </a:r>
          </a:p>
          <a:p>
            <a:pPr marL="914400" lvl="1" indent="-457200">
              <a:buFont typeface="+mj-lt"/>
              <a:buAutoNum type="alphaLcPeriod"/>
            </a:pPr>
            <a:r>
              <a:rPr lang="en-US" sz="2000" i="1" dirty="0" smtClean="0">
                <a:solidFill>
                  <a:srgbClr val="C00000"/>
                </a:solidFill>
              </a:rPr>
              <a:t>Stating </a:t>
            </a:r>
            <a:r>
              <a:rPr lang="en-US" sz="2000" i="1" dirty="0">
                <a:solidFill>
                  <a:srgbClr val="C00000"/>
                </a:solidFill>
              </a:rPr>
              <a:t>equations and functions. </a:t>
            </a:r>
            <a:r>
              <a:rPr lang="en-US" sz="2000" dirty="0"/>
              <a:t>State the governing laws of the application domains that are relevant for the model, i.e. conservation equations, e.g. energy and mass balances, and constitutive equations that relate quantities of different kind, e.g., relating voltage and current for a resistor. Formulate further relations, e.g. involving material properties and other system properties. Consider the level of precision and appropriate approximation trade-offs in the relationships. </a:t>
            </a:r>
          </a:p>
        </p:txBody>
      </p:sp>
    </p:spTree>
    <p:extLst>
      <p:ext uri="{BB962C8B-B14F-4D97-AF65-F5344CB8AC3E}">
        <p14:creationId xmlns:p14="http://schemas.microsoft.com/office/powerpoint/2010/main" val="4241983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smtClean="0"/>
              <a:t>Exercise</a:t>
            </a:r>
            <a:r>
              <a:rPr lang="da-DK" dirty="0" smtClean="0"/>
              <a:t> – Simple </a:t>
            </a:r>
            <a:r>
              <a:rPr lang="da-DK" dirty="0" err="1" smtClean="0"/>
              <a:t>heater</a:t>
            </a:r>
            <a:endParaRPr lang="en-US" dirty="0"/>
          </a:p>
        </p:txBody>
      </p:sp>
      <p:pic>
        <p:nvPicPr>
          <p:cNvPr id="4" name="Content Placeholder 3"/>
          <p:cNvPicPr>
            <a:picLocks noGrp="1" noChangeAspect="1"/>
          </p:cNvPicPr>
          <p:nvPr>
            <p:ph idx="1"/>
          </p:nvPr>
        </p:nvPicPr>
        <p:blipFill>
          <a:blip r:embed="rId2"/>
          <a:stretch>
            <a:fillRect/>
          </a:stretch>
        </p:blipFill>
        <p:spPr>
          <a:xfrm>
            <a:off x="505944" y="3397478"/>
            <a:ext cx="4257675" cy="1514475"/>
          </a:xfrm>
          <a:prstGeom prst="rect">
            <a:avLst/>
          </a:prstGeom>
        </p:spPr>
      </p:pic>
      <p:sp>
        <p:nvSpPr>
          <p:cNvPr id="5" name="TextBox 4"/>
          <p:cNvSpPr txBox="1"/>
          <p:nvPr/>
        </p:nvSpPr>
        <p:spPr>
          <a:xfrm>
            <a:off x="4983174" y="1521955"/>
            <a:ext cx="6818915" cy="4801314"/>
          </a:xfrm>
          <a:prstGeom prst="rect">
            <a:avLst/>
          </a:prstGeom>
          <a:noFill/>
        </p:spPr>
        <p:txBody>
          <a:bodyPr wrap="square" rtlCol="0">
            <a:spAutoFit/>
          </a:bodyPr>
          <a:lstStyle/>
          <a:p>
            <a:r>
              <a:rPr lang="da-DK" dirty="0" err="1" smtClean="0"/>
              <a:t>Build</a:t>
            </a:r>
            <a:r>
              <a:rPr lang="da-DK" dirty="0" smtClean="0"/>
              <a:t> a tester for </a:t>
            </a:r>
            <a:r>
              <a:rPr lang="da-DK" dirty="0" err="1" smtClean="0"/>
              <a:t>your</a:t>
            </a:r>
            <a:r>
              <a:rPr lang="da-DK" dirty="0" smtClean="0"/>
              <a:t> component by </a:t>
            </a:r>
            <a:r>
              <a:rPr lang="da-DK" dirty="0" err="1" smtClean="0"/>
              <a:t>adding</a:t>
            </a:r>
            <a:r>
              <a:rPr lang="da-DK" dirty="0" smtClean="0"/>
              <a:t> </a:t>
            </a:r>
            <a:r>
              <a:rPr lang="da-DK" dirty="0" err="1" smtClean="0"/>
              <a:t>external</a:t>
            </a:r>
            <a:r>
              <a:rPr lang="da-DK" dirty="0" smtClean="0"/>
              <a:t> </a:t>
            </a:r>
            <a:r>
              <a:rPr lang="da-DK" dirty="0" err="1" smtClean="0"/>
              <a:t>boundaries</a:t>
            </a:r>
            <a:r>
              <a:rPr lang="da-DK" dirty="0" smtClean="0"/>
              <a:t> with the </a:t>
            </a:r>
            <a:r>
              <a:rPr lang="da-DK" dirty="0" err="1" smtClean="0"/>
              <a:t>following</a:t>
            </a:r>
            <a:r>
              <a:rPr lang="da-DK" dirty="0" smtClean="0"/>
              <a:t> </a:t>
            </a:r>
            <a:r>
              <a:rPr lang="da-DK" dirty="0" err="1" smtClean="0"/>
              <a:t>specifications</a:t>
            </a:r>
            <a:r>
              <a:rPr lang="da-DK" dirty="0" smtClean="0"/>
              <a:t>:</a:t>
            </a:r>
          </a:p>
          <a:p>
            <a:endParaRPr lang="da-DK" dirty="0" smtClean="0"/>
          </a:p>
          <a:p>
            <a:r>
              <a:rPr lang="en-US" dirty="0" smtClean="0"/>
              <a:t>	</a:t>
            </a:r>
            <a:r>
              <a:rPr lang="en-US" dirty="0" err="1" smtClean="0"/>
              <a:t>simpleHeater</a:t>
            </a:r>
            <a:endParaRPr lang="en-US" dirty="0" smtClean="0"/>
          </a:p>
          <a:p>
            <a:r>
              <a:rPr lang="en-US" dirty="0"/>
              <a:t>	</a:t>
            </a:r>
            <a:r>
              <a:rPr lang="en-US" dirty="0" smtClean="0"/>
              <a:t>	medium</a:t>
            </a:r>
            <a:r>
              <a:rPr lang="en-US" dirty="0"/>
              <a:t> = </a:t>
            </a:r>
            <a:r>
              <a:rPr lang="en-US" dirty="0" err="1" smtClean="0"/>
              <a:t>Modelica.Media.Water.StandardWater</a:t>
            </a:r>
            <a:endParaRPr lang="en-US" dirty="0" smtClean="0"/>
          </a:p>
          <a:p>
            <a:r>
              <a:rPr lang="en-US" dirty="0"/>
              <a:t>	</a:t>
            </a:r>
            <a:r>
              <a:rPr lang="en-US" dirty="0" smtClean="0"/>
              <a:t>	</a:t>
            </a:r>
            <a:r>
              <a:rPr lang="en-US" dirty="0" err="1" smtClean="0"/>
              <a:t>Qdot_set</a:t>
            </a:r>
            <a:r>
              <a:rPr lang="en-US" dirty="0" smtClean="0"/>
              <a:t>=1000</a:t>
            </a:r>
          </a:p>
          <a:p>
            <a:r>
              <a:rPr lang="en-US" dirty="0"/>
              <a:t>	</a:t>
            </a:r>
            <a:r>
              <a:rPr lang="en-US" dirty="0" smtClean="0"/>
              <a:t>	volume=0.1</a:t>
            </a:r>
            <a:r>
              <a:rPr lang="en-US" dirty="0"/>
              <a:t>  </a:t>
            </a:r>
            <a:endParaRPr lang="en-US" dirty="0" smtClean="0"/>
          </a:p>
          <a:p>
            <a:r>
              <a:rPr lang="en-US" dirty="0" smtClean="0"/>
              <a:t>	</a:t>
            </a:r>
            <a:r>
              <a:rPr lang="en-US" dirty="0" err="1" smtClean="0"/>
              <a:t>Modelica.Fluid.Sources.FixedBoundary</a:t>
            </a:r>
            <a:r>
              <a:rPr lang="en-US" dirty="0"/>
              <a:t> </a:t>
            </a:r>
            <a:r>
              <a:rPr lang="en-US" dirty="0" smtClean="0"/>
              <a:t>boundary1</a:t>
            </a:r>
            <a:endParaRPr lang="en-US" dirty="0"/>
          </a:p>
          <a:p>
            <a:r>
              <a:rPr lang="en-US" dirty="0"/>
              <a:t>    </a:t>
            </a:r>
            <a:r>
              <a:rPr lang="en-US" dirty="0" smtClean="0"/>
              <a:t>		Medium</a:t>
            </a:r>
            <a:r>
              <a:rPr lang="en-US" dirty="0"/>
              <a:t> = </a:t>
            </a:r>
            <a:r>
              <a:rPr lang="en-US" dirty="0" err="1"/>
              <a:t>Modelica.Media.Water.StandardWater</a:t>
            </a:r>
            <a:r>
              <a:rPr lang="en-US" dirty="0"/>
              <a:t>,</a:t>
            </a:r>
          </a:p>
          <a:p>
            <a:r>
              <a:rPr lang="en-US" dirty="0"/>
              <a:t>    </a:t>
            </a:r>
            <a:r>
              <a:rPr lang="en-US" dirty="0" smtClean="0"/>
              <a:t>		p=200000</a:t>
            </a:r>
            <a:r>
              <a:rPr lang="en-US" dirty="0"/>
              <a:t>,</a:t>
            </a:r>
          </a:p>
          <a:p>
            <a:r>
              <a:rPr lang="en-US" dirty="0"/>
              <a:t>    </a:t>
            </a:r>
            <a:r>
              <a:rPr lang="en-US" dirty="0" smtClean="0"/>
              <a:t>		T=313.15</a:t>
            </a:r>
          </a:p>
          <a:p>
            <a:r>
              <a:rPr lang="en-US" dirty="0" smtClean="0"/>
              <a:t>	</a:t>
            </a:r>
            <a:r>
              <a:rPr lang="en-US" dirty="0" err="1" smtClean="0"/>
              <a:t>Modelica.Fluid.Sources.MassFlowSource_T</a:t>
            </a:r>
            <a:r>
              <a:rPr lang="en-US" dirty="0"/>
              <a:t> </a:t>
            </a:r>
            <a:r>
              <a:rPr lang="en-US" dirty="0" smtClean="0"/>
              <a:t>boundary</a:t>
            </a:r>
            <a:endParaRPr lang="en-US" dirty="0"/>
          </a:p>
          <a:p>
            <a:r>
              <a:rPr lang="en-US" dirty="0"/>
              <a:t>   </a:t>
            </a:r>
            <a:r>
              <a:rPr lang="en-US" dirty="0" smtClean="0"/>
              <a:t>		Medium</a:t>
            </a:r>
            <a:r>
              <a:rPr lang="en-US" dirty="0"/>
              <a:t> = </a:t>
            </a:r>
            <a:r>
              <a:rPr lang="en-US" dirty="0" err="1"/>
              <a:t>Modelica.Media.Water.StandardWater</a:t>
            </a:r>
            <a:r>
              <a:rPr lang="en-US" dirty="0"/>
              <a:t>,</a:t>
            </a:r>
          </a:p>
          <a:p>
            <a:r>
              <a:rPr lang="en-US" dirty="0"/>
              <a:t>    </a:t>
            </a:r>
            <a:r>
              <a:rPr lang="en-US" dirty="0" smtClean="0"/>
              <a:t>		</a:t>
            </a:r>
            <a:r>
              <a:rPr lang="en-US" dirty="0" err="1" smtClean="0"/>
              <a:t>m_flow</a:t>
            </a:r>
            <a:r>
              <a:rPr lang="en-US" dirty="0" smtClean="0"/>
              <a:t>=1</a:t>
            </a:r>
            <a:r>
              <a:rPr lang="en-US" dirty="0"/>
              <a:t>,</a:t>
            </a:r>
          </a:p>
          <a:p>
            <a:r>
              <a:rPr lang="en-US" dirty="0"/>
              <a:t>    </a:t>
            </a:r>
            <a:r>
              <a:rPr lang="en-US" dirty="0" smtClean="0"/>
              <a:t>		T=298.15</a:t>
            </a:r>
          </a:p>
          <a:p>
            <a:endParaRPr lang="en-US" dirty="0" smtClean="0"/>
          </a:p>
          <a:p>
            <a:r>
              <a:rPr lang="da-DK" dirty="0" err="1" smtClean="0"/>
              <a:t>Reverse</a:t>
            </a:r>
            <a:r>
              <a:rPr lang="da-DK" dirty="0" smtClean="0"/>
              <a:t> the flow and </a:t>
            </a:r>
            <a:r>
              <a:rPr lang="da-DK" dirty="0" err="1" smtClean="0"/>
              <a:t>verify</a:t>
            </a:r>
            <a:r>
              <a:rPr lang="da-DK" dirty="0" smtClean="0"/>
              <a:t> </a:t>
            </a:r>
            <a:r>
              <a:rPr lang="da-DK" dirty="0" err="1" smtClean="0"/>
              <a:t>that</a:t>
            </a:r>
            <a:r>
              <a:rPr lang="da-DK" dirty="0" smtClean="0"/>
              <a:t> the model </a:t>
            </a:r>
            <a:r>
              <a:rPr lang="da-DK" dirty="0" err="1" smtClean="0"/>
              <a:t>works</a:t>
            </a:r>
            <a:r>
              <a:rPr lang="da-DK" dirty="0" smtClean="0"/>
              <a:t>.</a:t>
            </a:r>
            <a:endParaRPr lang="en-US" dirty="0"/>
          </a:p>
        </p:txBody>
      </p:sp>
    </p:spTree>
    <p:extLst>
      <p:ext uri="{BB962C8B-B14F-4D97-AF65-F5344CB8AC3E}">
        <p14:creationId xmlns:p14="http://schemas.microsoft.com/office/powerpoint/2010/main" val="3284297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smtClean="0"/>
              <a:t>Exercise</a:t>
            </a:r>
            <a:r>
              <a:rPr lang="da-DK" dirty="0" smtClean="0"/>
              <a:t> – Simple </a:t>
            </a:r>
            <a:r>
              <a:rPr lang="da-DK" dirty="0" err="1" smtClean="0"/>
              <a:t>heater</a:t>
            </a:r>
            <a:endParaRPr lang="en-US" dirty="0"/>
          </a:p>
        </p:txBody>
      </p:sp>
      <p:sp>
        <p:nvSpPr>
          <p:cNvPr id="5" name="TextBox 4"/>
          <p:cNvSpPr txBox="1"/>
          <p:nvPr/>
        </p:nvSpPr>
        <p:spPr>
          <a:xfrm>
            <a:off x="4983174" y="1521955"/>
            <a:ext cx="6818915" cy="1200329"/>
          </a:xfrm>
          <a:prstGeom prst="rect">
            <a:avLst/>
          </a:prstGeom>
          <a:noFill/>
        </p:spPr>
        <p:txBody>
          <a:bodyPr wrap="square" rtlCol="0">
            <a:spAutoFit/>
          </a:bodyPr>
          <a:lstStyle/>
          <a:p>
            <a:r>
              <a:rPr lang="da-DK" dirty="0" err="1" smtClean="0"/>
              <a:t>Extend</a:t>
            </a:r>
            <a:r>
              <a:rPr lang="da-DK" dirty="0" smtClean="0"/>
              <a:t> </a:t>
            </a:r>
            <a:r>
              <a:rPr lang="da-DK" dirty="0" err="1" smtClean="0"/>
              <a:t>your</a:t>
            </a:r>
            <a:r>
              <a:rPr lang="da-DK" dirty="0" smtClean="0"/>
              <a:t> model, so </a:t>
            </a:r>
            <a:r>
              <a:rPr lang="da-DK" dirty="0" err="1" smtClean="0"/>
              <a:t>that</a:t>
            </a:r>
            <a:r>
              <a:rPr lang="da-DK" dirty="0" smtClean="0"/>
              <a:t> </a:t>
            </a:r>
            <a:r>
              <a:rPr lang="da-DK" dirty="0" err="1" smtClean="0"/>
              <a:t>Qdot_set</a:t>
            </a:r>
            <a:r>
              <a:rPr lang="da-DK" dirty="0" smtClean="0"/>
              <a:t> is </a:t>
            </a:r>
            <a:r>
              <a:rPr lang="da-DK" dirty="0" err="1" smtClean="0"/>
              <a:t>defined</a:t>
            </a:r>
            <a:r>
              <a:rPr lang="da-DK" dirty="0" smtClean="0"/>
              <a:t> via a </a:t>
            </a:r>
            <a:r>
              <a:rPr lang="da-DK" dirty="0" err="1" smtClean="0"/>
              <a:t>RealInput</a:t>
            </a:r>
            <a:r>
              <a:rPr lang="da-DK" dirty="0" smtClean="0"/>
              <a:t> (</a:t>
            </a:r>
            <a:r>
              <a:rPr lang="da-DK" dirty="0" err="1" smtClean="0"/>
              <a:t>Modelica</a:t>
            </a:r>
            <a:r>
              <a:rPr lang="da-DK" dirty="0"/>
              <a:t> </a:t>
            </a:r>
            <a:r>
              <a:rPr lang="da-DK" dirty="0" smtClean="0"/>
              <a:t>Standard </a:t>
            </a:r>
            <a:r>
              <a:rPr lang="da-DK" dirty="0" err="1" smtClean="0"/>
              <a:t>library</a:t>
            </a:r>
            <a:r>
              <a:rPr lang="da-DK" dirty="0" smtClean="0"/>
              <a:t> – </a:t>
            </a:r>
            <a:r>
              <a:rPr lang="da-DK" dirty="0" err="1" smtClean="0"/>
              <a:t>blocks</a:t>
            </a:r>
            <a:r>
              <a:rPr lang="da-DK" dirty="0" smtClean="0"/>
              <a:t> – interfaces)</a:t>
            </a:r>
          </a:p>
          <a:p>
            <a:endParaRPr lang="da-DK" dirty="0"/>
          </a:p>
          <a:p>
            <a:r>
              <a:rPr lang="da-DK" dirty="0" err="1" smtClean="0"/>
              <a:t>Build</a:t>
            </a:r>
            <a:r>
              <a:rPr lang="da-DK" dirty="0" smtClean="0"/>
              <a:t> a new tester for the </a:t>
            </a:r>
            <a:r>
              <a:rPr lang="da-DK" dirty="0" err="1" smtClean="0"/>
              <a:t>extended</a:t>
            </a:r>
            <a:r>
              <a:rPr lang="da-DK" dirty="0" smtClean="0"/>
              <a:t> component.</a:t>
            </a:r>
            <a:endParaRPr lang="en-US" dirty="0"/>
          </a:p>
        </p:txBody>
      </p:sp>
      <p:sp>
        <p:nvSpPr>
          <p:cNvPr id="3" name="Content Placeholder 2"/>
          <p:cNvSpPr>
            <a:spLocks noGrp="1"/>
          </p:cNvSpPr>
          <p:nvPr>
            <p:ph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323050" y="2535599"/>
            <a:ext cx="4733925" cy="2314575"/>
          </a:xfrm>
          <a:prstGeom prst="rect">
            <a:avLst/>
          </a:prstGeom>
        </p:spPr>
      </p:pic>
    </p:spTree>
    <p:extLst>
      <p:ext uri="{BB962C8B-B14F-4D97-AF65-F5344CB8AC3E}">
        <p14:creationId xmlns:p14="http://schemas.microsoft.com/office/powerpoint/2010/main" val="795167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smtClean="0"/>
              <a:t>Modelling</a:t>
            </a:r>
            <a:r>
              <a:rPr lang="da-DK" dirty="0" smtClean="0"/>
              <a:t> procedure</a:t>
            </a:r>
            <a:br>
              <a:rPr lang="da-DK" dirty="0" smtClean="0"/>
            </a:br>
            <a:endParaRPr lang="en-US" dirty="0"/>
          </a:p>
        </p:txBody>
      </p:sp>
      <p:sp>
        <p:nvSpPr>
          <p:cNvPr id="3" name="Content Placeholder 2"/>
          <p:cNvSpPr>
            <a:spLocks noGrp="1"/>
          </p:cNvSpPr>
          <p:nvPr>
            <p:ph idx="1"/>
          </p:nvPr>
        </p:nvSpPr>
        <p:spPr>
          <a:xfrm>
            <a:off x="838200" y="1187386"/>
            <a:ext cx="10754428" cy="4351338"/>
          </a:xfrm>
        </p:spPr>
        <p:txBody>
          <a:bodyPr>
            <a:noAutofit/>
          </a:bodyPr>
          <a:lstStyle/>
          <a:p>
            <a:pPr marL="514350" indent="-514350">
              <a:buFont typeface="+mj-lt"/>
              <a:buAutoNum type="arabicPeriod" startAt="5"/>
            </a:pPr>
            <a:r>
              <a:rPr lang="en-US" sz="2000" dirty="0" smtClean="0">
                <a:solidFill>
                  <a:srgbClr val="C00000"/>
                </a:solidFill>
              </a:rPr>
              <a:t>Define </a:t>
            </a:r>
            <a:r>
              <a:rPr lang="en-US" sz="2000" dirty="0">
                <a:solidFill>
                  <a:srgbClr val="C00000"/>
                </a:solidFill>
              </a:rPr>
              <a:t>interfaces, i.e., determine the external ports/connectors of each component for communication with other components</a:t>
            </a:r>
            <a:r>
              <a:rPr lang="en-US" sz="2000" dirty="0"/>
              <a:t> (e.g. fluid ports that enable fluid flow between different components in the system). Formulate appropriate connector classes that allow a high degree of connectivity and reusability (e.g. one connector for two phase fluids, one for heat flows, one for signals, etc.), while still allowing an appropriate degree of type checking of connections. </a:t>
            </a:r>
          </a:p>
          <a:p>
            <a:pPr marL="514350" indent="-514350">
              <a:buFont typeface="+mj-lt"/>
              <a:buAutoNum type="arabicPeriod" startAt="5"/>
            </a:pPr>
            <a:r>
              <a:rPr lang="en-US" sz="2000" dirty="0" smtClean="0"/>
              <a:t>Recursively </a:t>
            </a:r>
            <a:r>
              <a:rPr lang="en-US" sz="2000" dirty="0">
                <a:solidFill>
                  <a:srgbClr val="C00000"/>
                </a:solidFill>
              </a:rPr>
              <a:t>decompose model components of “high complexity” further into a set of “smaller” subcomponents</a:t>
            </a:r>
            <a:r>
              <a:rPr lang="en-US" sz="2000" dirty="0"/>
              <a:t> by restarting from step 2, until all components have been defined as instances of predefined types, library classes, or new classes to be defined by the user. E.g. could a heat exchanger be decomposed into three control volumes for the one fluid channel, the wall and the other fluid channel. </a:t>
            </a:r>
          </a:p>
          <a:p>
            <a:pPr marL="514350" indent="-514350">
              <a:buFont typeface="+mj-lt"/>
              <a:buAutoNum type="arabicPeriod" startAt="5"/>
            </a:pPr>
            <a:r>
              <a:rPr lang="en-US" sz="2000" dirty="0" smtClean="0">
                <a:solidFill>
                  <a:srgbClr val="C00000"/>
                </a:solidFill>
              </a:rPr>
              <a:t>Formulate </a:t>
            </a:r>
            <a:r>
              <a:rPr lang="en-US" sz="2000" dirty="0">
                <a:solidFill>
                  <a:srgbClr val="C00000"/>
                </a:solidFill>
              </a:rPr>
              <a:t>new model classes when needed</a:t>
            </a:r>
            <a:r>
              <a:rPr lang="en-US" sz="2000" dirty="0"/>
              <a:t>, both base classes and derived classes: </a:t>
            </a:r>
          </a:p>
          <a:p>
            <a:pPr marL="914400" lvl="1" indent="-457200">
              <a:buFont typeface="+mj-lt"/>
              <a:buAutoNum type="alphaLcPeriod"/>
            </a:pPr>
            <a:r>
              <a:rPr lang="en-US" sz="2000" dirty="0" smtClean="0"/>
              <a:t>Declare </a:t>
            </a:r>
            <a:r>
              <a:rPr lang="en-US" sz="2000" dirty="0"/>
              <a:t>new model classes for all model components that are not instances of existing classes. Each new class should include variables, equations, functions, and formulas relevant to define the behavior of the component, as described in step 4. </a:t>
            </a:r>
          </a:p>
          <a:p>
            <a:pPr marL="914400" lvl="1" indent="-457200">
              <a:buFont typeface="+mj-lt"/>
              <a:buAutoNum type="alphaLcPeriod"/>
            </a:pPr>
            <a:r>
              <a:rPr lang="en-US" sz="2000" dirty="0" smtClean="0"/>
              <a:t>Declare </a:t>
            </a:r>
            <a:r>
              <a:rPr lang="en-US" sz="2000" dirty="0"/>
              <a:t>possible base classes for increased reuse and maintainability by extracting common functionality and structural similarities from component classes with similar properties. </a:t>
            </a:r>
          </a:p>
          <a:p>
            <a:endParaRPr lang="en-US" sz="2000" dirty="0"/>
          </a:p>
        </p:txBody>
      </p:sp>
    </p:spTree>
    <p:extLst>
      <p:ext uri="{BB962C8B-B14F-4D97-AF65-F5344CB8AC3E}">
        <p14:creationId xmlns:p14="http://schemas.microsoft.com/office/powerpoint/2010/main" val="2567418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Model </a:t>
            </a:r>
            <a:r>
              <a:rPr lang="da-DK" dirty="0" err="1" smtClean="0"/>
              <a:t>structure</a:t>
            </a:r>
            <a:r>
              <a:rPr lang="da-DK" dirty="0" smtClean="0"/>
              <a:t/>
            </a:r>
            <a:br>
              <a:rPr lang="da-DK" dirty="0" smtClean="0"/>
            </a:br>
            <a:endParaRPr lang="en-US" dirty="0"/>
          </a:p>
        </p:txBody>
      </p:sp>
      <p:sp>
        <p:nvSpPr>
          <p:cNvPr id="4" name="Slide Number Placeholder 3"/>
          <p:cNvSpPr>
            <a:spLocks noGrp="1"/>
          </p:cNvSpPr>
          <p:nvPr>
            <p:ph type="sldNum" sz="quarter" idx="11"/>
          </p:nvPr>
        </p:nvSpPr>
        <p:spPr>
          <a:xfrm>
            <a:off x="11352584" y="6541200"/>
            <a:ext cx="587260" cy="316800"/>
          </a:xfrm>
        </p:spPr>
        <p:txBody>
          <a:bodyPr/>
          <a:lstStyle/>
          <a:p>
            <a:fld id="{103EA872-A674-449B-A120-B97244F8E91D}" type="slidenum">
              <a:rPr lang="en-GB" smtClean="0"/>
              <a:pPr/>
              <a:t>4</a:t>
            </a:fld>
            <a:endParaRPr lang="en-GB" dirty="0"/>
          </a:p>
        </p:txBody>
      </p:sp>
      <p:graphicFrame>
        <p:nvGraphicFramePr>
          <p:cNvPr id="8" name="Content Placeholder 7"/>
          <p:cNvGraphicFramePr>
            <a:graphicFrameLocks noGrp="1"/>
          </p:cNvGraphicFramePr>
          <p:nvPr>
            <p:ph idx="1"/>
            <p:extLst/>
          </p:nvPr>
        </p:nvGraphicFramePr>
        <p:xfrm>
          <a:off x="767408" y="1041941"/>
          <a:ext cx="10441160" cy="5707825"/>
        </p:xfrm>
        <a:graphic>
          <a:graphicData uri="http://schemas.openxmlformats.org/drawingml/2006/table">
            <a:tbl>
              <a:tblPr firstRow="1" firstCol="1" bandRow="1"/>
              <a:tblGrid>
                <a:gridCol w="4824536">
                  <a:extLst>
                    <a:ext uri="{9D8B030D-6E8A-4147-A177-3AD203B41FA5}">
                      <a16:colId xmlns:a16="http://schemas.microsoft.com/office/drawing/2014/main" val="1536797454"/>
                    </a:ext>
                  </a:extLst>
                </a:gridCol>
                <a:gridCol w="5616624">
                  <a:extLst>
                    <a:ext uri="{9D8B030D-6E8A-4147-A177-3AD203B41FA5}">
                      <a16:colId xmlns:a16="http://schemas.microsoft.com/office/drawing/2014/main" val="3147537387"/>
                    </a:ext>
                  </a:extLst>
                </a:gridCol>
              </a:tblGrid>
              <a:tr h="375994">
                <a:tc>
                  <a:txBody>
                    <a:bodyPr/>
                    <a:lstStyle/>
                    <a:p>
                      <a:pPr>
                        <a:lnSpc>
                          <a:spcPct val="107000"/>
                        </a:lnSpc>
                        <a:spcAft>
                          <a:spcPts val="0"/>
                        </a:spcAft>
                      </a:pPr>
                      <a:r>
                        <a:rPr lang="en-US" sz="1200" dirty="0">
                          <a:solidFill>
                            <a:srgbClr val="4472C4"/>
                          </a:solidFill>
                          <a:effectLst/>
                          <a:latin typeface="Courier New" panose="02070309020205020404" pitchFamily="49" charset="0"/>
                          <a:ea typeface="Calibri" panose="020F0502020204030204" pitchFamily="34" charset="0"/>
                          <a:cs typeface="Times New Roman" panose="02020603050405020304" pitchFamily="18" charset="0"/>
                        </a:rPr>
                        <a:t>model </a:t>
                      </a:r>
                      <a:r>
                        <a:rPr lang="en-US" sz="1200" dirty="0" err="1">
                          <a:effectLst/>
                          <a:latin typeface="Courier New" panose="02070309020205020404" pitchFamily="49" charset="0"/>
                          <a:ea typeface="Calibri" panose="020F0502020204030204" pitchFamily="34" charset="0"/>
                          <a:cs typeface="Times New Roman" panose="02020603050405020304" pitchFamily="18" charset="0"/>
                        </a:rPr>
                        <a:t>ModelName</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200" dirty="0">
                          <a:solidFill>
                            <a:srgbClr val="538135"/>
                          </a:solidFill>
                          <a:effectLst/>
                          <a:latin typeface="Courier New" panose="02070309020205020404" pitchFamily="49" charset="0"/>
                          <a:ea typeface="Calibri" panose="020F0502020204030204" pitchFamily="34" charset="0"/>
                          <a:cs typeface="Times New Roman" panose="02020603050405020304" pitchFamily="18" charset="0"/>
                        </a:rPr>
                        <a:t>“Optional short </a:t>
                      </a:r>
                      <a:r>
                        <a:rPr lang="en-US" sz="1200" dirty="0" smtClean="0">
                          <a:solidFill>
                            <a:srgbClr val="538135"/>
                          </a:solidFill>
                          <a:effectLst/>
                          <a:latin typeface="Courier New" panose="02070309020205020404" pitchFamily="49" charset="0"/>
                          <a:ea typeface="Calibri" panose="020F0502020204030204" pitchFamily="34" charset="0"/>
                          <a:cs typeface="Times New Roman" panose="02020603050405020304" pitchFamily="18" charset="0"/>
                        </a:rPr>
                        <a:t>description”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txBody>
                  <a:tcPr marL="38612" marR="38612"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Start of the model, includes &lt;class type&gt; &lt;Identifier&gt; &lt;Short description&gt;</a:t>
                      </a:r>
                    </a:p>
                  </a:txBody>
                  <a:tcPr marL="38612" marR="38612"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48385436"/>
                  </a:ext>
                </a:extLst>
              </a:tr>
              <a:tr h="958073">
                <a:tc>
                  <a:txBody>
                    <a:bodyPr/>
                    <a:lstStyle/>
                    <a:p>
                      <a:pPr>
                        <a:lnSpc>
                          <a:spcPct val="107000"/>
                        </a:lnSpc>
                        <a:spcAft>
                          <a:spcPts val="0"/>
                        </a:spcAft>
                      </a:pPr>
                      <a:r>
                        <a:rPr lang="en-US" sz="1200" dirty="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Real </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A[N] </a:t>
                      </a:r>
                      <a:r>
                        <a:rPr lang="en-US" sz="1200" dirty="0">
                          <a:solidFill>
                            <a:srgbClr val="538135"/>
                          </a:solidFill>
                          <a:effectLst/>
                          <a:latin typeface="Courier New" panose="02070309020205020404" pitchFamily="49" charset="0"/>
                          <a:ea typeface="Calibri" panose="020F0502020204030204" pitchFamily="34" charset="0"/>
                          <a:cs typeface="Times New Roman" panose="02020603050405020304" pitchFamily="18" charset="0"/>
                        </a:rPr>
                        <a:t>“Optional </a:t>
                      </a:r>
                      <a:r>
                        <a:rPr lang="en-US" sz="1200" dirty="0" smtClean="0">
                          <a:solidFill>
                            <a:srgbClr val="538135"/>
                          </a:solidFill>
                          <a:effectLst/>
                          <a:latin typeface="Courier New" panose="02070309020205020404" pitchFamily="49" charset="0"/>
                          <a:ea typeface="Calibri" panose="020F0502020204030204" pitchFamily="34" charset="0"/>
                          <a:cs typeface="Times New Roman" panose="02020603050405020304" pitchFamily="18" charset="0"/>
                        </a:rPr>
                        <a:t>description”</a:t>
                      </a:r>
                      <a:r>
                        <a:rPr lang="en-US" sz="1200" dirty="0" smtClean="0">
                          <a:effectLst/>
                          <a:latin typeface="Courier New" panose="02070309020205020404" pitchFamily="49"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solidFill>
                            <a:srgbClr val="4472C4"/>
                          </a:solidFill>
                          <a:effectLst/>
                          <a:latin typeface="Courier New" panose="02070309020205020404" pitchFamily="49" charset="0"/>
                          <a:ea typeface="Calibri" panose="020F0502020204030204" pitchFamily="34" charset="0"/>
                          <a:cs typeface="Times New Roman" panose="02020603050405020304" pitchFamily="18" charset="0"/>
                        </a:rPr>
                        <a:t>parameter </a:t>
                      </a:r>
                      <a:r>
                        <a:rPr lang="en-US" sz="1200" dirty="0" err="1">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Modelica.SIunits.Temp_C</a:t>
                      </a:r>
                      <a:r>
                        <a:rPr lang="en-US" sz="1200" dirty="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200" dirty="0" err="1">
                          <a:effectLst/>
                          <a:latin typeface="Courier New" panose="02070309020205020404" pitchFamily="49" charset="0"/>
                          <a:ea typeface="Calibri" panose="020F0502020204030204" pitchFamily="34" charset="0"/>
                          <a:cs typeface="Times New Roman" panose="02020603050405020304" pitchFamily="18" charset="0"/>
                        </a:rPr>
                        <a:t>T_amb</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=10 </a:t>
                      </a:r>
                      <a:r>
                        <a:rPr lang="en-US" sz="1200" dirty="0">
                          <a:solidFill>
                            <a:srgbClr val="538135"/>
                          </a:solidFill>
                          <a:effectLst/>
                          <a:latin typeface="Courier New" panose="02070309020205020404" pitchFamily="49" charset="0"/>
                          <a:ea typeface="Calibri" panose="020F0502020204030204" pitchFamily="34" charset="0"/>
                          <a:cs typeface="Times New Roman" panose="02020603050405020304" pitchFamily="18" charset="0"/>
                        </a:rPr>
                        <a:t>“Ambient temperature in </a:t>
                      </a:r>
                      <a:r>
                        <a:rPr lang="en-US" sz="1200" dirty="0" err="1">
                          <a:solidFill>
                            <a:srgbClr val="538135"/>
                          </a:solidFill>
                          <a:effectLst/>
                          <a:latin typeface="Courier New" panose="02070309020205020404" pitchFamily="49" charset="0"/>
                          <a:ea typeface="Calibri" panose="020F0502020204030204" pitchFamily="34" charset="0"/>
                          <a:cs typeface="Times New Roman" panose="02020603050405020304" pitchFamily="18" charset="0"/>
                        </a:rPr>
                        <a:t>degC</a:t>
                      </a:r>
                      <a:r>
                        <a:rPr lang="en-US" sz="1200" dirty="0">
                          <a:solidFill>
                            <a:srgbClr val="538135"/>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solidFill>
                            <a:srgbClr val="4472C4"/>
                          </a:solidFill>
                          <a:effectLst/>
                          <a:latin typeface="Courier New" panose="02070309020205020404" pitchFamily="49" charset="0"/>
                          <a:ea typeface="Calibri" panose="020F0502020204030204" pitchFamily="34" charset="0"/>
                          <a:cs typeface="Times New Roman" panose="02020603050405020304" pitchFamily="18" charset="0"/>
                        </a:rPr>
                        <a:t>parameter </a:t>
                      </a:r>
                      <a:r>
                        <a:rPr lang="en-US" sz="1200" dirty="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Integer </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N=10 </a:t>
                      </a:r>
                      <a:r>
                        <a:rPr lang="en-US" sz="1200" dirty="0">
                          <a:solidFill>
                            <a:srgbClr val="538135"/>
                          </a:solidFill>
                          <a:effectLst/>
                          <a:latin typeface="Courier New" panose="02070309020205020404" pitchFamily="49" charset="0"/>
                          <a:ea typeface="Calibri" panose="020F0502020204030204" pitchFamily="34" charset="0"/>
                          <a:cs typeface="Times New Roman" panose="02020603050405020304" pitchFamily="18" charset="0"/>
                        </a:rPr>
                        <a:t>“Number of </a:t>
                      </a:r>
                      <a:r>
                        <a:rPr lang="en-US" sz="1200" dirty="0" smtClean="0">
                          <a:solidFill>
                            <a:srgbClr val="538135"/>
                          </a:solidFill>
                          <a:effectLst/>
                          <a:latin typeface="Courier New" panose="02070309020205020404" pitchFamily="49" charset="0"/>
                          <a:ea typeface="Calibri" panose="020F0502020204030204" pitchFamily="34" charset="0"/>
                          <a:cs typeface="Times New Roman" panose="02020603050405020304" pitchFamily="18" charset="0"/>
                        </a:rPr>
                        <a:t>layers</a:t>
                      </a:r>
                      <a:r>
                        <a:rPr lang="en-US" sz="1200" dirty="0">
                          <a:solidFill>
                            <a:srgbClr val="538135"/>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612" marR="38612"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Declaration of variables</a:t>
                      </a:r>
                    </a:p>
                  </a:txBody>
                  <a:tcPr marL="38612" marR="38612"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0444549"/>
                  </a:ext>
                </a:extLst>
              </a:tr>
              <a:tr h="765834">
                <a:tc>
                  <a:txBody>
                    <a:bodyPr/>
                    <a:lstStyle/>
                    <a:p>
                      <a:pPr>
                        <a:lnSpc>
                          <a:spcPct val="107000"/>
                        </a:lnSpc>
                        <a:spcAft>
                          <a:spcPts val="0"/>
                        </a:spcAft>
                      </a:pPr>
                      <a:r>
                        <a:rPr lang="en-US" sz="1200" dirty="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initial algorithm</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solidFill>
                            <a:srgbClr val="4472C4"/>
                          </a:solidFill>
                          <a:effectLst/>
                          <a:latin typeface="Courier New" panose="02070309020205020404" pitchFamily="49" charset="0"/>
                          <a:ea typeface="Calibri" panose="020F0502020204030204" pitchFamily="34" charset="0"/>
                          <a:cs typeface="Times New Roman" panose="02020603050405020304" pitchFamily="18" charset="0"/>
                        </a:rPr>
                        <a:t>for </a:t>
                      </a:r>
                      <a:r>
                        <a:rPr lang="en-US" sz="1200" dirty="0" err="1">
                          <a:effectLst/>
                          <a:latin typeface="Courier New" panose="02070309020205020404" pitchFamily="49" charset="0"/>
                          <a:ea typeface="Calibri" panose="020F0502020204030204" pitchFamily="34" charset="0"/>
                          <a:cs typeface="Times New Roman" panose="02020603050405020304" pitchFamily="18" charset="0"/>
                        </a:rPr>
                        <a:t>i</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200" dirty="0">
                          <a:solidFill>
                            <a:srgbClr val="4472C4"/>
                          </a:solidFill>
                          <a:effectLst/>
                          <a:latin typeface="Courier New" panose="02070309020205020404" pitchFamily="49" charset="0"/>
                          <a:ea typeface="Calibri" panose="020F0502020204030204" pitchFamily="34" charset="0"/>
                          <a:cs typeface="Times New Roman" panose="02020603050405020304" pitchFamily="18" charset="0"/>
                        </a:rPr>
                        <a:t>in </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N </a:t>
                      </a:r>
                      <a:r>
                        <a:rPr lang="en-US" sz="1200" dirty="0">
                          <a:solidFill>
                            <a:srgbClr val="4472C4"/>
                          </a:solidFill>
                          <a:effectLst/>
                          <a:latin typeface="Courier New" panose="02070309020205020404" pitchFamily="49" charset="0"/>
                          <a:ea typeface="Calibri" panose="020F0502020204030204" pitchFamily="34" charset="0"/>
                          <a:cs typeface="Times New Roman" panose="02020603050405020304" pitchFamily="18" charset="0"/>
                        </a:rPr>
                        <a:t>loop</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A[</a:t>
                      </a:r>
                      <a:r>
                        <a:rPr lang="en-US" sz="1200" dirty="0" err="1">
                          <a:effectLst/>
                          <a:latin typeface="Courier New" panose="02070309020205020404" pitchFamily="49" charset="0"/>
                          <a:ea typeface="Calibri" panose="020F0502020204030204" pitchFamily="34" charset="0"/>
                          <a:cs typeface="Times New Roman" panose="02020603050405020304" pitchFamily="18" charset="0"/>
                        </a:rPr>
                        <a:t>i</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solidFill>
                            <a:srgbClr val="4472C4"/>
                          </a:solidFill>
                          <a:effectLst/>
                          <a:latin typeface="Courier New" panose="02070309020205020404" pitchFamily="49" charset="0"/>
                          <a:ea typeface="Calibri" panose="020F0502020204030204" pitchFamily="34" charset="0"/>
                          <a:cs typeface="Times New Roman" panose="02020603050405020304" pitchFamily="18" charset="0"/>
                        </a:rPr>
                        <a:t>end </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for;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612" marR="38612"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Optional initial algorithm section, only evaluated during initialization</a:t>
                      </a:r>
                    </a:p>
                  </a:txBody>
                  <a:tcPr marL="38612" marR="38612"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73401"/>
                  </a:ext>
                </a:extLst>
              </a:tr>
              <a:tr h="765834">
                <a:tc>
                  <a:txBody>
                    <a:bodyPr/>
                    <a:lstStyle/>
                    <a:p>
                      <a:pPr>
                        <a:lnSpc>
                          <a:spcPct val="107000"/>
                        </a:lnSpc>
                        <a:spcAft>
                          <a:spcPts val="0"/>
                        </a:spcAft>
                      </a:pPr>
                      <a:r>
                        <a:rPr lang="en-US" sz="1200" dirty="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algorithm</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solidFill>
                            <a:srgbClr val="4472C4"/>
                          </a:solidFill>
                          <a:effectLst/>
                          <a:latin typeface="Courier New" panose="02070309020205020404" pitchFamily="49" charset="0"/>
                          <a:ea typeface="Calibri" panose="020F0502020204030204" pitchFamily="34" charset="0"/>
                          <a:cs typeface="Times New Roman" panose="02020603050405020304" pitchFamily="18" charset="0"/>
                        </a:rPr>
                        <a:t>for </a:t>
                      </a:r>
                      <a:r>
                        <a:rPr lang="en-US" sz="1200" dirty="0" err="1">
                          <a:effectLst/>
                          <a:latin typeface="Courier New" panose="02070309020205020404" pitchFamily="49" charset="0"/>
                          <a:ea typeface="Calibri" panose="020F0502020204030204" pitchFamily="34" charset="0"/>
                          <a:cs typeface="Times New Roman" panose="02020603050405020304" pitchFamily="18" charset="0"/>
                        </a:rPr>
                        <a:t>i</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200" dirty="0">
                          <a:solidFill>
                            <a:srgbClr val="4472C4"/>
                          </a:solidFill>
                          <a:effectLst/>
                          <a:latin typeface="Courier New" panose="02070309020205020404" pitchFamily="49" charset="0"/>
                          <a:ea typeface="Calibri" panose="020F0502020204030204" pitchFamily="34" charset="0"/>
                          <a:cs typeface="Times New Roman" panose="02020603050405020304" pitchFamily="18" charset="0"/>
                        </a:rPr>
                        <a:t>in </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N </a:t>
                      </a:r>
                      <a:r>
                        <a:rPr lang="en-US" sz="1200" dirty="0">
                          <a:solidFill>
                            <a:srgbClr val="4472C4"/>
                          </a:solidFill>
                          <a:effectLst/>
                          <a:latin typeface="Courier New" panose="02070309020205020404" pitchFamily="49" charset="0"/>
                          <a:ea typeface="Calibri" panose="020F0502020204030204" pitchFamily="34" charset="0"/>
                          <a:cs typeface="Times New Roman" panose="02020603050405020304" pitchFamily="18" charset="0"/>
                        </a:rPr>
                        <a:t>loop</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A[</a:t>
                      </a:r>
                      <a:r>
                        <a:rPr lang="en-US" sz="1200" dirty="0" err="1">
                          <a:effectLst/>
                          <a:latin typeface="Courier New" panose="02070309020205020404" pitchFamily="49" charset="0"/>
                          <a:ea typeface="Calibri" panose="020F0502020204030204" pitchFamily="34" charset="0"/>
                          <a:cs typeface="Times New Roman" panose="02020603050405020304" pitchFamily="18" charset="0"/>
                        </a:rPr>
                        <a:t>i</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a:t>
                      </a:r>
                      <a:r>
                        <a:rPr lang="en-US" sz="1200" dirty="0" err="1">
                          <a:effectLst/>
                          <a:latin typeface="Courier New" panose="02070309020205020404" pitchFamily="49" charset="0"/>
                          <a:ea typeface="Calibri" panose="020F0502020204030204" pitchFamily="34" charset="0"/>
                          <a:cs typeface="Times New Roman" panose="02020603050405020304" pitchFamily="18" charset="0"/>
                        </a:rPr>
                        <a:t>i</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solidFill>
                            <a:srgbClr val="4472C4"/>
                          </a:solidFill>
                          <a:effectLst/>
                          <a:latin typeface="Courier New" panose="02070309020205020404" pitchFamily="49" charset="0"/>
                          <a:ea typeface="Calibri" panose="020F0502020204030204" pitchFamily="34" charset="0"/>
                          <a:cs typeface="Times New Roman" panose="02020603050405020304" pitchFamily="18" charset="0"/>
                        </a:rPr>
                        <a:t>end </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for;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612" marR="38612"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Optional algorithm section </a:t>
                      </a:r>
                    </a:p>
                    <a:p>
                      <a:pP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Algorithms are evaluated sequentially, i.e. from top to bottom.</a:t>
                      </a:r>
                    </a:p>
                  </a:txBody>
                  <a:tcPr marL="38612" marR="38612"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3374497"/>
                  </a:ext>
                </a:extLst>
              </a:tr>
              <a:tr h="765834">
                <a:tc>
                  <a:txBody>
                    <a:bodyPr/>
                    <a:lstStyle/>
                    <a:p>
                      <a:pPr>
                        <a:lnSpc>
                          <a:spcPct val="107000"/>
                        </a:lnSpc>
                        <a:spcAft>
                          <a:spcPts val="0"/>
                        </a:spcAft>
                      </a:pPr>
                      <a:r>
                        <a:rPr lang="en-US" sz="1200" dirty="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initial equation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solidFill>
                            <a:srgbClr val="4472C4"/>
                          </a:solidFill>
                          <a:effectLst/>
                          <a:latin typeface="Courier New" panose="02070309020205020404" pitchFamily="49" charset="0"/>
                          <a:ea typeface="Calibri" panose="020F0502020204030204" pitchFamily="34" charset="0"/>
                          <a:cs typeface="Times New Roman" panose="02020603050405020304" pitchFamily="18" charset="0"/>
                        </a:rPr>
                        <a:t>for </a:t>
                      </a:r>
                      <a:r>
                        <a:rPr lang="en-US" sz="1200" dirty="0" err="1">
                          <a:effectLst/>
                          <a:latin typeface="Courier New" panose="02070309020205020404" pitchFamily="49" charset="0"/>
                          <a:ea typeface="Calibri" panose="020F0502020204030204" pitchFamily="34" charset="0"/>
                          <a:cs typeface="Times New Roman" panose="02020603050405020304" pitchFamily="18" charset="0"/>
                        </a:rPr>
                        <a:t>i</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200" dirty="0">
                          <a:solidFill>
                            <a:srgbClr val="4472C4"/>
                          </a:solidFill>
                          <a:effectLst/>
                          <a:latin typeface="Courier New" panose="02070309020205020404" pitchFamily="49" charset="0"/>
                          <a:ea typeface="Calibri" panose="020F0502020204030204" pitchFamily="34" charset="0"/>
                          <a:cs typeface="Times New Roman" panose="02020603050405020304" pitchFamily="18" charset="0"/>
                        </a:rPr>
                        <a:t>in </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N </a:t>
                      </a:r>
                      <a:r>
                        <a:rPr lang="en-US" sz="1200" dirty="0">
                          <a:solidFill>
                            <a:srgbClr val="4472C4"/>
                          </a:solidFill>
                          <a:effectLst/>
                          <a:latin typeface="Courier New" panose="02070309020205020404" pitchFamily="49" charset="0"/>
                          <a:ea typeface="Calibri" panose="020F0502020204030204" pitchFamily="34" charset="0"/>
                          <a:cs typeface="Times New Roman" panose="02020603050405020304" pitchFamily="18" charset="0"/>
                        </a:rPr>
                        <a:t>loop</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A[</a:t>
                      </a:r>
                      <a:r>
                        <a:rPr lang="en-US" sz="1200" dirty="0" err="1">
                          <a:effectLst/>
                          <a:latin typeface="Courier New" panose="02070309020205020404" pitchFamily="49" charset="0"/>
                          <a:ea typeface="Calibri" panose="020F0502020204030204" pitchFamily="34" charset="0"/>
                          <a:cs typeface="Times New Roman" panose="02020603050405020304" pitchFamily="18" charset="0"/>
                        </a:rPr>
                        <a:t>i</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solidFill>
                            <a:srgbClr val="4472C4"/>
                          </a:solidFill>
                          <a:effectLst/>
                          <a:latin typeface="Courier New" panose="02070309020205020404" pitchFamily="49" charset="0"/>
                          <a:ea typeface="Calibri" panose="020F0502020204030204" pitchFamily="34" charset="0"/>
                          <a:cs typeface="Times New Roman" panose="02020603050405020304" pitchFamily="18" charset="0"/>
                        </a:rPr>
                        <a:t>end </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for;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612" marR="38612"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Optional initial equation section, only evaluated during initialization</a:t>
                      </a:r>
                    </a:p>
                  </a:txBody>
                  <a:tcPr marL="38612" marR="38612"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81838509"/>
                  </a:ext>
                </a:extLst>
              </a:tr>
              <a:tr h="860332">
                <a:tc>
                  <a:txBody>
                    <a:bodyPr/>
                    <a:lstStyle/>
                    <a:p>
                      <a:pPr>
                        <a:lnSpc>
                          <a:spcPct val="107000"/>
                        </a:lnSpc>
                        <a:spcAft>
                          <a:spcPts val="0"/>
                        </a:spcAft>
                      </a:pPr>
                      <a:r>
                        <a:rPr lang="en-US" sz="1200" dirty="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equation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L=x^2+y^2</a:t>
                      </a:r>
                      <a:r>
                        <a:rPr lang="en-US" sz="12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der</a:t>
                      </a:r>
                      <a:r>
                        <a:rPr lang="en-US" sz="12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(m)=</a:t>
                      </a:r>
                      <a:r>
                        <a:rPr lang="en-US" sz="12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portA.m_flow+portB.mflow</a:t>
                      </a:r>
                      <a:r>
                        <a:rPr lang="en-US" sz="12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200" dirty="0" smtClean="0">
                          <a:solidFill>
                            <a:srgbClr val="538135"/>
                          </a:solidFill>
                          <a:effectLst/>
                          <a:latin typeface="Courier New" panose="02070309020205020404" pitchFamily="49" charset="0"/>
                          <a:ea typeface="Calibri" panose="020F0502020204030204" pitchFamily="34" charset="0"/>
                          <a:cs typeface="Times New Roman" panose="02020603050405020304" pitchFamily="18" charset="0"/>
                        </a:rPr>
                        <a:t>“mass </a:t>
                      </a:r>
                      <a:r>
                        <a:rPr lang="en-US" sz="1200" dirty="0">
                          <a:solidFill>
                            <a:srgbClr val="538135"/>
                          </a:solidFill>
                          <a:effectLst/>
                          <a:latin typeface="Courier New" panose="02070309020205020404" pitchFamily="49" charset="0"/>
                          <a:ea typeface="Calibri" panose="020F0502020204030204" pitchFamily="34" charset="0"/>
                          <a:cs typeface="Times New Roman" panose="02020603050405020304" pitchFamily="18" charset="0"/>
                        </a:rPr>
                        <a:t>balance”;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solidFill>
                            <a:srgbClr val="4472C4"/>
                          </a:solidFill>
                          <a:effectLst/>
                          <a:latin typeface="Courier New" panose="02070309020205020404" pitchFamily="49" charset="0"/>
                          <a:ea typeface="Calibri" panose="020F0502020204030204" pitchFamily="34" charset="0"/>
                          <a:cs typeface="Times New Roman" panose="02020603050405020304" pitchFamily="18" charset="0"/>
                        </a:rPr>
                        <a:t>connect</a:t>
                      </a:r>
                      <a:r>
                        <a:rPr lang="en-US" sz="12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200" dirty="0">
                          <a:solidFill>
                            <a:srgbClr val="538135"/>
                          </a:solidFill>
                          <a:effectLst/>
                          <a:latin typeface="Courier New" panose="02070309020205020404" pitchFamily="49" charset="0"/>
                          <a:ea typeface="Calibri" panose="020F0502020204030204" pitchFamily="34" charset="0"/>
                          <a:cs typeface="Times New Roman" panose="02020603050405020304" pitchFamily="18" charset="0"/>
                        </a:rPr>
                        <a:t>”connect equations”</a:t>
                      </a:r>
                      <a:r>
                        <a:rPr lang="en-US" sz="12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612" marR="38612"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Equation section </a:t>
                      </a:r>
                    </a:p>
                    <a:p>
                      <a:pP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Equations maybe written in the desired order and maybe formulated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explicitely</a:t>
                      </a:r>
                      <a:r>
                        <a:rPr lang="en-US" sz="1400" dirty="0">
                          <a:effectLst/>
                          <a:latin typeface="Calibri" panose="020F0502020204030204" pitchFamily="34" charset="0"/>
                          <a:ea typeface="Calibri" panose="020F0502020204030204" pitchFamily="34" charset="0"/>
                          <a:cs typeface="Times New Roman" panose="02020603050405020304" pitchFamily="18" charset="0"/>
                        </a:rPr>
                        <a:t> or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implicitely</a:t>
                      </a:r>
                      <a:r>
                        <a:rPr lang="en-US" sz="1400" dirty="0">
                          <a:effectLst/>
                          <a:latin typeface="Calibri" panose="020F0502020204030204" pitchFamily="34" charset="0"/>
                          <a:ea typeface="Calibri" panose="020F0502020204030204" pitchFamily="34" charset="0"/>
                          <a:cs typeface="Times New Roman" panose="02020603050405020304" pitchFamily="18" charset="0"/>
                        </a:rPr>
                        <a:t>. Time derivatives are written using the </a:t>
                      </a:r>
                      <a:r>
                        <a:rPr lang="en-US" sz="1400" dirty="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der</a:t>
                      </a:r>
                      <a:r>
                        <a:rPr lang="en-US" sz="1400" dirty="0">
                          <a:effectLst/>
                          <a:latin typeface="Courier New" panose="02070309020205020404" pitchFamily="49" charset="0"/>
                          <a:ea typeface="Calibri" panose="020F0502020204030204" pitchFamily="34" charset="0"/>
                          <a:cs typeface="Times New Roman" panose="02020603050405020304" pitchFamily="18" charset="0"/>
                        </a:rPr>
                        <a:t>()</a:t>
                      </a:r>
                      <a:r>
                        <a:rPr lang="en-US" sz="1400" dirty="0">
                          <a:effectLst/>
                          <a:latin typeface="Calibri" panose="020F0502020204030204" pitchFamily="34" charset="0"/>
                          <a:ea typeface="Calibri" panose="020F0502020204030204" pitchFamily="34" charset="0"/>
                          <a:cs typeface="Times New Roman" panose="02020603050405020304" pitchFamily="18" charset="0"/>
                        </a:rPr>
                        <a:t> operator.</a:t>
                      </a:r>
                    </a:p>
                  </a:txBody>
                  <a:tcPr marL="38612" marR="38612"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0886988"/>
                  </a:ext>
                </a:extLst>
              </a:tr>
              <a:tr h="382934">
                <a:tc>
                  <a:txBody>
                    <a:bodyPr/>
                    <a:lstStyle/>
                    <a:p>
                      <a:pPr>
                        <a:lnSpc>
                          <a:spcPct val="107000"/>
                        </a:lnSpc>
                        <a:spcAft>
                          <a:spcPts val="0"/>
                        </a:spcAft>
                      </a:pPr>
                      <a:r>
                        <a:rPr lang="en-US" sz="1200" dirty="0">
                          <a:solidFill>
                            <a:srgbClr val="4472C4"/>
                          </a:solidFill>
                          <a:effectLst/>
                          <a:latin typeface="Courier New" panose="02070309020205020404" pitchFamily="49" charset="0"/>
                          <a:ea typeface="Calibri" panose="020F0502020204030204" pitchFamily="34" charset="0"/>
                          <a:cs typeface="Times New Roman" panose="02020603050405020304" pitchFamily="18" charset="0"/>
                        </a:rPr>
                        <a:t>annotation </a:t>
                      </a:r>
                      <a:r>
                        <a:rPr lang="en-US" sz="12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612" marR="38612"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Annotations including positions of the graphical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components, </a:t>
                      </a:r>
                      <a:r>
                        <a:rPr lang="en-US" sz="1400" dirty="0">
                          <a:effectLst/>
                          <a:latin typeface="Calibri" panose="020F0502020204030204" pitchFamily="34" charset="0"/>
                          <a:ea typeface="Calibri" panose="020F0502020204030204" pitchFamily="34" charset="0"/>
                          <a:cs typeface="Times New Roman" panose="02020603050405020304" pitchFamily="18" charset="0"/>
                        </a:rPr>
                        <a:t>documentation of the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model, </a:t>
                      </a:r>
                      <a:r>
                        <a:rPr lang="en-US" sz="1400" dirty="0">
                          <a:effectLst/>
                          <a:latin typeface="Calibri" panose="020F0502020204030204" pitchFamily="34" charset="0"/>
                          <a:ea typeface="Calibri" panose="020F0502020204030204" pitchFamily="34" charset="0"/>
                          <a:cs typeface="Times New Roman" panose="02020603050405020304" pitchFamily="18" charset="0"/>
                        </a:rPr>
                        <a:t>version control, etc.</a:t>
                      </a:r>
                    </a:p>
                  </a:txBody>
                  <a:tcPr marL="38612" marR="38612"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1612289"/>
                  </a:ext>
                </a:extLst>
              </a:tr>
              <a:tr h="375994">
                <a:tc>
                  <a:txBody>
                    <a:bodyPr/>
                    <a:lstStyle/>
                    <a:p>
                      <a:pPr>
                        <a:lnSpc>
                          <a:spcPct val="107000"/>
                        </a:lnSpc>
                        <a:spcAft>
                          <a:spcPts val="0"/>
                        </a:spcAft>
                      </a:pPr>
                      <a:r>
                        <a:rPr lang="en-US" sz="1200" dirty="0">
                          <a:solidFill>
                            <a:srgbClr val="4472C4"/>
                          </a:solidFill>
                          <a:effectLst/>
                          <a:latin typeface="Courier New" panose="02070309020205020404" pitchFamily="49" charset="0"/>
                          <a:ea typeface="Calibri" panose="020F0502020204030204" pitchFamily="34" charset="0"/>
                          <a:cs typeface="Times New Roman" panose="02020603050405020304" pitchFamily="18" charset="0"/>
                        </a:rPr>
                        <a:t>end </a:t>
                      </a:r>
                      <a:r>
                        <a:rPr lang="en-US" sz="1200" dirty="0" err="1">
                          <a:effectLst/>
                          <a:latin typeface="Courier New" panose="02070309020205020404" pitchFamily="49" charset="0"/>
                          <a:ea typeface="Calibri" panose="020F0502020204030204" pitchFamily="34" charset="0"/>
                          <a:cs typeface="Times New Roman" panose="02020603050405020304" pitchFamily="18" charset="0"/>
                        </a:rPr>
                        <a:t>ModelName</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txBody>
                  <a:tcPr marL="38612" marR="38612"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End of model</a:t>
                      </a:r>
                    </a:p>
                  </a:txBody>
                  <a:tcPr marL="38612" marR="38612"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4895441"/>
                  </a:ext>
                </a:extLst>
              </a:tr>
            </a:tbl>
          </a:graphicData>
        </a:graphic>
      </p:graphicFrame>
    </p:spTree>
    <p:extLst>
      <p:ext uri="{BB962C8B-B14F-4D97-AF65-F5344CB8AC3E}">
        <p14:creationId xmlns:p14="http://schemas.microsoft.com/office/powerpoint/2010/main" val="2901284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Variable </a:t>
            </a:r>
            <a:r>
              <a:rPr lang="da-DK" dirty="0" err="1" smtClean="0"/>
              <a:t>declaration</a:t>
            </a:r>
            <a:endParaRPr lang="en-US" dirty="0"/>
          </a:p>
        </p:txBody>
      </p:sp>
      <p:graphicFrame>
        <p:nvGraphicFramePr>
          <p:cNvPr id="6" name="Content Placeholder 5"/>
          <p:cNvGraphicFramePr>
            <a:graphicFrameLocks noGrp="1"/>
          </p:cNvGraphicFramePr>
          <p:nvPr>
            <p:ph idx="1"/>
            <p:extLst/>
          </p:nvPr>
        </p:nvGraphicFramePr>
        <p:xfrm>
          <a:off x="1775619" y="1706563"/>
          <a:ext cx="9312276" cy="2961640"/>
        </p:xfrm>
        <a:graphic>
          <a:graphicData uri="http://schemas.openxmlformats.org/drawingml/2006/table">
            <a:tbl>
              <a:tblPr firstRow="1" bandRow="1">
                <a:tableStyleId>{5C22544A-7EE6-4342-B048-85BDC9FD1C3A}</a:tableStyleId>
              </a:tblPr>
              <a:tblGrid>
                <a:gridCol w="2376165">
                  <a:extLst>
                    <a:ext uri="{9D8B030D-6E8A-4147-A177-3AD203B41FA5}">
                      <a16:colId xmlns:a16="http://schemas.microsoft.com/office/drawing/2014/main" val="2913530377"/>
                    </a:ext>
                  </a:extLst>
                </a:gridCol>
                <a:gridCol w="3960440">
                  <a:extLst>
                    <a:ext uri="{9D8B030D-6E8A-4147-A177-3AD203B41FA5}">
                      <a16:colId xmlns:a16="http://schemas.microsoft.com/office/drawing/2014/main" val="3008953719"/>
                    </a:ext>
                  </a:extLst>
                </a:gridCol>
                <a:gridCol w="2975671">
                  <a:extLst>
                    <a:ext uri="{9D8B030D-6E8A-4147-A177-3AD203B41FA5}">
                      <a16:colId xmlns:a16="http://schemas.microsoft.com/office/drawing/2014/main" val="3345602475"/>
                    </a:ext>
                  </a:extLst>
                </a:gridCol>
              </a:tblGrid>
              <a:tr h="370840">
                <a:tc>
                  <a:txBody>
                    <a:bodyPr/>
                    <a:lstStyle/>
                    <a:p>
                      <a:r>
                        <a:rPr lang="da-DK" dirty="0" err="1" smtClean="0">
                          <a:solidFill>
                            <a:schemeClr val="tx1"/>
                          </a:solidFill>
                        </a:rPr>
                        <a:t>Prefix</a:t>
                      </a:r>
                      <a:endParaRPr lang="en-US" dirty="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da-DK" dirty="0" smtClean="0">
                          <a:solidFill>
                            <a:schemeClr val="tx1"/>
                          </a:solidFill>
                        </a:rPr>
                        <a:t>Data type</a:t>
                      </a:r>
                      <a:endParaRPr lang="en-US" dirty="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da-DK" dirty="0" err="1" smtClean="0">
                          <a:solidFill>
                            <a:schemeClr val="tx1"/>
                          </a:solidFill>
                        </a:rPr>
                        <a:t>Identifier</a:t>
                      </a:r>
                      <a:endParaRPr lang="en-US" dirty="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60353853"/>
                  </a:ext>
                </a:extLst>
              </a:tr>
              <a:tr h="271477">
                <a:tc>
                  <a:txBody>
                    <a:bodyPr/>
                    <a:lstStyle/>
                    <a:p>
                      <a:r>
                        <a:rPr lang="da-DK" dirty="0" smtClean="0">
                          <a:solidFill>
                            <a:schemeClr val="tx1"/>
                          </a:solidFill>
                        </a:rPr>
                        <a:t>parameter</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da-DK" dirty="0" err="1" smtClean="0">
                          <a:solidFill>
                            <a:schemeClr val="tx1"/>
                          </a:solidFill>
                        </a:rPr>
                        <a:t>Integer</a:t>
                      </a:r>
                      <a:endParaRPr lang="en-US" dirty="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da-DK" dirty="0" smtClean="0">
                          <a:solidFill>
                            <a:schemeClr val="tx1"/>
                          </a:solidFill>
                        </a:rPr>
                        <a:t>N[2,3] ;</a:t>
                      </a:r>
                      <a:endParaRPr lang="en-US" dirty="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87784169"/>
                  </a:ext>
                </a:extLst>
              </a:tr>
              <a:tr h="370840">
                <a:tc>
                  <a:txBody>
                    <a:bodyPr/>
                    <a:lstStyle/>
                    <a:p>
                      <a:r>
                        <a:rPr lang="da-DK" dirty="0" err="1" smtClean="0">
                          <a:solidFill>
                            <a:schemeClr val="tx1"/>
                          </a:solidFill>
                        </a:rPr>
                        <a:t>constant</a:t>
                      </a:r>
                      <a:endParaRPr lang="en-US" dirty="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da-DK" dirty="0" smtClean="0">
                          <a:solidFill>
                            <a:schemeClr val="tx1"/>
                          </a:solidFill>
                        </a:rPr>
                        <a:t>Real</a:t>
                      </a:r>
                      <a:endParaRPr lang="en-US" dirty="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da-DK" dirty="0" smtClean="0">
                          <a:solidFill>
                            <a:schemeClr val="tx1"/>
                          </a:solidFill>
                        </a:rPr>
                        <a:t>n(start=</a:t>
                      </a:r>
                      <a:r>
                        <a:rPr lang="da-DK" dirty="0" err="1" smtClean="0">
                          <a:solidFill>
                            <a:schemeClr val="tx1"/>
                          </a:solidFill>
                        </a:rPr>
                        <a:t>n_start</a:t>
                      </a:r>
                      <a:r>
                        <a:rPr lang="da-DK" dirty="0" smtClean="0">
                          <a:solidFill>
                            <a:schemeClr val="tx1"/>
                          </a:solidFill>
                        </a:rPr>
                        <a:t>)</a:t>
                      </a:r>
                      <a:r>
                        <a:rPr lang="da-DK" baseline="0" dirty="0" smtClean="0">
                          <a:solidFill>
                            <a:schemeClr val="tx1"/>
                          </a:solidFill>
                        </a:rPr>
                        <a:t> ;</a:t>
                      </a:r>
                      <a:endParaRPr lang="en-US" dirty="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908890817"/>
                  </a:ext>
                </a:extLst>
              </a:tr>
              <a:tr h="370840">
                <a:tc>
                  <a:txBody>
                    <a:bodyPr/>
                    <a:lstStyle/>
                    <a:p>
                      <a:r>
                        <a:rPr lang="da-DK" dirty="0" smtClean="0">
                          <a:solidFill>
                            <a:schemeClr val="tx1"/>
                          </a:solidFill>
                        </a:rPr>
                        <a:t>input</a:t>
                      </a:r>
                      <a:endParaRPr lang="en-US" dirty="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da-DK" dirty="0" err="1" smtClean="0">
                          <a:solidFill>
                            <a:schemeClr val="tx1"/>
                          </a:solidFill>
                        </a:rPr>
                        <a:t>Boolean</a:t>
                      </a:r>
                      <a:endParaRPr lang="en-US" dirty="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da-DK" dirty="0" err="1" smtClean="0">
                          <a:solidFill>
                            <a:schemeClr val="tx1"/>
                          </a:solidFill>
                        </a:rPr>
                        <a:t>myBoolean</a:t>
                      </a:r>
                      <a:r>
                        <a:rPr lang="da-DK" dirty="0" smtClean="0">
                          <a:solidFill>
                            <a:schemeClr val="tx1"/>
                          </a:solidFill>
                        </a:rPr>
                        <a:t>;</a:t>
                      </a:r>
                      <a:endParaRPr lang="en-US" dirty="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427133204"/>
                  </a:ext>
                </a:extLst>
              </a:tr>
              <a:tr h="370840">
                <a:tc>
                  <a:txBody>
                    <a:bodyPr/>
                    <a:lstStyle/>
                    <a:p>
                      <a:r>
                        <a:rPr lang="da-DK" dirty="0" smtClean="0">
                          <a:solidFill>
                            <a:schemeClr val="tx1"/>
                          </a:solidFill>
                        </a:rPr>
                        <a:t>output</a:t>
                      </a:r>
                      <a:endParaRPr lang="en-US" dirty="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da-DK" dirty="0" err="1" smtClean="0">
                          <a:solidFill>
                            <a:schemeClr val="tx1"/>
                          </a:solidFill>
                        </a:rPr>
                        <a:t>Modelica.SIunits.Temperature</a:t>
                      </a:r>
                      <a:endParaRPr lang="en-US" dirty="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da-DK" dirty="0" smtClean="0">
                          <a:solidFill>
                            <a:schemeClr val="tx1"/>
                          </a:solidFill>
                        </a:rPr>
                        <a:t>…</a:t>
                      </a:r>
                      <a:endParaRPr lang="en-US" dirty="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61465209"/>
                  </a:ext>
                </a:extLst>
              </a:tr>
              <a:tr h="370840">
                <a:tc>
                  <a:txBody>
                    <a:bodyPr/>
                    <a:lstStyle/>
                    <a:p>
                      <a:r>
                        <a:rPr lang="da-DK" dirty="0" smtClean="0">
                          <a:solidFill>
                            <a:schemeClr val="tx1"/>
                          </a:solidFill>
                        </a:rPr>
                        <a:t>flow</a:t>
                      </a:r>
                      <a:endParaRPr lang="en-US" dirty="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err="1" smtClean="0">
                          <a:solidFill>
                            <a:schemeClr val="tx1"/>
                          </a:solidFill>
                        </a:rPr>
                        <a:t>Modelica.SIunits.PressureDifference</a:t>
                      </a:r>
                      <a:endParaRPr lang="en-US" dirty="0" smtClean="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933621436"/>
                  </a:ext>
                </a:extLst>
              </a:tr>
              <a:tr h="370840">
                <a:tc>
                  <a:txBody>
                    <a:bodyPr/>
                    <a:lstStyle/>
                    <a:p>
                      <a:r>
                        <a:rPr lang="da-DK" dirty="0" err="1" smtClean="0">
                          <a:solidFill>
                            <a:schemeClr val="tx1"/>
                          </a:solidFill>
                        </a:rPr>
                        <a:t>stream</a:t>
                      </a:r>
                      <a:endParaRPr lang="en-US" dirty="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da-DK" dirty="0" smtClean="0">
                          <a:solidFill>
                            <a:schemeClr val="tx1"/>
                          </a:solidFill>
                        </a:rPr>
                        <a:t>…</a:t>
                      </a:r>
                      <a:endParaRPr lang="en-US" dirty="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966397320"/>
                  </a:ext>
                </a:extLst>
              </a:tr>
              <a:tr h="370840">
                <a:tc>
                  <a:txBody>
                    <a:bodyPr/>
                    <a:lstStyle/>
                    <a:p>
                      <a:r>
                        <a:rPr lang="da-DK" dirty="0" smtClean="0">
                          <a:solidFill>
                            <a:schemeClr val="tx1"/>
                          </a:solidFill>
                        </a:rPr>
                        <a:t>…</a:t>
                      </a:r>
                      <a:endParaRPr lang="en-US" dirty="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68851960"/>
                  </a:ext>
                </a:extLst>
              </a:tr>
            </a:tbl>
          </a:graphicData>
        </a:graphic>
      </p:graphicFrame>
      <p:sp>
        <p:nvSpPr>
          <p:cNvPr id="4" name="Slide Number Placeholder 3"/>
          <p:cNvSpPr>
            <a:spLocks noGrp="1"/>
          </p:cNvSpPr>
          <p:nvPr>
            <p:ph type="sldNum" sz="quarter" idx="11"/>
          </p:nvPr>
        </p:nvSpPr>
        <p:spPr/>
        <p:txBody>
          <a:bodyPr/>
          <a:lstStyle/>
          <a:p>
            <a:fld id="{103EA872-A674-449B-A120-B97244F8E91D}" type="slidenum">
              <a:rPr lang="en-GB" smtClean="0"/>
              <a:pPr/>
              <a:t>5</a:t>
            </a:fld>
            <a:endParaRPr lang="en-GB" dirty="0"/>
          </a:p>
        </p:txBody>
      </p:sp>
      <p:sp>
        <p:nvSpPr>
          <p:cNvPr id="7" name="TextBox 6"/>
          <p:cNvSpPr txBox="1"/>
          <p:nvPr/>
        </p:nvSpPr>
        <p:spPr>
          <a:xfrm>
            <a:off x="1775521" y="5301209"/>
            <a:ext cx="6511013" cy="276999"/>
          </a:xfrm>
          <a:prstGeom prst="rect">
            <a:avLst/>
          </a:prstGeom>
          <a:noFill/>
        </p:spPr>
        <p:txBody>
          <a:bodyPr wrap="none" lIns="0" tIns="0" rIns="0" bIns="0" rtlCol="0">
            <a:spAutoFit/>
          </a:bodyPr>
          <a:lstStyle/>
          <a:p>
            <a:pPr>
              <a:spcBef>
                <a:spcPts val="432"/>
              </a:spcBef>
            </a:pPr>
            <a:r>
              <a:rPr lang="da-DK" dirty="0"/>
              <a:t>See </a:t>
            </a:r>
            <a:r>
              <a:rPr lang="da-DK" dirty="0" err="1"/>
              <a:t>example</a:t>
            </a:r>
            <a:r>
              <a:rPr lang="da-DK" dirty="0"/>
              <a:t> </a:t>
            </a:r>
            <a:r>
              <a:rPr lang="da-DK" dirty="0" err="1"/>
              <a:t>Lecture.GettingStarted.VariableTypes</a:t>
            </a:r>
            <a:r>
              <a:rPr lang="da-DK" dirty="0"/>
              <a:t> for more </a:t>
            </a:r>
            <a:r>
              <a:rPr lang="da-DK" dirty="0" err="1"/>
              <a:t>examples</a:t>
            </a:r>
            <a:endParaRPr lang="en-US" dirty="0" err="1"/>
          </a:p>
        </p:txBody>
      </p:sp>
    </p:spTree>
    <p:extLst>
      <p:ext uri="{BB962C8B-B14F-4D97-AF65-F5344CB8AC3E}">
        <p14:creationId xmlns:p14="http://schemas.microsoft.com/office/powerpoint/2010/main" val="612639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Equations in </a:t>
            </a:r>
            <a:r>
              <a:rPr lang="da-DK" dirty="0" err="1" smtClean="0"/>
              <a:t>Modelica</a:t>
            </a:r>
            <a:endParaRPr lang="en-US" dirty="0"/>
          </a:p>
        </p:txBody>
      </p:sp>
      <p:sp>
        <p:nvSpPr>
          <p:cNvPr id="3" name="Content Placeholder 2"/>
          <p:cNvSpPr>
            <a:spLocks noGrp="1"/>
          </p:cNvSpPr>
          <p:nvPr>
            <p:ph idx="1"/>
          </p:nvPr>
        </p:nvSpPr>
        <p:spPr/>
        <p:txBody>
          <a:bodyPr>
            <a:normAutofit fontScale="92500" lnSpcReduction="20000"/>
          </a:bodyPr>
          <a:lstStyle/>
          <a:p>
            <a:r>
              <a:rPr lang="da-DK" dirty="0" err="1" smtClean="0"/>
              <a:t>Modelica</a:t>
            </a:r>
            <a:r>
              <a:rPr lang="da-DK" dirty="0" smtClean="0"/>
              <a:t> is </a:t>
            </a:r>
            <a:r>
              <a:rPr lang="da-DK" dirty="0" err="1" smtClean="0"/>
              <a:t>equation</a:t>
            </a:r>
            <a:r>
              <a:rPr lang="da-DK" dirty="0" smtClean="0"/>
              <a:t> </a:t>
            </a:r>
            <a:r>
              <a:rPr lang="da-DK" dirty="0" err="1" smtClean="0"/>
              <a:t>based</a:t>
            </a:r>
            <a:endParaRPr lang="da-DK" dirty="0" smtClean="0"/>
          </a:p>
          <a:p>
            <a:pPr lvl="1"/>
            <a:r>
              <a:rPr lang="da-DK" dirty="0" smtClean="0"/>
              <a:t>Equations </a:t>
            </a:r>
            <a:r>
              <a:rPr lang="da-DK" dirty="0" err="1" smtClean="0"/>
              <a:t>don’t</a:t>
            </a:r>
            <a:r>
              <a:rPr lang="da-DK" dirty="0" smtClean="0"/>
              <a:t> </a:t>
            </a:r>
            <a:r>
              <a:rPr lang="da-DK" dirty="0" err="1" smtClean="0"/>
              <a:t>need</a:t>
            </a:r>
            <a:r>
              <a:rPr lang="da-DK" dirty="0" smtClean="0"/>
              <a:t> to </a:t>
            </a:r>
            <a:r>
              <a:rPr lang="da-DK" dirty="0" err="1" smtClean="0"/>
              <a:t>be</a:t>
            </a:r>
            <a:r>
              <a:rPr lang="da-DK" dirty="0" smtClean="0"/>
              <a:t> </a:t>
            </a:r>
            <a:r>
              <a:rPr lang="da-DK" dirty="0" err="1" smtClean="0"/>
              <a:t>formulated</a:t>
            </a:r>
            <a:r>
              <a:rPr lang="da-DK" dirty="0" smtClean="0"/>
              <a:t> as </a:t>
            </a:r>
            <a:r>
              <a:rPr lang="da-DK" dirty="0" err="1" smtClean="0"/>
              <a:t>explicit</a:t>
            </a:r>
            <a:r>
              <a:rPr lang="da-DK" dirty="0" smtClean="0"/>
              <a:t> </a:t>
            </a:r>
            <a:r>
              <a:rPr lang="da-DK" dirty="0" err="1" smtClean="0"/>
              <a:t>equations</a:t>
            </a:r>
            <a:endParaRPr lang="da-DK" dirty="0" smtClean="0"/>
          </a:p>
          <a:p>
            <a:pPr lvl="1"/>
            <a:r>
              <a:rPr lang="da-DK" dirty="0" smtClean="0"/>
              <a:t>Most </a:t>
            </a:r>
            <a:r>
              <a:rPr lang="da-DK" dirty="0" err="1" smtClean="0"/>
              <a:t>common</a:t>
            </a:r>
            <a:r>
              <a:rPr lang="da-DK" dirty="0" smtClean="0"/>
              <a:t> operators </a:t>
            </a:r>
            <a:r>
              <a:rPr lang="da-DK" dirty="0" err="1" smtClean="0"/>
              <a:t>are</a:t>
            </a:r>
            <a:r>
              <a:rPr lang="da-DK" dirty="0" smtClean="0"/>
              <a:t> </a:t>
            </a:r>
            <a:r>
              <a:rPr lang="da-DK" dirty="0" err="1" smtClean="0"/>
              <a:t>written</a:t>
            </a:r>
            <a:r>
              <a:rPr lang="da-DK" dirty="0" smtClean="0"/>
              <a:t> as </a:t>
            </a:r>
            <a:r>
              <a:rPr lang="da-DK" dirty="0" err="1" smtClean="0"/>
              <a:t>follows</a:t>
            </a:r>
            <a:endParaRPr lang="da-DK" dirty="0" smtClean="0"/>
          </a:p>
          <a:p>
            <a:pPr lvl="1"/>
            <a:endParaRPr lang="da-DK" dirty="0"/>
          </a:p>
          <a:p>
            <a:pPr lvl="1"/>
            <a:endParaRPr lang="da-DK" dirty="0" smtClean="0"/>
          </a:p>
          <a:p>
            <a:pPr lvl="1"/>
            <a:endParaRPr lang="da-DK" dirty="0"/>
          </a:p>
          <a:p>
            <a:pPr lvl="1"/>
            <a:endParaRPr lang="da-DK" dirty="0" smtClean="0"/>
          </a:p>
          <a:p>
            <a:pPr lvl="1"/>
            <a:endParaRPr lang="da-DK" dirty="0"/>
          </a:p>
          <a:p>
            <a:pPr lvl="1"/>
            <a:endParaRPr lang="da-DK" dirty="0" smtClean="0"/>
          </a:p>
          <a:p>
            <a:pPr lvl="1"/>
            <a:endParaRPr lang="da-DK" dirty="0"/>
          </a:p>
          <a:p>
            <a:pPr lvl="1"/>
            <a:endParaRPr lang="da-DK" dirty="0" smtClean="0"/>
          </a:p>
          <a:p>
            <a:pPr lvl="1"/>
            <a:endParaRPr lang="da-DK" dirty="0"/>
          </a:p>
          <a:p>
            <a:pPr marL="216000" lvl="1" indent="0">
              <a:buNone/>
            </a:pPr>
            <a:endParaRPr lang="da-DK" dirty="0" smtClean="0"/>
          </a:p>
          <a:p>
            <a:pPr marL="216000" lvl="1" indent="0">
              <a:buNone/>
            </a:pPr>
            <a:r>
              <a:rPr lang="da-DK" dirty="0" smtClean="0"/>
              <a:t>See short script for </a:t>
            </a:r>
            <a:r>
              <a:rPr lang="da-DK" dirty="0" err="1" smtClean="0"/>
              <a:t>further</a:t>
            </a:r>
            <a:r>
              <a:rPr lang="da-DK" dirty="0" smtClean="0"/>
              <a:t> </a:t>
            </a:r>
            <a:r>
              <a:rPr lang="da-DK" dirty="0" err="1" smtClean="0"/>
              <a:t>examples</a:t>
            </a:r>
            <a:r>
              <a:rPr lang="da-DK" dirty="0"/>
              <a:t> </a:t>
            </a:r>
            <a:r>
              <a:rPr lang="da-DK" dirty="0" smtClean="0"/>
              <a:t>and </a:t>
            </a:r>
            <a:r>
              <a:rPr lang="da-DK" dirty="0" err="1" smtClean="0"/>
              <a:t>language</a:t>
            </a:r>
            <a:r>
              <a:rPr lang="da-DK" dirty="0" smtClean="0"/>
              <a:t> </a:t>
            </a:r>
            <a:r>
              <a:rPr lang="da-DK" dirty="0" err="1" smtClean="0"/>
              <a:t>specifications</a:t>
            </a:r>
            <a:r>
              <a:rPr lang="da-DK" dirty="0" smtClean="0"/>
              <a:t>.</a:t>
            </a:r>
          </a:p>
        </p:txBody>
      </p:sp>
      <p:sp>
        <p:nvSpPr>
          <p:cNvPr id="4" name="Slide Number Placeholder 3"/>
          <p:cNvSpPr>
            <a:spLocks noGrp="1"/>
          </p:cNvSpPr>
          <p:nvPr>
            <p:ph type="sldNum" sz="quarter" idx="11"/>
          </p:nvPr>
        </p:nvSpPr>
        <p:spPr>
          <a:xfrm>
            <a:off x="11280576" y="6541200"/>
            <a:ext cx="648624" cy="272176"/>
          </a:xfrm>
        </p:spPr>
        <p:txBody>
          <a:bodyPr/>
          <a:lstStyle/>
          <a:p>
            <a:fld id="{103EA872-A674-449B-A120-B97244F8E91D}" type="slidenum">
              <a:rPr lang="en-GB" smtClean="0"/>
              <a:pPr/>
              <a:t>6</a:t>
            </a:fld>
            <a:endParaRPr lang="en-GB" dirty="0"/>
          </a:p>
        </p:txBody>
      </p:sp>
      <p:graphicFrame>
        <p:nvGraphicFramePr>
          <p:cNvPr id="6" name="Table 5"/>
          <p:cNvGraphicFramePr>
            <a:graphicFrameLocks noGrp="1"/>
          </p:cNvGraphicFramePr>
          <p:nvPr>
            <p:extLst/>
          </p:nvPr>
        </p:nvGraphicFramePr>
        <p:xfrm>
          <a:off x="2063552" y="2852935"/>
          <a:ext cx="9289032" cy="2870140"/>
        </p:xfrm>
        <a:graphic>
          <a:graphicData uri="http://schemas.openxmlformats.org/drawingml/2006/table">
            <a:tbl>
              <a:tblPr firstRow="1" firstCol="1" bandRow="1"/>
              <a:tblGrid>
                <a:gridCol w="3095682">
                  <a:extLst>
                    <a:ext uri="{9D8B030D-6E8A-4147-A177-3AD203B41FA5}">
                      <a16:colId xmlns:a16="http://schemas.microsoft.com/office/drawing/2014/main" val="1814388178"/>
                    </a:ext>
                  </a:extLst>
                </a:gridCol>
                <a:gridCol w="3096675">
                  <a:extLst>
                    <a:ext uri="{9D8B030D-6E8A-4147-A177-3AD203B41FA5}">
                      <a16:colId xmlns:a16="http://schemas.microsoft.com/office/drawing/2014/main" val="4125978244"/>
                    </a:ext>
                  </a:extLst>
                </a:gridCol>
                <a:gridCol w="3096675">
                  <a:extLst>
                    <a:ext uri="{9D8B030D-6E8A-4147-A177-3AD203B41FA5}">
                      <a16:colId xmlns:a16="http://schemas.microsoft.com/office/drawing/2014/main" val="934893954"/>
                    </a:ext>
                  </a:extLst>
                </a:gridCol>
              </a:tblGrid>
              <a:tr h="192070">
                <a:tc>
                  <a:txBody>
                    <a:bodyPr/>
                    <a:lstStyle/>
                    <a:p>
                      <a:pPr>
                        <a:lnSpc>
                          <a:spcPct val="107000"/>
                        </a:lnSpc>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Exponentiation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a:effectLst/>
                          <a:latin typeface="Courier New" panose="02070309020205020404" pitchFamily="49" charset="0"/>
                          <a:ea typeface="Calibri" panose="020F0502020204030204" pitchFamily="34" charset="0"/>
                          <a:cs typeface="Times New Roman" panose="02020603050405020304" pitchFamily="18" charset="0"/>
                        </a:rPr>
                        <a:t>a^b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Returns Integer or Real values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0748047"/>
                  </a:ext>
                </a:extLst>
              </a:tr>
              <a:tr h="192070">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Multiplication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a:effectLst/>
                          <a:latin typeface="Courier New" panose="02070309020205020404" pitchFamily="49" charset="0"/>
                          <a:ea typeface="Calibri" panose="020F0502020204030204" pitchFamily="34" charset="0"/>
                          <a:cs typeface="Times New Roman" panose="02020603050405020304" pitchFamily="18" charset="0"/>
                        </a:rPr>
                        <a:t>a*b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Returns Integer or Real values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7353137"/>
                  </a:ext>
                </a:extLst>
              </a:tr>
              <a:tr h="192070">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Division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a:effectLst/>
                          <a:latin typeface="Courier New" panose="02070309020205020404" pitchFamily="49" charset="0"/>
                          <a:ea typeface="Calibri" panose="020F0502020204030204" pitchFamily="34" charset="0"/>
                          <a:cs typeface="Times New Roman" panose="02020603050405020304" pitchFamily="18" charset="0"/>
                        </a:rPr>
                        <a:t>a/b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Returns Integer or Real values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4125442"/>
                  </a:ext>
                </a:extLst>
              </a:tr>
              <a:tr h="192070">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Addition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a:effectLst/>
                          <a:latin typeface="Courier New" panose="02070309020205020404" pitchFamily="49" charset="0"/>
                          <a:ea typeface="Calibri" panose="020F0502020204030204" pitchFamily="34" charset="0"/>
                          <a:cs typeface="Times New Roman" panose="02020603050405020304" pitchFamily="18" charset="0"/>
                        </a:rPr>
                        <a:t>a+b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Returns Integer or Real values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6867704"/>
                  </a:ext>
                </a:extLst>
              </a:tr>
              <a:tr h="192070">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Subtraction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a:effectLst/>
                          <a:latin typeface="Courier New" panose="02070309020205020404" pitchFamily="49" charset="0"/>
                          <a:ea typeface="Calibri" panose="020F0502020204030204" pitchFamily="34" charset="0"/>
                          <a:cs typeface="Times New Roman" panose="02020603050405020304" pitchFamily="18" charset="0"/>
                        </a:rPr>
                        <a:t>a-b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Returns Integer or Real values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1984104"/>
                  </a:ext>
                </a:extLst>
              </a:tr>
              <a:tr h="192070">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Sign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a:effectLst/>
                          <a:latin typeface="Courier New" panose="02070309020205020404" pitchFamily="49" charset="0"/>
                          <a:ea typeface="Calibri" panose="020F0502020204030204" pitchFamily="34" charset="0"/>
                          <a:cs typeface="Times New Roman" panose="02020603050405020304" pitchFamily="18" charset="0"/>
                        </a:rPr>
                        <a:t>-a, +a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Returns Integer or Real values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0540636"/>
                  </a:ext>
                </a:extLst>
              </a:tr>
              <a:tr h="384139">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Relational operators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a:effectLst/>
                          <a:latin typeface="Courier New" panose="02070309020205020404" pitchFamily="49" charset="0"/>
                          <a:ea typeface="Calibri" panose="020F0502020204030204" pitchFamily="34" charset="0"/>
                          <a:cs typeface="Times New Roman" panose="02020603050405020304" pitchFamily="18" charset="0"/>
                        </a:rPr>
                        <a:t>a&lt;b, a&lt;=b, a==b, a&gt;=b, a&gt;b,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Returns Boolean value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779720"/>
                  </a:ext>
                </a:extLst>
              </a:tr>
              <a:tr h="576208">
                <a:tc>
                  <a:txBody>
                    <a:bodyPr/>
                    <a:lstStyle/>
                    <a:p>
                      <a:pPr>
                        <a:lnSpc>
                          <a:spcPct val="107000"/>
                        </a:lnSpc>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Logical operators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a:effectLst/>
                          <a:latin typeface="Courier New" panose="02070309020205020404" pitchFamily="49" charset="0"/>
                          <a:ea typeface="Calibri" panose="020F0502020204030204" pitchFamily="34" charset="0"/>
                          <a:cs typeface="Times New Roman" panose="02020603050405020304" pitchFamily="18" charset="0"/>
                        </a:rPr>
                        <a:t>a </a:t>
                      </a:r>
                      <a:r>
                        <a:rPr lang="en-US" sz="16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and </a:t>
                      </a:r>
                      <a:r>
                        <a:rPr lang="en-US" sz="1600">
                          <a:effectLst/>
                          <a:latin typeface="Courier New" panose="02070309020205020404" pitchFamily="49" charset="0"/>
                          <a:ea typeface="Calibri" panose="020F0502020204030204" pitchFamily="34" charset="0"/>
                          <a:cs typeface="Times New Roman" panose="02020603050405020304" pitchFamily="18" charset="0"/>
                        </a:rPr>
                        <a:t>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a:effectLst/>
                          <a:latin typeface="Courier New" panose="02070309020205020404" pitchFamily="49" charset="0"/>
                          <a:ea typeface="Calibri" panose="020F0502020204030204" pitchFamily="34" charset="0"/>
                          <a:cs typeface="Times New Roman" panose="02020603050405020304" pitchFamily="18" charset="0"/>
                        </a:rPr>
                        <a:t>a </a:t>
                      </a:r>
                      <a:r>
                        <a:rPr lang="en-US" sz="16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or </a:t>
                      </a:r>
                      <a:r>
                        <a:rPr lang="en-US" sz="1600">
                          <a:effectLst/>
                          <a:latin typeface="Courier New" panose="02070309020205020404" pitchFamily="49" charset="0"/>
                          <a:ea typeface="Calibri" panose="020F0502020204030204" pitchFamily="34" charset="0"/>
                          <a:cs typeface="Times New Roman" panose="02020603050405020304" pitchFamily="18" charset="0"/>
                        </a:rPr>
                        <a:t>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not </a:t>
                      </a:r>
                      <a:r>
                        <a:rPr lang="en-US" sz="1600">
                          <a:effectLst/>
                          <a:latin typeface="Courier New" panose="02070309020205020404" pitchFamily="49" charset="0"/>
                          <a:ea typeface="Calibri" panose="020F0502020204030204" pitchFamily="34" charset="0"/>
                          <a:cs typeface="Times New Roman" panose="02020603050405020304" pitchFamily="18" charset="0"/>
                        </a:rPr>
                        <a:t>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Returns Boolean value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894363"/>
                  </a:ext>
                </a:extLst>
              </a:tr>
            </a:tbl>
          </a:graphicData>
        </a:graphic>
      </p:graphicFrame>
    </p:spTree>
    <p:extLst>
      <p:ext uri="{BB962C8B-B14F-4D97-AF65-F5344CB8AC3E}">
        <p14:creationId xmlns:p14="http://schemas.microsoft.com/office/powerpoint/2010/main" val="1244326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2946400" cy="1325563"/>
          </a:xfrm>
        </p:spPr>
        <p:txBody>
          <a:bodyPr>
            <a:normAutofit fontScale="90000"/>
          </a:bodyPr>
          <a:lstStyle/>
          <a:p>
            <a:r>
              <a:rPr lang="da-DK" dirty="0" err="1" smtClean="0"/>
              <a:t>Conditional</a:t>
            </a:r>
            <a:r>
              <a:rPr lang="da-DK" dirty="0" smtClean="0"/>
              <a:t> </a:t>
            </a:r>
            <a:r>
              <a:rPr lang="da-DK" dirty="0" err="1" smtClean="0"/>
              <a:t>equations</a:t>
            </a:r>
            <a:r>
              <a:rPr lang="da-DK" dirty="0" smtClean="0"/>
              <a:t> and loops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582000" y="365125"/>
            <a:ext cx="8246462" cy="6077780"/>
          </a:xfrm>
          <a:prstGeom prst="rect">
            <a:avLst/>
          </a:prstGeom>
        </p:spPr>
      </p:pic>
    </p:spTree>
    <p:extLst>
      <p:ext uri="{BB962C8B-B14F-4D97-AF65-F5344CB8AC3E}">
        <p14:creationId xmlns:p14="http://schemas.microsoft.com/office/powerpoint/2010/main" val="2276675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smtClean="0"/>
              <a:t>Functions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901031"/>
            <a:ext cx="8686800" cy="4200525"/>
          </a:xfrm>
          <a:prstGeom prst="rect">
            <a:avLst/>
          </a:prstGeom>
        </p:spPr>
      </p:pic>
    </p:spTree>
    <p:extLst>
      <p:ext uri="{BB962C8B-B14F-4D97-AF65-F5344CB8AC3E}">
        <p14:creationId xmlns:p14="http://schemas.microsoft.com/office/powerpoint/2010/main" val="1573624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smtClean="0"/>
              <a:t>Predefined</a:t>
            </a:r>
            <a:r>
              <a:rPr lang="da-DK" dirty="0" smtClean="0"/>
              <a:t> </a:t>
            </a:r>
            <a:r>
              <a:rPr lang="da-DK" dirty="0" err="1" smtClean="0"/>
              <a:t>functions</a:t>
            </a:r>
            <a:endParaRPr lang="en-US" dirty="0"/>
          </a:p>
        </p:txBody>
      </p:sp>
      <p:sp>
        <p:nvSpPr>
          <p:cNvPr id="3" name="Content Placeholder 2"/>
          <p:cNvSpPr>
            <a:spLocks noGrp="1"/>
          </p:cNvSpPr>
          <p:nvPr>
            <p:ph idx="1"/>
          </p:nvPr>
        </p:nvSpPr>
        <p:spPr/>
        <p:txBody>
          <a:bodyPr/>
          <a:lstStyle/>
          <a:p>
            <a:pPr marL="0" indent="0">
              <a:buNone/>
            </a:pPr>
            <a:r>
              <a:rPr lang="da-DK" dirty="0" err="1" smtClean="0"/>
              <a:t>Many</a:t>
            </a:r>
            <a:r>
              <a:rPr lang="da-DK" dirty="0" smtClean="0"/>
              <a:t> </a:t>
            </a:r>
            <a:r>
              <a:rPr lang="da-DK" dirty="0" err="1" smtClean="0"/>
              <a:t>predefined</a:t>
            </a:r>
            <a:r>
              <a:rPr lang="da-DK" dirty="0" smtClean="0"/>
              <a:t> </a:t>
            </a:r>
            <a:r>
              <a:rPr lang="da-DK" dirty="0" err="1" smtClean="0"/>
              <a:t>functions</a:t>
            </a:r>
            <a:r>
              <a:rPr lang="da-DK" dirty="0" smtClean="0"/>
              <a:t> </a:t>
            </a:r>
            <a:r>
              <a:rPr lang="da-DK" dirty="0" err="1" smtClean="0"/>
              <a:t>are</a:t>
            </a:r>
            <a:r>
              <a:rPr lang="da-DK" dirty="0" smtClean="0"/>
              <a:t> </a:t>
            </a:r>
            <a:r>
              <a:rPr lang="da-DK" dirty="0" err="1" smtClean="0"/>
              <a:t>available</a:t>
            </a:r>
            <a:r>
              <a:rPr lang="da-DK" dirty="0" smtClean="0"/>
              <a:t> in </a:t>
            </a:r>
            <a:r>
              <a:rPr lang="da-DK" dirty="0" err="1" smtClean="0"/>
              <a:t>Modelica</a:t>
            </a:r>
            <a:r>
              <a:rPr lang="da-DK" dirty="0" smtClean="0"/>
              <a:t>. </a:t>
            </a:r>
            <a:r>
              <a:rPr lang="da-DK" dirty="0" err="1" smtClean="0"/>
              <a:t>Some</a:t>
            </a:r>
            <a:r>
              <a:rPr lang="da-DK" dirty="0" smtClean="0"/>
              <a:t> </a:t>
            </a:r>
            <a:r>
              <a:rPr lang="da-DK" dirty="0" err="1" smtClean="0"/>
              <a:t>important</a:t>
            </a:r>
            <a:r>
              <a:rPr lang="da-DK" dirty="0" smtClean="0"/>
              <a:t> </a:t>
            </a:r>
            <a:r>
              <a:rPr lang="da-DK" dirty="0" err="1" smtClean="0"/>
              <a:t>examples</a:t>
            </a:r>
            <a:r>
              <a:rPr lang="da-DK" dirty="0" smtClean="0"/>
              <a:t> </a:t>
            </a:r>
            <a:r>
              <a:rPr lang="da-DK" dirty="0" err="1" smtClean="0"/>
              <a:t>are</a:t>
            </a:r>
            <a:r>
              <a:rPr lang="da-DK" dirty="0" smtClean="0"/>
              <a:t>:</a:t>
            </a:r>
          </a:p>
          <a:p>
            <a:pPr marL="0" indent="0">
              <a:buNone/>
            </a:pPr>
            <a:endParaRPr lang="en-US" dirty="0"/>
          </a:p>
        </p:txBody>
      </p:sp>
      <p:pic>
        <p:nvPicPr>
          <p:cNvPr id="4" name="Picture 3"/>
          <p:cNvPicPr>
            <a:picLocks noChangeAspect="1"/>
          </p:cNvPicPr>
          <p:nvPr/>
        </p:nvPicPr>
        <p:blipFill rotWithShape="1">
          <a:blip r:embed="rId2"/>
          <a:srcRect t="12942"/>
          <a:stretch/>
        </p:blipFill>
        <p:spPr>
          <a:xfrm>
            <a:off x="685681" y="3009900"/>
            <a:ext cx="10820638" cy="3283744"/>
          </a:xfrm>
          <a:prstGeom prst="rect">
            <a:avLst/>
          </a:prstGeom>
        </p:spPr>
      </p:pic>
    </p:spTree>
    <p:extLst>
      <p:ext uri="{BB962C8B-B14F-4D97-AF65-F5344CB8AC3E}">
        <p14:creationId xmlns:p14="http://schemas.microsoft.com/office/powerpoint/2010/main" val="4121151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1505</TotalTime>
  <Words>1744</Words>
  <Application>Microsoft Office PowerPoint</Application>
  <PresentationFormat>Widescreen</PresentationFormat>
  <Paragraphs>229</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Cambria Math</vt:lpstr>
      <vt:lpstr>Courier New</vt:lpstr>
      <vt:lpstr>Times New Roman</vt:lpstr>
      <vt:lpstr>Office Theme</vt:lpstr>
      <vt:lpstr>Modelling in Modelica</vt:lpstr>
      <vt:lpstr>Modelling procedure </vt:lpstr>
      <vt:lpstr>Modelling procedure </vt:lpstr>
      <vt:lpstr>Model structure </vt:lpstr>
      <vt:lpstr>Variable declaration</vt:lpstr>
      <vt:lpstr>Equations in Modelica</vt:lpstr>
      <vt:lpstr>Conditional equations and loops</vt:lpstr>
      <vt:lpstr>Functions</vt:lpstr>
      <vt:lpstr>Predefined functions</vt:lpstr>
      <vt:lpstr>Media properties</vt:lpstr>
      <vt:lpstr>Example: Heat exchanger</vt:lpstr>
      <vt:lpstr>Media properties</vt:lpstr>
      <vt:lpstr>Exercise - Separator</vt:lpstr>
      <vt:lpstr>Exercise - Separator</vt:lpstr>
      <vt:lpstr>Exercise - Separator</vt:lpstr>
      <vt:lpstr>Write your own component</vt:lpstr>
      <vt:lpstr>Stream variables </vt:lpstr>
      <vt:lpstr>Example – Stream variables</vt:lpstr>
      <vt:lpstr>Exercise – Simple heater</vt:lpstr>
      <vt:lpstr>Exercise – Simple heater</vt:lpstr>
      <vt:lpstr>Exercise – Simple heater</vt:lpstr>
    </vt:vector>
  </TitlesOfParts>
  <Company>DTU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Wiebke Meesenburg</dc:creator>
  <cp:lastModifiedBy>Wiebke Meesenburg</cp:lastModifiedBy>
  <cp:revision>19</cp:revision>
  <dcterms:created xsi:type="dcterms:W3CDTF">2022-08-14T13:10:58Z</dcterms:created>
  <dcterms:modified xsi:type="dcterms:W3CDTF">2022-08-25T09:23:22Z</dcterms:modified>
</cp:coreProperties>
</file>