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9975" cy="42808525"/>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5" autoAdjust="0"/>
    <p:restoredTop sz="94660"/>
  </p:normalViewPr>
  <p:slideViewPr>
    <p:cSldViewPr snapToGrid="0">
      <p:cViewPr>
        <p:scale>
          <a:sx n="33" d="100"/>
          <a:sy n="33" d="100"/>
        </p:scale>
        <p:origin x="1182" y="-2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lstStyle/>
          <a:p>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lstStyle/>
          <a:p>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lstStyle/>
          <a:p>
            <a:endParaRPr/>
          </a:p>
        </p:txBody>
      </p:sp>
      <p:sp>
        <p:nvSpPr>
          <p:cNvPr id="32" name="PlaceHolder 4"/>
          <p:cNvSpPr>
            <a:spLocks noGrp="1"/>
          </p:cNvSpPr>
          <p:nvPr>
            <p:ph type="body"/>
          </p:nvPr>
        </p:nvSpPr>
        <p:spPr>
          <a:xfrm>
            <a:off x="15477480" y="22985280"/>
            <a:ext cx="13298400" cy="11842920"/>
          </a:xfrm>
          <a:prstGeom prst="rect">
            <a:avLst/>
          </a:prstGeom>
        </p:spPr>
        <p:txBody>
          <a:bodyPr lIns="0" tIns="0" rIns="0" bIns="0"/>
          <a:lstStyle/>
          <a:p>
            <a:endParaRPr/>
          </a:p>
        </p:txBody>
      </p:sp>
      <p:sp>
        <p:nvSpPr>
          <p:cNvPr id="33" name="PlaceHolder 5"/>
          <p:cNvSpPr>
            <a:spLocks noGrp="1"/>
          </p:cNvSpPr>
          <p:nvPr>
            <p:ph type="body"/>
          </p:nvPr>
        </p:nvSpPr>
        <p:spPr>
          <a:xfrm>
            <a:off x="1513800" y="22985280"/>
            <a:ext cx="13298400" cy="11842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35" name="PlaceHolder 2"/>
          <p:cNvSpPr>
            <a:spLocks noGrp="1"/>
          </p:cNvSpPr>
          <p:nvPr>
            <p:ph type="body"/>
          </p:nvPr>
        </p:nvSpPr>
        <p:spPr>
          <a:xfrm>
            <a:off x="1513800" y="10017000"/>
            <a:ext cx="27251280" cy="24828480"/>
          </a:xfrm>
          <a:prstGeom prst="rect">
            <a:avLst/>
          </a:prstGeom>
        </p:spPr>
        <p:txBody>
          <a:bodyPr lIns="0" tIns="0" rIns="0" bIns="0"/>
          <a:lstStyle/>
          <a:p>
            <a:endParaRPr/>
          </a:p>
        </p:txBody>
      </p:sp>
      <p:sp>
        <p:nvSpPr>
          <p:cNvPr id="36" name="PlaceHolder 3"/>
          <p:cNvSpPr>
            <a:spLocks noGrp="1"/>
          </p:cNvSpPr>
          <p:nvPr>
            <p:ph type="body"/>
          </p:nvPr>
        </p:nvSpPr>
        <p:spPr>
          <a:xfrm>
            <a:off x="1513800" y="10017000"/>
            <a:ext cx="27251280" cy="2482848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513800" y="11559600"/>
            <a:ext cx="27251280" cy="21742920"/>
          </a:xfrm>
          <a:prstGeom prst="rect">
            <a:avLst/>
          </a:prstGeom>
          <a:ln>
            <a:noFill/>
          </a:ln>
        </p:spPr>
      </p:pic>
      <p:pic>
        <p:nvPicPr>
          <p:cNvPr id="38" name="Picture 37"/>
          <p:cNvPicPr/>
          <p:nvPr/>
        </p:nvPicPr>
        <p:blipFill>
          <a:blip r:embed="rId2"/>
          <a:stretch>
            <a:fillRect/>
          </a:stretch>
        </p:blipFill>
        <p:spPr>
          <a:xfrm>
            <a:off x="1513800" y="11559600"/>
            <a:ext cx="27251280" cy="21742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6" name="PlaceHolder 2"/>
          <p:cNvSpPr>
            <a:spLocks noGrp="1"/>
          </p:cNvSpPr>
          <p:nvPr>
            <p:ph type="subTitle"/>
          </p:nvPr>
        </p:nvSpPr>
        <p:spPr>
          <a:xfrm>
            <a:off x="1513800" y="10017000"/>
            <a:ext cx="27251280" cy="248288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lstStyle/>
          <a:p>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880" y="13298400"/>
            <a:ext cx="25737480" cy="425347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lstStyle/>
          <a:p>
            <a:endParaRPr/>
          </a:p>
        </p:txBody>
      </p:sp>
      <p:sp>
        <p:nvSpPr>
          <p:cNvPr id="16" name="PlaceHolder 3"/>
          <p:cNvSpPr>
            <a:spLocks noGrp="1"/>
          </p:cNvSpPr>
          <p:nvPr>
            <p:ph type="body"/>
          </p:nvPr>
        </p:nvSpPr>
        <p:spPr>
          <a:xfrm>
            <a:off x="1513800" y="22985280"/>
            <a:ext cx="13298400" cy="11842920"/>
          </a:xfrm>
          <a:prstGeom prst="rect">
            <a:avLst/>
          </a:prstGeom>
        </p:spPr>
        <p:txBody>
          <a:bodyPr lIns="0" tIns="0" rIns="0" bIns="0"/>
          <a:lstStyle/>
          <a:p>
            <a:endParaRPr/>
          </a:p>
        </p:txBody>
      </p:sp>
      <p:sp>
        <p:nvSpPr>
          <p:cNvPr id="17" name="PlaceHolder 4"/>
          <p:cNvSpPr>
            <a:spLocks noGrp="1"/>
          </p:cNvSpPr>
          <p:nvPr>
            <p:ph type="body"/>
          </p:nvPr>
        </p:nvSpPr>
        <p:spPr>
          <a:xfrm>
            <a:off x="15477480" y="10017000"/>
            <a:ext cx="13298400" cy="248284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lstStyle/>
          <a:p>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lstStyle/>
          <a:p>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880" y="13298400"/>
            <a:ext cx="25737480" cy="9176040"/>
          </a:xfrm>
          <a:prstGeom prst="rect">
            <a:avLst/>
          </a:prstGeom>
        </p:spPr>
        <p:txBody>
          <a:bodyPr lIns="0" tIns="0" rIns="0" bIns="0" anchor="ctr"/>
          <a:lstStyle/>
          <a:p>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lstStyle/>
          <a:p>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lstStyle/>
          <a:p>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70880" y="13298400"/>
            <a:ext cx="25737480" cy="9175680"/>
          </a:xfrm>
          <a:prstGeom prst="rect">
            <a:avLst/>
          </a:prstGeom>
        </p:spPr>
        <p:txBody>
          <a:bodyPr lIns="417600" tIns="208800" rIns="417600" bIns="208800" anchor="ctr"/>
          <a:lstStyle/>
          <a:p>
            <a:pPr algn="ctr">
              <a:lnSpc>
                <a:spcPct val="100000"/>
              </a:lnSpc>
            </a:pPr>
            <a:r>
              <a:rPr lang="en-US" sz="201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1514160" y="39677040"/>
            <a:ext cx="7065000" cy="2278800"/>
          </a:xfrm>
          <a:prstGeom prst="rect">
            <a:avLst/>
          </a:prstGeom>
        </p:spPr>
        <p:txBody>
          <a:bodyPr lIns="417600" tIns="208800" rIns="417600" bIns="208800" anchor="ctr"/>
          <a:lstStyle/>
          <a:p>
            <a:pPr>
              <a:lnSpc>
                <a:spcPct val="100000"/>
              </a:lnSpc>
            </a:pPr>
            <a:r>
              <a:rPr lang="en-US" sz="5500" dirty="0">
                <a:solidFill>
                  <a:srgbClr val="8B8B8B"/>
                </a:solidFill>
                <a:latin typeface="Calibri"/>
              </a:rPr>
              <a:t>4/30/15</a:t>
            </a:r>
            <a:endParaRPr dirty="0"/>
          </a:p>
        </p:txBody>
      </p:sp>
      <p:sp>
        <p:nvSpPr>
          <p:cNvPr id="2" name="PlaceHolder 3"/>
          <p:cNvSpPr>
            <a:spLocks noGrp="1"/>
          </p:cNvSpPr>
          <p:nvPr>
            <p:ph type="ftr"/>
          </p:nvPr>
        </p:nvSpPr>
        <p:spPr>
          <a:xfrm>
            <a:off x="10345680" y="39677040"/>
            <a:ext cx="9588240" cy="2278800"/>
          </a:xfrm>
          <a:prstGeom prst="rect">
            <a:avLst/>
          </a:prstGeom>
        </p:spPr>
        <p:txBody>
          <a:bodyPr lIns="417600" tIns="208800" rIns="417600" bIns="208800" anchor="ctr"/>
          <a:lstStyle/>
          <a:p>
            <a:endParaRPr dirty="0"/>
          </a:p>
        </p:txBody>
      </p:sp>
      <p:sp>
        <p:nvSpPr>
          <p:cNvPr id="3" name="PlaceHolder 4"/>
          <p:cNvSpPr>
            <a:spLocks noGrp="1"/>
          </p:cNvSpPr>
          <p:nvPr>
            <p:ph type="sldNum"/>
          </p:nvPr>
        </p:nvSpPr>
        <p:spPr>
          <a:xfrm>
            <a:off x="21700800" y="39677040"/>
            <a:ext cx="7065000" cy="2278800"/>
          </a:xfrm>
          <a:prstGeom prst="rect">
            <a:avLst/>
          </a:prstGeom>
        </p:spPr>
        <p:txBody>
          <a:bodyPr lIns="417600" tIns="208800" rIns="417600" bIns="208800" anchor="ctr"/>
          <a:lstStyle/>
          <a:p>
            <a:pPr algn="r">
              <a:lnSpc>
                <a:spcPct val="100000"/>
              </a:lnSpc>
            </a:pPr>
            <a:fld id="{C1A044BA-1552-4FD1-8689-05BF05DA66A0}" type="slidenum">
              <a:rPr lang="en-US" sz="5500">
                <a:solidFill>
                  <a:srgbClr val="8B8B8B"/>
                </a:solidFill>
                <a:latin typeface="Calibri"/>
              </a:rPr>
              <a:t>‹#›</a:t>
            </a:fld>
            <a:endParaRPr dirty="0"/>
          </a:p>
        </p:txBody>
      </p:sp>
      <p:sp>
        <p:nvSpPr>
          <p:cNvPr id="4" name="PlaceHolder 5"/>
          <p:cNvSpPr>
            <a:spLocks noGrp="1"/>
          </p:cNvSpPr>
          <p:nvPr>
            <p:ph type="body"/>
          </p:nvPr>
        </p:nvSpPr>
        <p:spPr>
          <a:xfrm>
            <a:off x="1513800" y="10017000"/>
            <a:ext cx="27251280" cy="24828480"/>
          </a:xfrm>
          <a:prstGeom prst="rect">
            <a:avLst/>
          </a:prstGeom>
        </p:spPr>
        <p:txBody>
          <a:bodyPr lIns="0" tIns="0" rIns="0" bIns="0"/>
          <a:lstStyle/>
          <a:p>
            <a:pPr>
              <a:buSzPct val="45000"/>
              <a:buFont typeface="StarSymbol"/>
              <a:buChar char=""/>
            </a:pPr>
            <a:r>
              <a:rPr lang="en-US" sz="14600">
                <a:latin typeface="Calibri"/>
              </a:rPr>
              <a:t>Click to edit the outline text format</a:t>
            </a:r>
            <a:endParaRPr/>
          </a:p>
          <a:p>
            <a:pPr lvl="1">
              <a:buSzPct val="75000"/>
              <a:buFont typeface="StarSymbol"/>
              <a:buChar char=""/>
            </a:pPr>
            <a:r>
              <a:rPr lang="en-US" sz="11000">
                <a:latin typeface="Calibri"/>
              </a:rPr>
              <a:t>Second Outline Level</a:t>
            </a:r>
            <a:endParaRPr/>
          </a:p>
          <a:p>
            <a:pPr lvl="2">
              <a:buSzPct val="45000"/>
              <a:buFont typeface="StarSymbol"/>
              <a:buChar char=""/>
            </a:pPr>
            <a:r>
              <a:rPr lang="en-US" sz="9100">
                <a:latin typeface="Calibri"/>
              </a:rPr>
              <a:t>Third Outline Level</a:t>
            </a:r>
            <a:endParaRPr/>
          </a:p>
          <a:p>
            <a:pPr lvl="3">
              <a:buSzPct val="75000"/>
              <a:buFont typeface="StarSymbol"/>
              <a:buChar char=""/>
            </a:pPr>
            <a:r>
              <a:rPr lang="en-US" sz="91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 name="CustomShape 11"/>
              <p:cNvSpPr/>
              <p:nvPr/>
            </p:nvSpPr>
            <p:spPr>
              <a:xfrm>
                <a:off x="16873504" y="29541646"/>
                <a:ext cx="10865411" cy="7291197"/>
              </a:xfrm>
              <a:prstGeom prst="rect">
                <a:avLst/>
              </a:prstGeom>
              <a:noFill/>
              <a:ln w="63500">
                <a:noFill/>
              </a:ln>
            </p:spPr>
            <p:txBody>
              <a:bodyPr lIns="90000" tIns="45000" rIns="90000" bIns="45000"/>
              <a:lstStyle/>
              <a:p>
                <a:pPr marL="1371600" lvl="2" indent="-457200" algn="just">
                  <a:lnSpc>
                    <a:spcPct val="150000"/>
                  </a:lnSpc>
                  <a:buFont typeface="Arial" panose="020B0604020202020204" pitchFamily="34" charset="0"/>
                  <a:buChar char="•"/>
                </a:pPr>
                <a:r>
                  <a:rPr lang="pl-PL" sz="2800" dirty="0">
                    <a:latin typeface="Calibri" panose="020F0502020204030204" pitchFamily="34" charset="0"/>
                  </a:rPr>
                  <a:t>Optics </a:t>
                </a:r>
                <a:r>
                  <a:rPr lang="pl-PL" sz="2800" dirty="0" err="1">
                    <a:latin typeface="Calibri" panose="020F0502020204030204" pitchFamily="34" charset="0"/>
                  </a:rPr>
                  <a:t>modification</a:t>
                </a:r>
                <a:r>
                  <a:rPr lang="pl-PL" sz="2800" dirty="0">
                    <a:latin typeface="Calibri" panose="020F0502020204030204" pitchFamily="34" charset="0"/>
                  </a:rPr>
                  <a:t> </a:t>
                </a:r>
                <a:r>
                  <a:rPr lang="pl-PL" sz="2800" dirty="0" err="1">
                    <a:latin typeface="Calibri" panose="020F0502020204030204" pitchFamily="34" charset="0"/>
                  </a:rPr>
                  <a:t>can</a:t>
                </a:r>
                <a:r>
                  <a:rPr lang="pl-PL" sz="2800" dirty="0">
                    <a:latin typeface="Calibri" panose="020F0502020204030204" pitchFamily="34" charset="0"/>
                  </a:rPr>
                  <a:t> be </a:t>
                </a:r>
                <a:r>
                  <a:rPr lang="pl-PL" sz="2800" dirty="0" err="1">
                    <a:latin typeface="Calibri" panose="020F0502020204030204" pitchFamily="34" charset="0"/>
                  </a:rPr>
                  <a:t>easily</a:t>
                </a:r>
                <a:r>
                  <a:rPr lang="pl-PL" sz="2800" dirty="0">
                    <a:latin typeface="Calibri" panose="020F0502020204030204" pitchFamily="34" charset="0"/>
                  </a:rPr>
                  <a:t> </a:t>
                </a:r>
                <a:r>
                  <a:rPr lang="pl-PL" sz="2800" dirty="0" err="1">
                    <a:latin typeface="Calibri" panose="020F0502020204030204" pitchFamily="34" charset="0"/>
                  </a:rPr>
                  <a:t>implemented</a:t>
                </a:r>
                <a:r>
                  <a:rPr lang="pl-PL" sz="2800" dirty="0">
                    <a:latin typeface="Calibri" panose="020F0502020204030204" pitchFamily="34" charset="0"/>
                  </a:rPr>
                  <a:t> </a:t>
                </a:r>
                <a:r>
                  <a:rPr lang="pl-PL" sz="2800" dirty="0" err="1">
                    <a:latin typeface="Calibri" panose="020F0502020204030204" pitchFamily="34" charset="0"/>
                  </a:rPr>
                  <a:t>without</a:t>
                </a:r>
                <a:r>
                  <a:rPr lang="pl-PL" sz="2800" dirty="0">
                    <a:latin typeface="Calibri" panose="020F0502020204030204" pitchFamily="34" charset="0"/>
                  </a:rPr>
                  <a:t> </a:t>
                </a:r>
                <a:r>
                  <a:rPr lang="pl-PL" sz="2800" dirty="0" err="1">
                    <a:latin typeface="Calibri" panose="020F0502020204030204" pitchFamily="34" charset="0"/>
                  </a:rPr>
                  <a:t>any</a:t>
                </a:r>
                <a:r>
                  <a:rPr lang="pl-PL" sz="2800" dirty="0">
                    <a:latin typeface="Calibri" panose="020F0502020204030204" pitchFamily="34" charset="0"/>
                  </a:rPr>
                  <a:t> </a:t>
                </a:r>
                <a:r>
                  <a:rPr lang="pl-PL" sz="2800" dirty="0" err="1">
                    <a:latin typeface="Calibri" panose="020F0502020204030204" pitchFamily="34" charset="0"/>
                  </a:rPr>
                  <a:t>effect</a:t>
                </a:r>
                <a:r>
                  <a:rPr lang="pl-PL" sz="2800" dirty="0">
                    <a:latin typeface="Calibri" panose="020F0502020204030204" pitchFamily="34" charset="0"/>
                  </a:rPr>
                  <a:t> for the </a:t>
                </a:r>
                <a:r>
                  <a:rPr lang="pl-PL" sz="2800" dirty="0" err="1">
                    <a:latin typeface="Calibri" panose="020F0502020204030204" pitchFamily="34" charset="0"/>
                  </a:rPr>
                  <a:t>rest</a:t>
                </a:r>
                <a:r>
                  <a:rPr lang="pl-PL" sz="2800" dirty="0">
                    <a:latin typeface="Calibri" panose="020F0502020204030204" pitchFamily="34" charset="0"/>
                  </a:rPr>
                  <a:t> of the </a:t>
                </a:r>
                <a:r>
                  <a:rPr lang="pl-PL" sz="2800" dirty="0" err="1">
                    <a:latin typeface="Calibri" panose="020F0502020204030204" pitchFamily="34" charset="0"/>
                  </a:rPr>
                  <a:t>machine</a:t>
                </a:r>
                <a:r>
                  <a:rPr lang="pl-PL" sz="2800" dirty="0">
                    <a:latin typeface="Calibri" panose="020F0502020204030204" pitchFamily="34" charset="0"/>
                  </a:rPr>
                  <a:t>.</a:t>
                </a:r>
              </a:p>
              <a:p>
                <a:pPr marL="1371600" lvl="2" indent="-457200" algn="just">
                  <a:lnSpc>
                    <a:spcPct val="150000"/>
                  </a:lnSpc>
                  <a:buFont typeface="Arial" panose="020B0604020202020204" pitchFamily="34" charset="0"/>
                  <a:buChar char="•"/>
                </a:pPr>
                <a:r>
                  <a:rPr lang="pl-PL" sz="2800" dirty="0">
                    <a:latin typeface="Calibri" panose="020F0502020204030204" pitchFamily="34" charset="0"/>
                  </a:rPr>
                  <a:t>The </a:t>
                </a:r>
                <a:r>
                  <a:rPr lang="pl-PL" sz="2800" dirty="0" err="1">
                    <a:latin typeface="Calibri" panose="020F0502020204030204" pitchFamily="34" charset="0"/>
                  </a:rPr>
                  <a:t>optimal</a:t>
                </a:r>
                <a:r>
                  <a:rPr lang="pl-PL" sz="2800" dirty="0">
                    <a:latin typeface="Calibri" panose="020F0502020204030204" pitchFamily="34" charset="0"/>
                  </a:rPr>
                  <a:t> betatron </a:t>
                </a:r>
                <a:r>
                  <a:rPr lang="pl-PL" sz="2800" dirty="0" err="1">
                    <a:latin typeface="Calibri" panose="020F0502020204030204" pitchFamily="34" charset="0"/>
                  </a:rPr>
                  <a:t>phase</a:t>
                </a:r>
                <a:r>
                  <a:rPr lang="pl-PL" sz="2800" dirty="0">
                    <a:latin typeface="Calibri" panose="020F0502020204030204" pitchFamily="34" charset="0"/>
                  </a:rPr>
                  <a:t> </a:t>
                </a:r>
                <a:r>
                  <a:rPr lang="pl-PL" sz="2800" dirty="0" err="1">
                    <a:latin typeface="Calibri" panose="020F0502020204030204" pitchFamily="34" charset="0"/>
                  </a:rPr>
                  <a:t>at</a:t>
                </a:r>
                <a:r>
                  <a:rPr lang="pl-PL" sz="2800" dirty="0">
                    <a:latin typeface="Calibri" panose="020F0502020204030204" pitchFamily="34" charset="0"/>
                  </a:rPr>
                  <a:t> the </a:t>
                </a:r>
                <a:r>
                  <a:rPr lang="pl-PL" sz="2800" dirty="0" err="1">
                    <a:latin typeface="Calibri" panose="020F0502020204030204" pitchFamily="34" charset="0"/>
                  </a:rPr>
                  <a:t>crystal</a:t>
                </a:r>
                <a:r>
                  <a:rPr lang="pl-PL" sz="2800" dirty="0">
                    <a:latin typeface="Calibri" panose="020F0502020204030204" pitchFamily="34" charset="0"/>
                  </a:rPr>
                  <a:t> </a:t>
                </a:r>
                <a:r>
                  <a:rPr lang="pl-PL" sz="2800" dirty="0" err="1">
                    <a:latin typeface="Calibri" panose="020F0502020204030204" pitchFamily="34" charset="0"/>
                  </a:rPr>
                  <a:t>can</a:t>
                </a:r>
                <a:r>
                  <a:rPr lang="pl-PL" sz="2800" dirty="0">
                    <a:latin typeface="Calibri" panose="020F0502020204030204" pitchFamily="34" charset="0"/>
                  </a:rPr>
                  <a:t> be </a:t>
                </a:r>
                <a:r>
                  <a:rPr lang="pl-PL" sz="2800" dirty="0" err="1">
                    <a:latin typeface="Calibri" panose="020F0502020204030204" pitchFamily="34" charset="0"/>
                  </a:rPr>
                  <a:t>used</a:t>
                </a:r>
                <a:r>
                  <a:rPr lang="pl-PL" sz="2800" dirty="0">
                    <a:latin typeface="Calibri" panose="020F0502020204030204" pitchFamily="34" charset="0"/>
                  </a:rPr>
                  <a:t>.</a:t>
                </a:r>
              </a:p>
              <a:p>
                <a:pPr marL="1371600" lvl="2" indent="-457200" algn="just">
                  <a:lnSpc>
                    <a:spcPct val="150000"/>
                  </a:lnSpc>
                  <a:buFont typeface="Arial" panose="020B0604020202020204" pitchFamily="34" charset="0"/>
                  <a:buChar char="•"/>
                </a:pPr>
                <a:r>
                  <a:rPr lang="pl-PL" sz="2800" dirty="0">
                    <a:latin typeface="Calibri" panose="020F0502020204030204" pitchFamily="34" charset="0"/>
                  </a:rPr>
                  <a:t>The </a:t>
                </a:r>
                <a:r>
                  <a:rPr lang="pl-PL" sz="2800" dirty="0" err="1">
                    <a:latin typeface="Calibri" panose="020F0502020204030204" pitchFamily="34" charset="0"/>
                  </a:rPr>
                  <a:t>expected</a:t>
                </a:r>
                <a:r>
                  <a:rPr lang="pl-PL" sz="2800" dirty="0">
                    <a:latin typeface="Calibri" panose="020F0502020204030204" pitchFamily="34" charset="0"/>
                  </a:rPr>
                  <a:t> proton </a:t>
                </a:r>
                <a:r>
                  <a:rPr lang="pl-PL" sz="2800" dirty="0" err="1">
                    <a:latin typeface="Calibri" panose="020F0502020204030204" pitchFamily="34" charset="0"/>
                  </a:rPr>
                  <a:t>flux</a:t>
                </a:r>
                <a:r>
                  <a:rPr lang="pl-PL" sz="2800" dirty="0">
                    <a:latin typeface="Calibri" panose="020F0502020204030204" pitchFamily="34" charset="0"/>
                  </a:rPr>
                  <a:t> on target </a:t>
                </a:r>
                <a:r>
                  <a:rPr lang="pl-PL" sz="2800" dirty="0" err="1">
                    <a:latin typeface="Calibri" panose="020F0502020204030204" pitchFamily="34" charset="0"/>
                  </a:rPr>
                  <a:t>is</a:t>
                </a:r>
                <a:r>
                  <a:rPr lang="pl-PL" sz="2800" dirty="0">
                    <a:latin typeface="Calibri" panose="020F0502020204030204" pitchFamily="34" charset="0"/>
                  </a:rPr>
                  <a:t> in the order of </a:t>
                </a:r>
                <a14:m>
                  <m:oMath xmlns:m="http://schemas.openxmlformats.org/officeDocument/2006/math">
                    <m:sSup>
                      <m:sSupPr>
                        <m:ctrlPr>
                          <a:rPr lang="pl-PL" sz="2800" i="1" smtClean="0">
                            <a:latin typeface="Cambria Math" panose="02040503050406030204" pitchFamily="18" charset="0"/>
                          </a:rPr>
                        </m:ctrlPr>
                      </m:sSupPr>
                      <m:e>
                        <m:r>
                          <a:rPr lang="pl-PL" sz="2800" b="0" i="1" smtClean="0">
                            <a:latin typeface="Cambria Math" panose="02040503050406030204" pitchFamily="18" charset="0"/>
                          </a:rPr>
                          <m:t>10</m:t>
                        </m:r>
                      </m:e>
                      <m:sup>
                        <m:r>
                          <a:rPr lang="pl-PL" sz="2800" b="0" i="1" smtClean="0">
                            <a:latin typeface="Cambria Math" panose="02040503050406030204" pitchFamily="18" charset="0"/>
                          </a:rPr>
                          <m:t>6</m:t>
                        </m:r>
                      </m:sup>
                    </m:sSup>
                  </m:oMath>
                </a14:m>
                <a:r>
                  <a:rPr lang="pl-PL" sz="2800" dirty="0">
                    <a:latin typeface="Calibri" panose="020F0502020204030204" pitchFamily="34" charset="0"/>
                  </a:rPr>
                  <a:t>p/s, </a:t>
                </a:r>
                <a:r>
                  <a:rPr lang="pl-PL" sz="2800" dirty="0" err="1">
                    <a:latin typeface="Calibri" panose="020F0502020204030204" pitchFamily="34" charset="0"/>
                  </a:rPr>
                  <a:t>based</a:t>
                </a:r>
                <a:r>
                  <a:rPr lang="pl-PL" sz="2800" dirty="0">
                    <a:latin typeface="Calibri" panose="020F0502020204030204" pitchFamily="34" charset="0"/>
                  </a:rPr>
                  <a:t> of </a:t>
                </a:r>
                <a:r>
                  <a:rPr lang="pl-PL" sz="2800" dirty="0" err="1">
                    <a:latin typeface="Calibri" panose="020F0502020204030204" pitchFamily="34" charset="0"/>
                  </a:rPr>
                  <a:t>RunII</a:t>
                </a:r>
                <a:r>
                  <a:rPr lang="pl-PL" sz="2800" dirty="0">
                    <a:latin typeface="Calibri" panose="020F0502020204030204" pitchFamily="34" charset="0"/>
                  </a:rPr>
                  <a:t> (2018) LHC </a:t>
                </a:r>
                <a:r>
                  <a:rPr lang="pl-PL" sz="2800" dirty="0" err="1">
                    <a:latin typeface="Calibri" panose="020F0502020204030204" pitchFamily="34" charset="0"/>
                  </a:rPr>
                  <a:t>condifitons</a:t>
                </a:r>
                <a:r>
                  <a:rPr lang="pl-PL" sz="2800" dirty="0">
                    <a:latin typeface="Calibri" panose="020F0502020204030204" pitchFamily="34" charset="0"/>
                  </a:rPr>
                  <a:t>.</a:t>
                </a:r>
              </a:p>
              <a:p>
                <a:pPr marL="1371600" lvl="2" indent="-457200" algn="just">
                  <a:lnSpc>
                    <a:spcPct val="150000"/>
                  </a:lnSpc>
                  <a:buFont typeface="Arial" panose="020B0604020202020204" pitchFamily="34" charset="0"/>
                  <a:buChar char="•"/>
                </a:pPr>
                <a:r>
                  <a:rPr lang="pl-PL" sz="2800" dirty="0" err="1">
                    <a:latin typeface="Calibri" panose="020F0502020204030204" pitchFamily="34" charset="0"/>
                  </a:rPr>
                  <a:t>Up</a:t>
                </a:r>
                <a:r>
                  <a:rPr lang="pl-PL" sz="2800" dirty="0">
                    <a:latin typeface="Calibri" panose="020F0502020204030204" pitchFamily="34" charset="0"/>
                  </a:rPr>
                  <a:t> to a </a:t>
                </a:r>
                <a:r>
                  <a:rPr lang="pl-PL" sz="2800" dirty="0" err="1">
                    <a:latin typeface="Calibri" panose="020F0502020204030204" pitchFamily="34" charset="0"/>
                  </a:rPr>
                  <a:t>factor</a:t>
                </a:r>
                <a:r>
                  <a:rPr lang="pl-PL" sz="2800" dirty="0">
                    <a:latin typeface="Calibri" panose="020F0502020204030204" pitchFamily="34" charset="0"/>
                  </a:rPr>
                  <a:t> of 2 </a:t>
                </a:r>
                <a:r>
                  <a:rPr lang="pl-PL" sz="2800" dirty="0" err="1">
                    <a:latin typeface="Calibri" panose="020F0502020204030204" pitchFamily="34" charset="0"/>
                  </a:rPr>
                  <a:t>increase</a:t>
                </a:r>
                <a:r>
                  <a:rPr lang="pl-PL" sz="2800" dirty="0">
                    <a:latin typeface="Calibri" panose="020F0502020204030204" pitchFamily="34" charset="0"/>
                  </a:rPr>
                  <a:t> of the proton </a:t>
                </a:r>
                <a:r>
                  <a:rPr lang="pl-PL" sz="2800" dirty="0" err="1">
                    <a:latin typeface="Calibri" panose="020F0502020204030204" pitchFamily="34" charset="0"/>
                  </a:rPr>
                  <a:t>flux</a:t>
                </a:r>
                <a:r>
                  <a:rPr lang="pl-PL" sz="2800" dirty="0">
                    <a:latin typeface="Calibri" panose="020F0502020204030204" pitchFamily="34" charset="0"/>
                  </a:rPr>
                  <a:t> on target </a:t>
                </a:r>
                <a:r>
                  <a:rPr lang="pl-PL" sz="2800" dirty="0" err="1">
                    <a:latin typeface="Calibri" panose="020F0502020204030204" pitchFamily="34" charset="0"/>
                  </a:rPr>
                  <a:t>can</a:t>
                </a:r>
                <a:r>
                  <a:rPr lang="pl-PL" sz="2800" dirty="0">
                    <a:latin typeface="Calibri" panose="020F0502020204030204" pitchFamily="34" charset="0"/>
                  </a:rPr>
                  <a:t> be </a:t>
                </a:r>
                <a:r>
                  <a:rPr lang="pl-PL" sz="2800" dirty="0" err="1">
                    <a:latin typeface="Calibri" panose="020F0502020204030204" pitchFamily="34" charset="0"/>
                  </a:rPr>
                  <a:t>expected</a:t>
                </a:r>
                <a:r>
                  <a:rPr lang="pl-PL" sz="2800" dirty="0">
                    <a:latin typeface="Calibri" panose="020F0502020204030204" pitchFamily="34" charset="0"/>
                  </a:rPr>
                  <a:t> for HL-LHC (</a:t>
                </a:r>
                <a:r>
                  <a:rPr lang="pl-PL" sz="2800" dirty="0" err="1">
                    <a:latin typeface="Calibri" panose="020F0502020204030204" pitchFamily="34" charset="0"/>
                  </a:rPr>
                  <a:t>beam</a:t>
                </a:r>
                <a:r>
                  <a:rPr lang="pl-PL" sz="2800" dirty="0">
                    <a:latin typeface="Calibri" panose="020F0502020204030204" pitchFamily="34" charset="0"/>
                  </a:rPr>
                  <a:t> </a:t>
                </a:r>
                <a:r>
                  <a:rPr lang="pl-PL" sz="2800" dirty="0" err="1">
                    <a:latin typeface="Calibri" panose="020F0502020204030204" pitchFamily="34" charset="0"/>
                  </a:rPr>
                  <a:t>intensity</a:t>
                </a:r>
                <a:r>
                  <a:rPr lang="pl-PL" sz="2800" dirty="0">
                    <a:latin typeface="Calibri" panose="020F0502020204030204" pitchFamily="34" charset="0"/>
                  </a:rPr>
                  <a:t> </a:t>
                </a:r>
                <a:r>
                  <a:rPr lang="pl-PL" sz="2800" dirty="0" err="1">
                    <a:latin typeface="Calibri" panose="020F0502020204030204" pitchFamily="34" charset="0"/>
                  </a:rPr>
                  <a:t>larger</a:t>
                </a:r>
                <a:r>
                  <a:rPr lang="pl-PL" sz="2800" dirty="0">
                    <a:latin typeface="Calibri" panose="020F0502020204030204" pitchFamily="34" charset="0"/>
                  </a:rPr>
                  <a:t> </a:t>
                </a:r>
                <a:r>
                  <a:rPr lang="pl-PL" sz="2800" dirty="0" err="1">
                    <a:latin typeface="Calibri" panose="020F0502020204030204" pitchFamily="34" charset="0"/>
                  </a:rPr>
                  <a:t>roughly</a:t>
                </a:r>
                <a:r>
                  <a:rPr lang="pl-PL" sz="2800" dirty="0">
                    <a:latin typeface="Calibri" panose="020F0502020204030204" pitchFamily="34" charset="0"/>
                  </a:rPr>
                  <a:t> by a </a:t>
                </a:r>
                <a:r>
                  <a:rPr lang="pl-PL" sz="2800" dirty="0" err="1">
                    <a:latin typeface="Calibri" panose="020F0502020204030204" pitchFamily="34" charset="0"/>
                  </a:rPr>
                  <a:t>factor</a:t>
                </a:r>
                <a:r>
                  <a:rPr lang="pl-PL" sz="2800" dirty="0">
                    <a:latin typeface="Calibri" panose="020F0502020204030204" pitchFamily="34" charset="0"/>
                  </a:rPr>
                  <a:t> of 2).</a:t>
                </a:r>
              </a:p>
              <a:p>
                <a:pPr marL="1371600" lvl="2" indent="-457200" algn="just">
                  <a:lnSpc>
                    <a:spcPct val="150000"/>
                  </a:lnSpc>
                  <a:buFont typeface="Arial" panose="020B0604020202020204" pitchFamily="34" charset="0"/>
                  <a:buChar char="•"/>
                </a:pPr>
                <a:r>
                  <a:rPr lang="pl-PL" sz="2800" dirty="0">
                    <a:latin typeface="Calibri" panose="020F0502020204030204" pitchFamily="34" charset="0"/>
                  </a:rPr>
                  <a:t>The ALICE </a:t>
                </a:r>
                <a:r>
                  <a:rPr lang="pl-PL" sz="2800" dirty="0" err="1">
                    <a:latin typeface="Calibri" panose="020F0502020204030204" pitchFamily="34" charset="0"/>
                  </a:rPr>
                  <a:t>detector</a:t>
                </a:r>
                <a:r>
                  <a:rPr lang="pl-PL" sz="2800" dirty="0">
                    <a:latin typeface="Calibri" panose="020F0502020204030204" pitchFamily="34" charset="0"/>
                  </a:rPr>
                  <a:t> </a:t>
                </a:r>
                <a:r>
                  <a:rPr lang="pl-PL" sz="2800" dirty="0" err="1">
                    <a:latin typeface="Calibri" panose="020F0502020204030204" pitchFamily="34" charset="0"/>
                  </a:rPr>
                  <a:t>can</a:t>
                </a:r>
                <a:r>
                  <a:rPr lang="pl-PL" sz="2800" dirty="0">
                    <a:latin typeface="Calibri" panose="020F0502020204030204" pitchFamily="34" charset="0"/>
                  </a:rPr>
                  <a:t> handle </a:t>
                </a:r>
                <a:r>
                  <a:rPr lang="pl-PL" sz="2800" dirty="0" err="1">
                    <a:latin typeface="Calibri" panose="020F0502020204030204" pitchFamily="34" charset="0"/>
                  </a:rPr>
                  <a:t>up</a:t>
                </a:r>
                <a:r>
                  <a:rPr lang="pl-PL" sz="2800" dirty="0">
                    <a:latin typeface="Calibri" panose="020F0502020204030204" pitchFamily="34" charset="0"/>
                  </a:rPr>
                  <a:t> to </a:t>
                </a:r>
                <a14:m>
                  <m:oMath xmlns:m="http://schemas.openxmlformats.org/officeDocument/2006/math">
                    <m:sSup>
                      <m:sSupPr>
                        <m:ctrlPr>
                          <a:rPr lang="pl-PL" sz="2800" i="1" smtClean="0">
                            <a:latin typeface="Cambria Math" panose="02040503050406030204" pitchFamily="18" charset="0"/>
                          </a:rPr>
                        </m:ctrlPr>
                      </m:sSupPr>
                      <m:e>
                        <m:r>
                          <a:rPr lang="pl-PL" sz="2800" b="0" i="1" smtClean="0">
                            <a:latin typeface="Cambria Math" panose="02040503050406030204" pitchFamily="18" charset="0"/>
                          </a:rPr>
                          <m:t>10</m:t>
                        </m:r>
                      </m:e>
                      <m:sup>
                        <m:r>
                          <a:rPr lang="pl-PL" sz="2800" b="0" i="1" smtClean="0">
                            <a:latin typeface="Cambria Math" panose="02040503050406030204" pitchFamily="18" charset="0"/>
                          </a:rPr>
                          <m:t>7</m:t>
                        </m:r>
                      </m:sup>
                    </m:sSup>
                  </m:oMath>
                </a14:m>
                <a:r>
                  <a:rPr lang="pl-PL" sz="2800" dirty="0">
                    <a:latin typeface="Calibri" panose="020F0502020204030204" pitchFamily="34" charset="0"/>
                  </a:rPr>
                  <a:t>p/s.</a:t>
                </a:r>
              </a:p>
              <a:p>
                <a:pPr marL="1371600" lvl="2" indent="-457200" algn="just">
                  <a:lnSpc>
                    <a:spcPct val="150000"/>
                  </a:lnSpc>
                  <a:buFont typeface="Arial" panose="020B0604020202020204" pitchFamily="34" charset="0"/>
                  <a:buChar char="•"/>
                </a:pPr>
                <a:r>
                  <a:rPr lang="pl-PL" sz="2800" dirty="0">
                    <a:latin typeface="Calibri" panose="020F0502020204030204" pitchFamily="34" charset="0"/>
                  </a:rPr>
                  <a:t>Works in progres to </a:t>
                </a:r>
                <a:r>
                  <a:rPr lang="pl-PL" sz="2800" dirty="0" err="1">
                    <a:latin typeface="Calibri" panose="020F0502020204030204" pitchFamily="34" charset="0"/>
                  </a:rPr>
                  <a:t>exploit</a:t>
                </a:r>
                <a:r>
                  <a:rPr lang="pl-PL" sz="2800" dirty="0">
                    <a:latin typeface="Calibri" panose="020F0502020204030204" pitchFamily="34" charset="0"/>
                  </a:rPr>
                  <a:t> the </a:t>
                </a:r>
                <a:r>
                  <a:rPr lang="pl-PL" sz="2800" dirty="0" err="1">
                    <a:latin typeface="Calibri" panose="020F0502020204030204" pitchFamily="34" charset="0"/>
                  </a:rPr>
                  <a:t>full</a:t>
                </a:r>
                <a:r>
                  <a:rPr lang="pl-PL" sz="2800" dirty="0">
                    <a:latin typeface="Calibri" panose="020F0502020204030204" pitchFamily="34" charset="0"/>
                  </a:rPr>
                  <a:t> </a:t>
                </a:r>
                <a:r>
                  <a:rPr lang="pl-PL" sz="2800" dirty="0" err="1">
                    <a:latin typeface="Calibri" panose="020F0502020204030204" pitchFamily="34" charset="0"/>
                  </a:rPr>
                  <a:t>capabilities</a:t>
                </a:r>
                <a:r>
                  <a:rPr lang="pl-PL" sz="2800" dirty="0">
                    <a:latin typeface="Calibri" panose="020F0502020204030204" pitchFamily="34" charset="0"/>
                  </a:rPr>
                  <a:t> of the ALICE </a:t>
                </a:r>
                <a:r>
                  <a:rPr lang="pl-PL" sz="2800" dirty="0" err="1">
                    <a:latin typeface="Calibri" panose="020F0502020204030204" pitchFamily="34" charset="0"/>
                  </a:rPr>
                  <a:t>detector</a:t>
                </a:r>
                <a:r>
                  <a:rPr lang="pl-PL" sz="2800" dirty="0">
                    <a:latin typeface="Calibri" panose="020F0502020204030204" pitchFamily="34" charset="0"/>
                  </a:rPr>
                  <a:t>.</a:t>
                </a:r>
              </a:p>
              <a:p>
                <a:pPr marL="1371600" lvl="2" indent="-457200" algn="just">
                  <a:lnSpc>
                    <a:spcPct val="150000"/>
                  </a:lnSpc>
                  <a:buFont typeface="Arial" panose="020B0604020202020204" pitchFamily="34" charset="0"/>
                  <a:buChar char="•"/>
                </a:pPr>
                <a:endParaRPr lang="en-GB" sz="2800" dirty="0">
                  <a:latin typeface="Calibri" panose="020F0502020204030204" pitchFamily="34" charset="0"/>
                </a:endParaRPr>
              </a:p>
              <a:p>
                <a:pPr marL="457200" indent="-457200" algn="just">
                  <a:lnSpc>
                    <a:spcPct val="150000"/>
                  </a:lnSpc>
                  <a:buFont typeface="Arial" panose="020B0604020202020204" pitchFamily="34" charset="0"/>
                  <a:buChar char="•"/>
                </a:pPr>
                <a:endParaRPr lang="en-GB" sz="2800" dirty="0">
                  <a:latin typeface="Calibri" panose="020F0502020204030204" pitchFamily="34" charset="0"/>
                </a:endParaRPr>
              </a:p>
            </p:txBody>
          </p:sp>
        </mc:Choice>
        <mc:Fallback xmlns="">
          <p:sp>
            <p:nvSpPr>
              <p:cNvPr id="44" name="CustomShape 11"/>
              <p:cNvSpPr>
                <a:spLocks noRot="1" noChangeAspect="1" noMove="1" noResize="1" noEditPoints="1" noAdjustHandles="1" noChangeArrowheads="1" noChangeShapeType="1" noTextEdit="1"/>
              </p:cNvSpPr>
              <p:nvPr/>
            </p:nvSpPr>
            <p:spPr>
              <a:xfrm>
                <a:off x="16873504" y="29541646"/>
                <a:ext cx="10865411" cy="7291197"/>
              </a:xfrm>
              <a:prstGeom prst="rect">
                <a:avLst/>
              </a:prstGeom>
              <a:blipFill>
                <a:blip r:embed="rId2"/>
                <a:stretch>
                  <a:fillRect r="-1178"/>
                </a:stretch>
              </a:blipFill>
              <a:ln w="63500">
                <a:noFill/>
              </a:ln>
            </p:spPr>
            <p:txBody>
              <a:bodyPr/>
              <a:lstStyle/>
              <a:p>
                <a:r>
                  <a:rPr lang="pl-PL">
                    <a:noFill/>
                  </a:rPr>
                  <a:t> </a:t>
                </a:r>
              </a:p>
            </p:txBody>
          </p:sp>
        </mc:Fallback>
      </mc:AlternateContent>
      <p:pic>
        <p:nvPicPr>
          <p:cNvPr id="48" name="Picture 7"/>
          <p:cNvPicPr>
            <a:picLocks noChangeAspect="1"/>
          </p:cNvPicPr>
          <p:nvPr/>
        </p:nvPicPr>
        <p:blipFill>
          <a:blip r:embed="rId3"/>
          <a:stretch>
            <a:fillRect/>
          </a:stretch>
        </p:blipFill>
        <p:spPr>
          <a:xfrm>
            <a:off x="26359711" y="1433576"/>
            <a:ext cx="2408902" cy="2353755"/>
          </a:xfrm>
          <a:prstGeom prst="rect">
            <a:avLst/>
          </a:prstGeom>
          <a:ln>
            <a:noFill/>
          </a:ln>
        </p:spPr>
      </p:pic>
      <p:sp>
        <p:nvSpPr>
          <p:cNvPr id="49" name="CustomShape 3"/>
          <p:cNvSpPr/>
          <p:nvPr/>
        </p:nvSpPr>
        <p:spPr>
          <a:xfrm>
            <a:off x="29304000" y="738000"/>
            <a:ext cx="936360" cy="7128360"/>
          </a:xfrm>
          <a:prstGeom prst="rect">
            <a:avLst/>
          </a:prstGeom>
          <a:solidFill>
            <a:srgbClr val="FFFFFF"/>
          </a:solidFill>
          <a:ln w="25560">
            <a:noFill/>
          </a:ln>
        </p:spPr>
      </p:sp>
      <p:sp>
        <p:nvSpPr>
          <p:cNvPr id="50" name="CustomShape 4"/>
          <p:cNvSpPr/>
          <p:nvPr/>
        </p:nvSpPr>
        <p:spPr>
          <a:xfrm>
            <a:off x="5453733" y="793235"/>
            <a:ext cx="19372508" cy="3361564"/>
          </a:xfrm>
          <a:prstGeom prst="rect">
            <a:avLst/>
          </a:prstGeom>
          <a:noFill/>
          <a:ln>
            <a:noFill/>
          </a:ln>
        </p:spPr>
        <p:txBody>
          <a:bodyPr lIns="90000" tIns="45000" rIns="90000" bIns="45000"/>
          <a:lstStyle/>
          <a:p>
            <a:pPr algn="ctr"/>
            <a:r>
              <a:rPr lang="en-US" sz="6000" b="1" dirty="0">
                <a:solidFill>
                  <a:schemeClr val="tx2"/>
                </a:solidFill>
                <a:latin typeface="Calibri" panose="020F0502020204030204" pitchFamily="34" charset="0"/>
              </a:rPr>
              <a:t>A LOCAL MODIFICATION OF HL-LHC OPTICS FOR</a:t>
            </a:r>
            <a:r>
              <a:rPr lang="pl-PL" sz="6000" b="1" dirty="0">
                <a:solidFill>
                  <a:schemeClr val="tx2"/>
                </a:solidFill>
                <a:latin typeface="Calibri" panose="020F0502020204030204" pitchFamily="34" charset="0"/>
              </a:rPr>
              <a:t> </a:t>
            </a:r>
            <a:r>
              <a:rPr lang="en-US" sz="6000" b="1" dirty="0">
                <a:solidFill>
                  <a:schemeClr val="tx2"/>
                </a:solidFill>
                <a:latin typeface="Calibri" panose="020F0502020204030204" pitchFamily="34" charset="0"/>
              </a:rPr>
              <a:t>IMPROVED</a:t>
            </a:r>
            <a:r>
              <a:rPr lang="pl-PL" sz="6000" b="1" dirty="0">
                <a:solidFill>
                  <a:schemeClr val="tx2"/>
                </a:solidFill>
                <a:latin typeface="Calibri" panose="020F0502020204030204" pitchFamily="34" charset="0"/>
              </a:rPr>
              <a:t> </a:t>
            </a:r>
            <a:r>
              <a:rPr lang="en-US" sz="6000" b="1" dirty="0">
                <a:solidFill>
                  <a:schemeClr val="tx2"/>
                </a:solidFill>
                <a:latin typeface="Calibri" panose="020F0502020204030204" pitchFamily="34" charset="0"/>
              </a:rPr>
              <a:t>PERFORMANCE OF THE ALICE FIXED</a:t>
            </a:r>
            <a:r>
              <a:rPr lang="pl-PL" sz="6000" b="1" dirty="0">
                <a:solidFill>
                  <a:schemeClr val="tx2"/>
                </a:solidFill>
                <a:latin typeface="Calibri" panose="020F0502020204030204" pitchFamily="34" charset="0"/>
              </a:rPr>
              <a:t>-</a:t>
            </a:r>
            <a:r>
              <a:rPr lang="en-US" sz="6000" b="1" dirty="0">
                <a:solidFill>
                  <a:schemeClr val="tx2"/>
                </a:solidFill>
                <a:latin typeface="Calibri" panose="020F0502020204030204" pitchFamily="34" charset="0"/>
              </a:rPr>
              <a:t>TARGET LAYOUT</a:t>
            </a:r>
            <a:endParaRPr lang="pl-PL" sz="6000" b="1" dirty="0">
              <a:solidFill>
                <a:schemeClr val="tx2"/>
              </a:solidFill>
              <a:latin typeface="Calibri" panose="020F0502020204030204" pitchFamily="34" charset="0"/>
            </a:endParaRPr>
          </a:p>
          <a:p>
            <a:pPr algn="ctr"/>
            <a:r>
              <a:rPr lang="en-US" sz="3600" dirty="0">
                <a:latin typeface="Calibri" panose="020F0502020204030204" pitchFamily="34" charset="0"/>
              </a:rPr>
              <a:t>M. Patecki</a:t>
            </a:r>
            <a:r>
              <a:rPr lang="pl-PL" sz="3600" dirty="0">
                <a:latin typeface="Calibri" panose="020F0502020204030204" pitchFamily="34" charset="0"/>
              </a:rPr>
              <a:t>*</a:t>
            </a:r>
            <a:r>
              <a:rPr lang="en-US" sz="3600" dirty="0">
                <a:latin typeface="Calibri" panose="020F0502020204030204" pitchFamily="34" charset="0"/>
              </a:rPr>
              <a:t>, D. </a:t>
            </a:r>
            <a:r>
              <a:rPr lang="en-US" sz="3600" dirty="0" err="1">
                <a:latin typeface="Calibri" panose="020F0502020204030204" pitchFamily="34" charset="0"/>
              </a:rPr>
              <a:t>Kikoła</a:t>
            </a:r>
            <a:r>
              <a:rPr lang="en-US" sz="3600" dirty="0">
                <a:latin typeface="Calibri" panose="020F0502020204030204" pitchFamily="34" charset="0"/>
              </a:rPr>
              <a:t>, Warsaw University of Technology, Faculty of Physics, Warsaw, Poland</a:t>
            </a:r>
            <a:br>
              <a:rPr lang="pl-PL" sz="3600" dirty="0">
                <a:latin typeface="Calibri" panose="020F0502020204030204" pitchFamily="34" charset="0"/>
              </a:rPr>
            </a:br>
            <a:r>
              <a:rPr lang="pl-PL" sz="3600" dirty="0">
                <a:latin typeface="Calibri" panose="020F0502020204030204" pitchFamily="34" charset="0"/>
              </a:rPr>
              <a:t>A. </a:t>
            </a:r>
            <a:r>
              <a:rPr lang="pl-PL" sz="3600" dirty="0" err="1">
                <a:latin typeface="Calibri" panose="020F0502020204030204" pitchFamily="34" charset="0"/>
              </a:rPr>
              <a:t>Fomin</a:t>
            </a:r>
            <a:r>
              <a:rPr lang="pl-PL" sz="3600" dirty="0">
                <a:latin typeface="Calibri" panose="020F0502020204030204" pitchFamily="34" charset="0"/>
              </a:rPr>
              <a:t>, </a:t>
            </a:r>
            <a:r>
              <a:rPr lang="pl-PL" sz="3600" u="sng" dirty="0">
                <a:latin typeface="Calibri" panose="020F0502020204030204" pitchFamily="34" charset="0"/>
              </a:rPr>
              <a:t>P. Hermes</a:t>
            </a:r>
            <a:r>
              <a:rPr lang="pl-PL" sz="3600" dirty="0">
                <a:latin typeface="Calibri" panose="020F0502020204030204" pitchFamily="34" charset="0"/>
              </a:rPr>
              <a:t>, D. </a:t>
            </a:r>
            <a:r>
              <a:rPr lang="pl-PL" sz="3600" dirty="0" err="1">
                <a:latin typeface="Calibri" panose="020F0502020204030204" pitchFamily="34" charset="0"/>
              </a:rPr>
              <a:t>Mirarchi</a:t>
            </a:r>
            <a:r>
              <a:rPr lang="pl-PL" sz="3600" dirty="0">
                <a:latin typeface="Calibri" panose="020F0502020204030204" pitchFamily="34" charset="0"/>
              </a:rPr>
              <a:t>, S. </a:t>
            </a:r>
            <a:r>
              <a:rPr lang="pl-PL" sz="3600" dirty="0" err="1">
                <a:latin typeface="Calibri" panose="020F0502020204030204" pitchFamily="34" charset="0"/>
              </a:rPr>
              <a:t>Redaelli</a:t>
            </a:r>
            <a:r>
              <a:rPr lang="pl-PL" sz="3600" dirty="0">
                <a:latin typeface="Calibri" panose="020F0502020204030204" pitchFamily="34" charset="0"/>
              </a:rPr>
              <a:t>, CERN, </a:t>
            </a:r>
            <a:r>
              <a:rPr lang="pl-PL" sz="3600" dirty="0" err="1">
                <a:latin typeface="Calibri" panose="020F0502020204030204" pitchFamily="34" charset="0"/>
              </a:rPr>
              <a:t>Geneva</a:t>
            </a:r>
            <a:r>
              <a:rPr lang="pl-PL" sz="3600" dirty="0">
                <a:latin typeface="Calibri" panose="020F0502020204030204" pitchFamily="34" charset="0"/>
              </a:rPr>
              <a:t>, </a:t>
            </a:r>
            <a:r>
              <a:rPr lang="pl-PL" sz="3600" dirty="0" err="1">
                <a:latin typeface="Calibri" panose="020F0502020204030204" pitchFamily="34" charset="0"/>
              </a:rPr>
              <a:t>Switzerland</a:t>
            </a:r>
            <a:endParaRPr lang="en-US" sz="3600" dirty="0">
              <a:latin typeface="Calibri" panose="020F0502020204030204" pitchFamily="34" charset="0"/>
            </a:endParaRPr>
          </a:p>
        </p:txBody>
      </p:sp>
      <p:sp>
        <p:nvSpPr>
          <p:cNvPr id="51" name="CustomShape 5"/>
          <p:cNvSpPr/>
          <p:nvPr/>
        </p:nvSpPr>
        <p:spPr>
          <a:xfrm>
            <a:off x="868162" y="5037117"/>
            <a:ext cx="28432440" cy="3081222"/>
          </a:xfrm>
          <a:prstGeom prst="roundRect">
            <a:avLst>
              <a:gd name="adj" fmla="val 16667"/>
            </a:avLst>
          </a:prstGeom>
          <a:noFill/>
          <a:ln w="177840">
            <a:solidFill>
              <a:srgbClr val="3A5F8B"/>
            </a:solidFill>
            <a:round/>
          </a:ln>
        </p:spPr>
        <p:txBody>
          <a:bodyPr lIns="90000" tIns="45000" rIns="90000" bIns="45000" anchor="ctr"/>
          <a:lstStyle/>
          <a:p>
            <a:pPr algn="just"/>
            <a:r>
              <a:rPr lang="en-US" sz="2800" dirty="0">
                <a:latin typeface="Calibri" panose="020F0502020204030204" pitchFamily="34" charset="0"/>
                <a:cs typeface="Calibri" panose="020F0502020204030204" pitchFamily="34" charset="0"/>
              </a:rPr>
              <a:t>The Large Hadron Collider (LHC) at the European Organization for Nuclear Research (CERN) is the world’s largest and most powerful particle accelerator colliding beams of protons and lead ions at energies up to 7 </a:t>
            </a:r>
            <a:r>
              <a:rPr lang="en-US" sz="2800" dirty="0" err="1">
                <a:latin typeface="Calibri" panose="020F0502020204030204" pitchFamily="34" charset="0"/>
                <a:cs typeface="Calibri" panose="020F0502020204030204" pitchFamily="34" charset="0"/>
              </a:rPr>
              <a:t>TeV</a:t>
            </a:r>
            <a:r>
              <a:rPr lang="en-US" sz="2800" dirty="0">
                <a:latin typeface="Calibri" panose="020F0502020204030204" pitchFamily="34" charset="0"/>
                <a:cs typeface="Calibri" panose="020F0502020204030204" pitchFamily="34" charset="0"/>
              </a:rPr>
              <a:t> and 2.76 </a:t>
            </a:r>
            <a:r>
              <a:rPr lang="en-US" sz="2800" dirty="0" err="1">
                <a:latin typeface="Calibri" panose="020F0502020204030204" pitchFamily="34" charset="0"/>
                <a:cs typeface="Calibri" panose="020F0502020204030204" pitchFamily="34" charset="0"/>
              </a:rPr>
              <a:t>TeV</a:t>
            </a:r>
            <a:r>
              <a:rPr lang="en-US" sz="2800" dirty="0">
                <a:latin typeface="Calibri" panose="020F0502020204030204" pitchFamily="34" charset="0"/>
                <a:cs typeface="Calibri" panose="020F0502020204030204" pitchFamily="34" charset="0"/>
              </a:rPr>
              <a:t>, respectively. ALICE is one of the detector experiments </a:t>
            </a:r>
            <a:r>
              <a:rPr lang="en-US" sz="2800" dirty="0" err="1">
                <a:latin typeface="Calibri" panose="020F0502020204030204" pitchFamily="34" charset="0"/>
                <a:cs typeface="Calibri" panose="020F0502020204030204" pitchFamily="34" charset="0"/>
              </a:rPr>
              <a:t>optimised</a:t>
            </a:r>
            <a:r>
              <a:rPr lang="en-US" sz="2800" dirty="0">
                <a:latin typeface="Calibri" panose="020F0502020204030204" pitchFamily="34" charset="0"/>
                <a:cs typeface="Calibri" panose="020F0502020204030204" pitchFamily="34" charset="0"/>
              </a:rPr>
              <a:t> for heavy-ion collisions. A fixed-target experiment in ALICE is considered to collide a portion of the beam halo, split using a bent crystal, with an internal target placed a few meters upstream of the detector. Fixed-target collisions offer many physics opportunities related to hadronic matter and the quark-gluon plasma to extend the research potential of the CERN accelerator complex. Production of physics events depends on the particle flux on the target. The machine layout for the fixed-target experiment is being developed to provide a flux of particles on a target high enough to exploit the full capabilities of the ALICE detector acquisition system. </a:t>
            </a:r>
            <a:r>
              <a:rPr lang="pl-PL" sz="2800" dirty="0">
                <a:latin typeface="Calibri" panose="020F0502020204030204" pitchFamily="34" charset="0"/>
                <a:cs typeface="Calibri" panose="020F0502020204030204" pitchFamily="34" charset="0"/>
              </a:rPr>
              <a:t>W</a:t>
            </a:r>
            <a:r>
              <a:rPr lang="en-US" sz="2800" dirty="0">
                <a:latin typeface="Calibri" panose="020F0502020204030204" pitchFamily="34" charset="0"/>
                <a:cs typeface="Calibri" panose="020F0502020204030204" pitchFamily="34" charset="0"/>
              </a:rPr>
              <a:t>e discuss a method of increasing the system’s performance by applying a local modification of optics to set the crystal at the optimal </a:t>
            </a:r>
            <a:r>
              <a:rPr lang="en-US" sz="2800" dirty="0" err="1">
                <a:latin typeface="Calibri" panose="020F0502020204030204" pitchFamily="34" charset="0"/>
                <a:cs typeface="Calibri" panose="020F0502020204030204" pitchFamily="34" charset="0"/>
              </a:rPr>
              <a:t>betatron</a:t>
            </a:r>
            <a:r>
              <a:rPr lang="en-US" sz="2800" dirty="0">
                <a:latin typeface="Calibri" panose="020F0502020204030204" pitchFamily="34" charset="0"/>
                <a:cs typeface="Calibri" panose="020F0502020204030204" pitchFamily="34" charset="0"/>
              </a:rPr>
              <a:t> phase.</a:t>
            </a:r>
            <a:endParaRPr sz="2800" dirty="0">
              <a:latin typeface="Calibri" panose="020F0502020204030204" pitchFamily="34" charset="0"/>
              <a:cs typeface="Calibri" panose="020F0502020204030204" pitchFamily="34" charset="0"/>
            </a:endParaRPr>
          </a:p>
        </p:txBody>
      </p:sp>
      <p:sp>
        <p:nvSpPr>
          <p:cNvPr id="56" name="CustomShape 10"/>
          <p:cNvSpPr/>
          <p:nvPr/>
        </p:nvSpPr>
        <p:spPr>
          <a:xfrm>
            <a:off x="1962850" y="12149840"/>
            <a:ext cx="10983960" cy="8208720"/>
          </a:xfrm>
          <a:prstGeom prst="rect">
            <a:avLst/>
          </a:prstGeom>
          <a:noFill/>
          <a:ln>
            <a:noFill/>
          </a:ln>
        </p:spPr>
      </p:sp>
      <p:sp>
        <p:nvSpPr>
          <p:cNvPr id="57" name="CustomShape 11"/>
          <p:cNvSpPr/>
          <p:nvPr/>
        </p:nvSpPr>
        <p:spPr>
          <a:xfrm>
            <a:off x="1514280" y="15398108"/>
            <a:ext cx="12505767" cy="1466342"/>
          </a:xfrm>
          <a:prstGeom prst="rect">
            <a:avLst/>
          </a:prstGeom>
          <a:noFill/>
          <a:ln w="25400">
            <a:solidFill>
              <a:schemeClr val="tx2"/>
            </a:solidFill>
          </a:ln>
        </p:spPr>
        <p:txBody>
          <a:bodyPr lIns="90000" tIns="45000" rIns="90000" bIns="45000"/>
          <a:lstStyle/>
          <a:p>
            <a:pPr algn="just"/>
            <a:r>
              <a:rPr lang="en-US" sz="2600" dirty="0">
                <a:latin typeface="Calibri" panose="020F0502020204030204" pitchFamily="34" charset="0"/>
              </a:rPr>
              <a:t> Working principle of the crystal-based fixed-target</a:t>
            </a:r>
            <a:r>
              <a:rPr lang="pl-PL" sz="2600" dirty="0">
                <a:latin typeface="Calibri" panose="020F0502020204030204" pitchFamily="34" charset="0"/>
              </a:rPr>
              <a:t> </a:t>
            </a:r>
            <a:r>
              <a:rPr lang="en-US" sz="2600" dirty="0">
                <a:latin typeface="Calibri" panose="020F0502020204030204" pitchFamily="34" charset="0"/>
              </a:rPr>
              <a:t>experiment (right side of the graphics) being embedded into</a:t>
            </a:r>
            <a:r>
              <a:rPr lang="pl-PL" sz="2600" dirty="0">
                <a:latin typeface="Calibri" panose="020F0502020204030204" pitchFamily="34" charset="0"/>
              </a:rPr>
              <a:t> </a:t>
            </a:r>
            <a:r>
              <a:rPr lang="en-US" sz="2600" dirty="0">
                <a:latin typeface="Calibri" panose="020F0502020204030204" pitchFamily="34" charset="0"/>
              </a:rPr>
              <a:t>the multi-stage collimation system (left side of the graph</a:t>
            </a:r>
            <a:r>
              <a:rPr lang="pl-PL" sz="2600" dirty="0" err="1">
                <a:latin typeface="Calibri" panose="020F0502020204030204" pitchFamily="34" charset="0"/>
              </a:rPr>
              <a:t>ics</a:t>
            </a:r>
            <a:r>
              <a:rPr lang="pl-PL" sz="2600" dirty="0">
                <a:latin typeface="Calibri" panose="020F0502020204030204" pitchFamily="34" charset="0"/>
              </a:rPr>
              <a:t>). Graphics by D. </a:t>
            </a:r>
            <a:r>
              <a:rPr lang="pl-PL" sz="2600" dirty="0" err="1">
                <a:latin typeface="Calibri" panose="020F0502020204030204" pitchFamily="34" charset="0"/>
              </a:rPr>
              <a:t>Mirarchi</a:t>
            </a:r>
            <a:r>
              <a:rPr lang="pl-PL" sz="2600" dirty="0">
                <a:latin typeface="Calibri" panose="020F0502020204030204" pitchFamily="34" charset="0"/>
              </a:rPr>
              <a:t>.</a:t>
            </a:r>
            <a:r>
              <a:rPr lang="en-GB" sz="2600" dirty="0">
                <a:latin typeface="Calibri" panose="020F0502020204030204" pitchFamily="34" charset="0"/>
              </a:rPr>
              <a:t> </a:t>
            </a:r>
          </a:p>
          <a:p>
            <a:pPr algn="just"/>
            <a:endParaRPr lang="en-GB" sz="2600" dirty="0">
              <a:latin typeface="Calibri" panose="020F0502020204030204" pitchFamily="34" charset="0"/>
            </a:endParaRPr>
          </a:p>
        </p:txBody>
      </p:sp>
      <p:sp>
        <p:nvSpPr>
          <p:cNvPr id="60" name="CustomShape 12"/>
          <p:cNvSpPr/>
          <p:nvPr/>
        </p:nvSpPr>
        <p:spPr>
          <a:xfrm>
            <a:off x="9310320" y="8788974"/>
            <a:ext cx="4745880" cy="821160"/>
          </a:xfrm>
          <a:prstGeom prst="rect">
            <a:avLst/>
          </a:prstGeom>
          <a:noFill/>
          <a:ln>
            <a:noFill/>
          </a:ln>
        </p:spPr>
        <p:txBody>
          <a:bodyPr lIns="90000" tIns="45000" rIns="90000" bIns="45000"/>
          <a:lstStyle/>
          <a:p>
            <a:pPr algn="ctr">
              <a:lnSpc>
                <a:spcPct val="100000"/>
              </a:lnSpc>
            </a:pPr>
            <a:r>
              <a:rPr lang="en-US" sz="2400" dirty="0">
                <a:solidFill>
                  <a:srgbClr val="FFFFFF"/>
                </a:solidFill>
                <a:latin typeface="Calibri"/>
              </a:rPr>
              <a:t>Figure 1: Example simulation output</a:t>
            </a:r>
            <a:endParaRPr dirty="0"/>
          </a:p>
        </p:txBody>
      </p:sp>
      <p:sp>
        <p:nvSpPr>
          <p:cNvPr id="71" name="CustomShape 21"/>
          <p:cNvSpPr/>
          <p:nvPr/>
        </p:nvSpPr>
        <p:spPr>
          <a:xfrm>
            <a:off x="1834920" y="26617447"/>
            <a:ext cx="7200360" cy="10728720"/>
          </a:xfrm>
          <a:prstGeom prst="rect">
            <a:avLst/>
          </a:prstGeom>
          <a:noFill/>
          <a:ln>
            <a:noFill/>
          </a:ln>
        </p:spPr>
      </p:sp>
      <p:sp>
        <p:nvSpPr>
          <p:cNvPr id="83" name="CustomShape 31"/>
          <p:cNvSpPr/>
          <p:nvPr/>
        </p:nvSpPr>
        <p:spPr>
          <a:xfrm>
            <a:off x="868162" y="666000"/>
            <a:ext cx="28432440" cy="3616034"/>
          </a:xfrm>
          <a:prstGeom prst="roundRect">
            <a:avLst>
              <a:gd name="adj" fmla="val 16667"/>
            </a:avLst>
          </a:prstGeom>
          <a:noFill/>
          <a:ln w="177840">
            <a:solidFill>
              <a:srgbClr val="3A5F8B"/>
            </a:solidFill>
            <a:round/>
          </a:ln>
        </p:spPr>
      </p:sp>
      <p:sp>
        <p:nvSpPr>
          <p:cNvPr id="85" name="CustomShape 33"/>
          <p:cNvSpPr/>
          <p:nvPr/>
        </p:nvSpPr>
        <p:spPr>
          <a:xfrm>
            <a:off x="868162" y="39391442"/>
            <a:ext cx="28432440" cy="3125628"/>
          </a:xfrm>
          <a:prstGeom prst="roundRect">
            <a:avLst>
              <a:gd name="adj" fmla="val 16667"/>
            </a:avLst>
          </a:prstGeom>
          <a:noFill/>
          <a:ln w="177840">
            <a:solidFill>
              <a:srgbClr val="3A5F8B"/>
            </a:solidFill>
            <a:round/>
          </a:ln>
        </p:spPr>
        <p:txBody>
          <a:bodyPr lIns="90000" tIns="45000" rIns="90000" bIns="45000" anchor="ctr"/>
          <a:lstStyle/>
          <a:p>
            <a:pPr algn="just"/>
            <a:endParaRPr lang="en-US" sz="2800" dirty="0">
              <a:latin typeface="Calibri" panose="020F0502020204030204" pitchFamily="34" charset="0"/>
            </a:endParaRPr>
          </a:p>
        </p:txBody>
      </p:sp>
      <p:sp>
        <p:nvSpPr>
          <p:cNvPr id="87" name="Line 35"/>
          <p:cNvSpPr/>
          <p:nvPr/>
        </p:nvSpPr>
        <p:spPr>
          <a:xfrm>
            <a:off x="868162" y="10091214"/>
            <a:ext cx="28461158" cy="0"/>
          </a:xfrm>
          <a:prstGeom prst="line">
            <a:avLst/>
          </a:prstGeom>
          <a:ln w="177840">
            <a:solidFill>
              <a:srgbClr val="376092"/>
            </a:solidFill>
            <a:round/>
          </a:ln>
        </p:spPr>
      </p:sp>
      <p:sp>
        <p:nvSpPr>
          <p:cNvPr id="88" name="CustomShape 36"/>
          <p:cNvSpPr/>
          <p:nvPr/>
        </p:nvSpPr>
        <p:spPr>
          <a:xfrm>
            <a:off x="9038527" y="8880054"/>
            <a:ext cx="12202920" cy="1004760"/>
          </a:xfrm>
          <a:prstGeom prst="rect">
            <a:avLst/>
          </a:prstGeom>
          <a:noFill/>
          <a:ln>
            <a:noFill/>
          </a:ln>
        </p:spPr>
        <p:txBody>
          <a:bodyPr lIns="90000" tIns="45000" rIns="90000" bIns="45000"/>
          <a:lstStyle/>
          <a:p>
            <a:pPr algn="ctr">
              <a:lnSpc>
                <a:spcPct val="100000"/>
              </a:lnSpc>
            </a:pPr>
            <a:r>
              <a:rPr lang="pl-PL" sz="6000" b="1" dirty="0" err="1">
                <a:solidFill>
                  <a:srgbClr val="1F497D"/>
                </a:solidFill>
                <a:latin typeface="Calibri"/>
              </a:rPr>
              <a:t>Crystal-based</a:t>
            </a:r>
            <a:r>
              <a:rPr lang="pl-PL" sz="6000" b="1" dirty="0">
                <a:solidFill>
                  <a:srgbClr val="1F497D"/>
                </a:solidFill>
                <a:latin typeface="Calibri"/>
              </a:rPr>
              <a:t> </a:t>
            </a:r>
            <a:r>
              <a:rPr lang="pl-PL" sz="6000" b="1" dirty="0" err="1">
                <a:solidFill>
                  <a:srgbClr val="1F497D"/>
                </a:solidFill>
                <a:latin typeface="Calibri"/>
              </a:rPr>
              <a:t>beam</a:t>
            </a:r>
            <a:r>
              <a:rPr lang="pl-PL" sz="6000" b="1" dirty="0">
                <a:solidFill>
                  <a:srgbClr val="1F497D"/>
                </a:solidFill>
                <a:latin typeface="Calibri"/>
              </a:rPr>
              <a:t> </a:t>
            </a:r>
            <a:r>
              <a:rPr lang="pl-PL" sz="6000" b="1" dirty="0" err="1">
                <a:solidFill>
                  <a:srgbClr val="1F497D"/>
                </a:solidFill>
                <a:latin typeface="Calibri"/>
              </a:rPr>
              <a:t>splitting</a:t>
            </a:r>
            <a:r>
              <a:rPr lang="pl-PL" sz="6000" b="1" dirty="0">
                <a:solidFill>
                  <a:srgbClr val="1F497D"/>
                </a:solidFill>
                <a:latin typeface="Calibri"/>
              </a:rPr>
              <a:t> layout</a:t>
            </a:r>
            <a:endParaRPr dirty="0"/>
          </a:p>
        </p:txBody>
      </p:sp>
      <p:sp>
        <p:nvSpPr>
          <p:cNvPr id="86" name="CustomShape 34"/>
          <p:cNvSpPr/>
          <p:nvPr/>
        </p:nvSpPr>
        <p:spPr>
          <a:xfrm>
            <a:off x="868162" y="8920354"/>
            <a:ext cx="28432800" cy="8940317"/>
          </a:xfrm>
          <a:prstGeom prst="roundRect">
            <a:avLst>
              <a:gd name="adj" fmla="val 16667"/>
            </a:avLst>
          </a:prstGeom>
          <a:noFill/>
          <a:ln w="177840">
            <a:solidFill>
              <a:srgbClr val="3A5F8B"/>
            </a:solidFill>
            <a:round/>
          </a:ln>
        </p:spPr>
      </p:sp>
      <p:sp>
        <p:nvSpPr>
          <p:cNvPr id="116" name="CustomShape 10"/>
          <p:cNvSpPr/>
          <p:nvPr/>
        </p:nvSpPr>
        <p:spPr>
          <a:xfrm>
            <a:off x="1627088" y="32068669"/>
            <a:ext cx="10983960" cy="7693619"/>
          </a:xfrm>
          <a:prstGeom prst="rect">
            <a:avLst/>
          </a:prstGeom>
          <a:noFill/>
          <a:ln>
            <a:noFill/>
          </a:ln>
        </p:spPr>
      </p:sp>
      <p:sp>
        <p:nvSpPr>
          <p:cNvPr id="121" name="CustomShape 34"/>
          <p:cNvSpPr/>
          <p:nvPr/>
        </p:nvSpPr>
        <p:spPr>
          <a:xfrm>
            <a:off x="868161" y="18662686"/>
            <a:ext cx="28432439" cy="19859623"/>
          </a:xfrm>
          <a:prstGeom prst="roundRect">
            <a:avLst>
              <a:gd name="adj" fmla="val 16667"/>
            </a:avLst>
          </a:prstGeom>
          <a:noFill/>
          <a:ln w="177840">
            <a:solidFill>
              <a:srgbClr val="3A5F8B"/>
            </a:solidFill>
            <a:round/>
          </a:ln>
        </p:spPr>
      </p:sp>
      <p:sp>
        <p:nvSpPr>
          <p:cNvPr id="122" name="CustomShape 10"/>
          <p:cNvSpPr/>
          <p:nvPr/>
        </p:nvSpPr>
        <p:spPr>
          <a:xfrm>
            <a:off x="16146143" y="31775197"/>
            <a:ext cx="10983960" cy="7693619"/>
          </a:xfrm>
          <a:prstGeom prst="rect">
            <a:avLst/>
          </a:prstGeom>
          <a:noFill/>
          <a:ln>
            <a:noFill/>
          </a:ln>
        </p:spPr>
      </p:sp>
      <p:sp>
        <p:nvSpPr>
          <p:cNvPr id="132" name="Line 35"/>
          <p:cNvSpPr/>
          <p:nvPr/>
        </p:nvSpPr>
        <p:spPr>
          <a:xfrm>
            <a:off x="1547820" y="19966345"/>
            <a:ext cx="27000000" cy="0"/>
          </a:xfrm>
          <a:prstGeom prst="line">
            <a:avLst/>
          </a:prstGeom>
          <a:ln w="177840">
            <a:solidFill>
              <a:srgbClr val="376092"/>
            </a:solidFill>
            <a:round/>
          </a:ln>
        </p:spPr>
        <p:txBody>
          <a:bodyPr/>
          <a:lstStyle/>
          <a:p>
            <a:endParaRPr lang="pl-PL" dirty="0"/>
          </a:p>
          <a:p>
            <a:endParaRPr lang="pl-PL" dirty="0"/>
          </a:p>
          <a:p>
            <a:endParaRPr lang="pl-PL" dirty="0"/>
          </a:p>
        </p:txBody>
      </p:sp>
      <p:sp>
        <p:nvSpPr>
          <p:cNvPr id="102" name="CustomShape 49"/>
          <p:cNvSpPr/>
          <p:nvPr/>
        </p:nvSpPr>
        <p:spPr>
          <a:xfrm>
            <a:off x="12647722" y="38522309"/>
            <a:ext cx="4873320" cy="9489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6600" dirty="0">
                <a:solidFill>
                  <a:srgbClr val="FFFFFF"/>
                </a:solidFill>
                <a:latin typeface="Calibri"/>
              </a:rPr>
              <a:t>Conclusions</a:t>
            </a:r>
            <a:endParaRPr dirty="0"/>
          </a:p>
        </p:txBody>
      </p:sp>
      <p:pic>
        <p:nvPicPr>
          <p:cNvPr id="10" name="Obraz 9" descr="Obraz zawierający tekst&#10;&#10;Opis wygenerowany automatycznie">
            <a:extLst>
              <a:ext uri="{FF2B5EF4-FFF2-40B4-BE49-F238E27FC236}">
                <a16:creationId xmlns:a16="http://schemas.microsoft.com/office/drawing/2014/main" id="{F4B91526-66D7-36F0-B2DF-8D60679D2F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230" y="1052922"/>
            <a:ext cx="8436881" cy="3115062"/>
          </a:xfrm>
          <a:prstGeom prst="rect">
            <a:avLst/>
          </a:prstGeom>
        </p:spPr>
      </p:pic>
      <p:pic>
        <p:nvPicPr>
          <p:cNvPr id="16" name="Obraz 15">
            <a:extLst>
              <a:ext uri="{FF2B5EF4-FFF2-40B4-BE49-F238E27FC236}">
                <a16:creationId xmlns:a16="http://schemas.microsoft.com/office/drawing/2014/main" id="{C1B9E580-99E2-59B2-7A82-40977927EE3C}"/>
              </a:ext>
            </a:extLst>
          </p:cNvPr>
          <p:cNvPicPr>
            <a:picLocks noChangeAspect="1"/>
          </p:cNvPicPr>
          <p:nvPr/>
        </p:nvPicPr>
        <p:blipFill>
          <a:blip r:embed="rId5"/>
          <a:stretch>
            <a:fillRect/>
          </a:stretch>
        </p:blipFill>
        <p:spPr>
          <a:xfrm>
            <a:off x="1306336" y="10235522"/>
            <a:ext cx="12921654" cy="4806687"/>
          </a:xfrm>
          <a:prstGeom prst="rect">
            <a:avLst/>
          </a:prstGeom>
        </p:spPr>
      </p:pic>
      <p:pic>
        <p:nvPicPr>
          <p:cNvPr id="18" name="Obraz 17">
            <a:extLst>
              <a:ext uri="{FF2B5EF4-FFF2-40B4-BE49-F238E27FC236}">
                <a16:creationId xmlns:a16="http://schemas.microsoft.com/office/drawing/2014/main" id="{14FA7BF8-D1F8-DE83-1527-620464802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37552" y="10352865"/>
            <a:ext cx="9144000" cy="4572000"/>
          </a:xfrm>
          <a:prstGeom prst="rect">
            <a:avLst/>
          </a:prstGeom>
        </p:spPr>
      </p:pic>
      <p:sp>
        <p:nvSpPr>
          <p:cNvPr id="52" name="CustomShape 36">
            <a:extLst>
              <a:ext uri="{FF2B5EF4-FFF2-40B4-BE49-F238E27FC236}">
                <a16:creationId xmlns:a16="http://schemas.microsoft.com/office/drawing/2014/main" id="{E0B2A40A-407C-8BE5-056A-DD5A55775F46}"/>
              </a:ext>
            </a:extLst>
          </p:cNvPr>
          <p:cNvSpPr/>
          <p:nvPr/>
        </p:nvSpPr>
        <p:spPr>
          <a:xfrm>
            <a:off x="2814638" y="18728004"/>
            <a:ext cx="24650699" cy="1004760"/>
          </a:xfrm>
          <a:prstGeom prst="rect">
            <a:avLst/>
          </a:prstGeom>
          <a:noFill/>
          <a:ln>
            <a:noFill/>
          </a:ln>
        </p:spPr>
        <p:txBody>
          <a:bodyPr lIns="90000" tIns="45000" rIns="90000" bIns="45000"/>
          <a:lstStyle/>
          <a:p>
            <a:pPr algn="ctr">
              <a:lnSpc>
                <a:spcPct val="100000"/>
              </a:lnSpc>
            </a:pPr>
            <a:r>
              <a:rPr lang="pl-PL" sz="6000" b="1" dirty="0" err="1">
                <a:solidFill>
                  <a:srgbClr val="1F497D"/>
                </a:solidFill>
                <a:latin typeface="Calibri"/>
              </a:rPr>
              <a:t>Optics</a:t>
            </a:r>
            <a:r>
              <a:rPr lang="pl-PL" sz="6000" b="1" dirty="0">
                <a:solidFill>
                  <a:srgbClr val="1F497D"/>
                </a:solidFill>
                <a:latin typeface="Calibri"/>
              </a:rPr>
              <a:t> </a:t>
            </a:r>
            <a:r>
              <a:rPr lang="pl-PL" sz="6000" b="1" dirty="0" err="1">
                <a:solidFill>
                  <a:srgbClr val="1F497D"/>
                </a:solidFill>
                <a:latin typeface="Calibri"/>
              </a:rPr>
              <a:t>modification</a:t>
            </a:r>
            <a:r>
              <a:rPr lang="pl-PL" sz="6000" b="1" dirty="0">
                <a:solidFill>
                  <a:srgbClr val="1F497D"/>
                </a:solidFill>
                <a:latin typeface="Calibri"/>
              </a:rPr>
              <a:t> for </a:t>
            </a:r>
            <a:r>
              <a:rPr lang="pl-PL" sz="6000" b="1" dirty="0" err="1">
                <a:solidFill>
                  <a:srgbClr val="1F497D"/>
                </a:solidFill>
                <a:latin typeface="Calibri"/>
              </a:rPr>
              <a:t>an</a:t>
            </a:r>
            <a:r>
              <a:rPr lang="pl-PL" sz="6000" b="1" dirty="0">
                <a:solidFill>
                  <a:srgbClr val="1F497D"/>
                </a:solidFill>
                <a:latin typeface="Calibri"/>
              </a:rPr>
              <a:t> </a:t>
            </a:r>
            <a:r>
              <a:rPr lang="pl-PL" sz="6000" b="1" dirty="0" err="1">
                <a:solidFill>
                  <a:srgbClr val="1F497D"/>
                </a:solidFill>
                <a:latin typeface="Calibri"/>
              </a:rPr>
              <a:t>improved</a:t>
            </a:r>
            <a:r>
              <a:rPr lang="pl-PL" sz="6000" b="1" dirty="0">
                <a:solidFill>
                  <a:srgbClr val="1F497D"/>
                </a:solidFill>
                <a:latin typeface="Calibri"/>
              </a:rPr>
              <a:t> proton </a:t>
            </a:r>
            <a:r>
              <a:rPr lang="pl-PL" sz="6000" b="1" dirty="0" err="1">
                <a:solidFill>
                  <a:srgbClr val="1F497D"/>
                </a:solidFill>
                <a:latin typeface="Calibri"/>
              </a:rPr>
              <a:t>flux</a:t>
            </a:r>
            <a:r>
              <a:rPr lang="pl-PL" sz="6000" b="1" dirty="0">
                <a:solidFill>
                  <a:srgbClr val="1F497D"/>
                </a:solidFill>
                <a:latin typeface="Calibri"/>
              </a:rPr>
              <a:t> on target</a:t>
            </a:r>
            <a:endParaRPr dirty="0"/>
          </a:p>
        </p:txBody>
      </p:sp>
      <p:pic>
        <p:nvPicPr>
          <p:cNvPr id="20" name="Obraz 19">
            <a:extLst>
              <a:ext uri="{FF2B5EF4-FFF2-40B4-BE49-F238E27FC236}">
                <a16:creationId xmlns:a16="http://schemas.microsoft.com/office/drawing/2014/main" id="{D94C7587-A87A-4B5B-C0AC-8D2704AF86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6336" y="20974066"/>
            <a:ext cx="12920400" cy="6460200"/>
          </a:xfrm>
          <a:prstGeom prst="rect">
            <a:avLst/>
          </a:prstGeom>
        </p:spPr>
      </p:pic>
      <p:pic>
        <p:nvPicPr>
          <p:cNvPr id="22" name="Obraz 21">
            <a:extLst>
              <a:ext uri="{FF2B5EF4-FFF2-40B4-BE49-F238E27FC236}">
                <a16:creationId xmlns:a16="http://schemas.microsoft.com/office/drawing/2014/main" id="{69881308-A7A6-E6EE-C566-6157E915A57D}"/>
              </a:ext>
            </a:extLst>
          </p:cNvPr>
          <p:cNvPicPr>
            <a:picLocks noChangeAspect="1"/>
          </p:cNvPicPr>
          <p:nvPr/>
        </p:nvPicPr>
        <p:blipFill>
          <a:blip r:embed="rId8"/>
          <a:stretch>
            <a:fillRect/>
          </a:stretch>
        </p:blipFill>
        <p:spPr>
          <a:xfrm>
            <a:off x="3494344" y="29934912"/>
            <a:ext cx="8249415" cy="6454403"/>
          </a:xfrm>
          <a:prstGeom prst="rect">
            <a:avLst/>
          </a:prstGeom>
        </p:spPr>
      </p:pic>
      <p:pic>
        <p:nvPicPr>
          <p:cNvPr id="24" name="Obraz 23">
            <a:extLst>
              <a:ext uri="{FF2B5EF4-FFF2-40B4-BE49-F238E27FC236}">
                <a16:creationId xmlns:a16="http://schemas.microsoft.com/office/drawing/2014/main" id="{FAEEB03B-6C86-E9FF-1116-B6A14FD7EA9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6082829" y="21010681"/>
            <a:ext cx="12328574" cy="6386971"/>
          </a:xfrm>
          <a:prstGeom prst="rect">
            <a:avLst/>
          </a:prstGeom>
        </p:spPr>
      </p:pic>
      <p:sp>
        <p:nvSpPr>
          <p:cNvPr id="61" name="CustomShape 11">
            <a:extLst>
              <a:ext uri="{FF2B5EF4-FFF2-40B4-BE49-F238E27FC236}">
                <a16:creationId xmlns:a16="http://schemas.microsoft.com/office/drawing/2014/main" id="{84F1E25E-3D08-5183-EC81-23961007A8D5}"/>
              </a:ext>
            </a:extLst>
          </p:cNvPr>
          <p:cNvSpPr/>
          <p:nvPr/>
        </p:nvSpPr>
        <p:spPr>
          <a:xfrm>
            <a:off x="2086426" y="27433179"/>
            <a:ext cx="10983960" cy="1296000"/>
          </a:xfrm>
          <a:prstGeom prst="rect">
            <a:avLst/>
          </a:prstGeom>
          <a:noFill/>
          <a:ln w="25400">
            <a:solidFill>
              <a:schemeClr val="tx2"/>
            </a:solidFill>
          </a:ln>
        </p:spPr>
        <p:txBody>
          <a:bodyPr lIns="90000" tIns="45000" rIns="90000" bIns="45000"/>
          <a:lstStyle/>
          <a:p>
            <a:pPr algn="just"/>
            <a:r>
              <a:rPr lang="en-US" sz="2600" dirty="0">
                <a:latin typeface="Calibri" panose="020F0502020204030204" pitchFamily="34" charset="0"/>
              </a:rPr>
              <a:t>Vertical 𝛽 function and </a:t>
            </a:r>
            <a:r>
              <a:rPr lang="en-US" sz="2600" dirty="0" err="1">
                <a:latin typeface="Calibri" panose="020F0502020204030204" pitchFamily="34" charset="0"/>
              </a:rPr>
              <a:t>betatron</a:t>
            </a:r>
            <a:r>
              <a:rPr lang="en-US" sz="2600" dirty="0">
                <a:latin typeface="Calibri" panose="020F0502020204030204" pitchFamily="34" charset="0"/>
              </a:rPr>
              <a:t> phase for nominal</a:t>
            </a:r>
            <a:r>
              <a:rPr lang="pl-PL" sz="2600" dirty="0">
                <a:latin typeface="Calibri" panose="020F0502020204030204" pitchFamily="34" charset="0"/>
              </a:rPr>
              <a:t> </a:t>
            </a:r>
            <a:r>
              <a:rPr lang="en-US" sz="2600" dirty="0">
                <a:latin typeface="Calibri" panose="020F0502020204030204" pitchFamily="34" charset="0"/>
              </a:rPr>
              <a:t>(solid lines) and modified (dashed lines)</a:t>
            </a:r>
            <a:r>
              <a:rPr lang="pl-PL" sz="2600" dirty="0">
                <a:latin typeface="Calibri" panose="020F0502020204030204" pitchFamily="34" charset="0"/>
              </a:rPr>
              <a:t> </a:t>
            </a:r>
            <a:r>
              <a:rPr lang="en-US" sz="2600" dirty="0">
                <a:latin typeface="Calibri" panose="020F0502020204030204" pitchFamily="34" charset="0"/>
              </a:rPr>
              <a:t>optics. Position of</a:t>
            </a:r>
            <a:r>
              <a:rPr lang="pl-PL" sz="2600" dirty="0">
                <a:latin typeface="Calibri" panose="020F0502020204030204" pitchFamily="34" charset="0"/>
              </a:rPr>
              <a:t> </a:t>
            </a:r>
            <a:r>
              <a:rPr lang="en-US" sz="2600" dirty="0">
                <a:latin typeface="Calibri" panose="020F0502020204030204" pitchFamily="34" charset="0"/>
              </a:rPr>
              <a:t>the crystal is marked with a vertical purple line.</a:t>
            </a:r>
            <a:endParaRPr lang="en-GB" sz="2600" dirty="0">
              <a:latin typeface="Calibri" panose="020F0502020204030204" pitchFamily="34" charset="0"/>
            </a:endParaRPr>
          </a:p>
          <a:p>
            <a:pPr algn="just"/>
            <a:endParaRPr lang="en-GB" sz="2600" dirty="0">
              <a:latin typeface="Calibri" panose="020F0502020204030204" pitchFamily="34" charset="0"/>
            </a:endParaRPr>
          </a:p>
        </p:txBody>
      </p:sp>
      <p:sp>
        <p:nvSpPr>
          <p:cNvPr id="64" name="CustomShape 11">
            <a:extLst>
              <a:ext uri="{FF2B5EF4-FFF2-40B4-BE49-F238E27FC236}">
                <a16:creationId xmlns:a16="http://schemas.microsoft.com/office/drawing/2014/main" id="{C3AF145C-737B-2140-52E9-20639C2EB556}"/>
              </a:ext>
            </a:extLst>
          </p:cNvPr>
          <p:cNvSpPr/>
          <p:nvPr/>
        </p:nvSpPr>
        <p:spPr>
          <a:xfrm>
            <a:off x="17138777" y="27433179"/>
            <a:ext cx="10983600" cy="1297000"/>
          </a:xfrm>
          <a:prstGeom prst="rect">
            <a:avLst/>
          </a:prstGeom>
          <a:noFill/>
          <a:ln w="25400">
            <a:solidFill>
              <a:schemeClr val="tx2"/>
            </a:solidFill>
          </a:ln>
        </p:spPr>
        <p:txBody>
          <a:bodyPr lIns="90000" tIns="45000" rIns="90000" bIns="45000"/>
          <a:lstStyle/>
          <a:p>
            <a:pPr algn="just"/>
            <a:r>
              <a:rPr lang="pl-PL" sz="2600" dirty="0" err="1">
                <a:latin typeface="Calibri" panose="020F0502020204030204" pitchFamily="34" charset="0"/>
              </a:rPr>
              <a:t>Fraction</a:t>
            </a:r>
            <a:r>
              <a:rPr lang="pl-PL" sz="2600" dirty="0">
                <a:latin typeface="Calibri" panose="020F0502020204030204" pitchFamily="34" charset="0"/>
              </a:rPr>
              <a:t> of </a:t>
            </a:r>
            <a:r>
              <a:rPr lang="pl-PL" sz="2600" dirty="0" err="1">
                <a:latin typeface="Calibri" panose="020F0502020204030204" pitchFamily="34" charset="0"/>
              </a:rPr>
              <a:t>particles</a:t>
            </a:r>
            <a:r>
              <a:rPr lang="pl-PL" sz="2600" dirty="0">
                <a:latin typeface="Calibri" panose="020F0502020204030204" pitchFamily="34" charset="0"/>
              </a:rPr>
              <a:t> </a:t>
            </a:r>
            <a:r>
              <a:rPr lang="pl-PL" sz="2600" dirty="0" err="1">
                <a:latin typeface="Calibri" panose="020F0502020204030204" pitchFamily="34" charset="0"/>
              </a:rPr>
              <a:t>hitting</a:t>
            </a:r>
            <a:r>
              <a:rPr lang="pl-PL" sz="2600" dirty="0">
                <a:latin typeface="Calibri" panose="020F0502020204030204" pitchFamily="34" charset="0"/>
              </a:rPr>
              <a:t> the target </a:t>
            </a:r>
            <a:r>
              <a:rPr lang="pl-PL" sz="2600" dirty="0" err="1">
                <a:latin typeface="Calibri" panose="020F0502020204030204" pitchFamily="34" charset="0"/>
              </a:rPr>
              <a:t>over</a:t>
            </a:r>
            <a:r>
              <a:rPr lang="pl-PL" sz="2600" dirty="0">
                <a:latin typeface="Calibri" panose="020F0502020204030204" pitchFamily="34" charset="0"/>
              </a:rPr>
              <a:t> </a:t>
            </a:r>
            <a:r>
              <a:rPr lang="pl-PL" sz="2600" dirty="0" err="1">
                <a:latin typeface="Calibri" panose="020F0502020204030204" pitchFamily="34" charset="0"/>
              </a:rPr>
              <a:t>all</a:t>
            </a:r>
            <a:r>
              <a:rPr lang="pl-PL" sz="2600" dirty="0">
                <a:latin typeface="Calibri" panose="020F0502020204030204" pitchFamily="34" charset="0"/>
              </a:rPr>
              <a:t> </a:t>
            </a:r>
            <a:r>
              <a:rPr lang="pl-PL" sz="2600" dirty="0" err="1">
                <a:latin typeface="Calibri" panose="020F0502020204030204" pitchFamily="34" charset="0"/>
              </a:rPr>
              <a:t>particles</a:t>
            </a:r>
            <a:r>
              <a:rPr lang="pl-PL" sz="2600" dirty="0">
                <a:latin typeface="Calibri" panose="020F0502020204030204" pitchFamily="34" charset="0"/>
              </a:rPr>
              <a:t> </a:t>
            </a:r>
            <a:r>
              <a:rPr lang="pl-PL" sz="2600" dirty="0" err="1">
                <a:latin typeface="Calibri" panose="020F0502020204030204" pitchFamily="34" charset="0"/>
              </a:rPr>
              <a:t>impacting</a:t>
            </a:r>
            <a:r>
              <a:rPr lang="pl-PL" sz="2600" dirty="0">
                <a:latin typeface="Calibri" panose="020F0502020204030204" pitchFamily="34" charset="0"/>
              </a:rPr>
              <a:t> the </a:t>
            </a:r>
            <a:r>
              <a:rPr lang="pl-PL" sz="2600" dirty="0" err="1">
                <a:latin typeface="Calibri" panose="020F0502020204030204" pitchFamily="34" charset="0"/>
              </a:rPr>
              <a:t>collimation</a:t>
            </a:r>
            <a:r>
              <a:rPr lang="pl-PL" sz="2600" dirty="0">
                <a:latin typeface="Calibri" panose="020F0502020204030204" pitchFamily="34" charset="0"/>
              </a:rPr>
              <a:t> system. 3259m </a:t>
            </a:r>
            <a:r>
              <a:rPr lang="pl-PL" sz="2600" dirty="0" err="1">
                <a:latin typeface="Calibri" panose="020F0502020204030204" pitchFamily="34" charset="0"/>
              </a:rPr>
              <a:t>is</a:t>
            </a:r>
            <a:r>
              <a:rPr lang="pl-PL" sz="2600" dirty="0">
                <a:latin typeface="Calibri" panose="020F0502020204030204" pitchFamily="34" charset="0"/>
              </a:rPr>
              <a:t> a </a:t>
            </a:r>
            <a:r>
              <a:rPr lang="pl-PL" sz="2600" dirty="0" err="1">
                <a:latin typeface="Calibri" panose="020F0502020204030204" pitchFamily="34" charset="0"/>
              </a:rPr>
              <a:t>crystal</a:t>
            </a:r>
            <a:r>
              <a:rPr lang="pl-PL" sz="2600" dirty="0">
                <a:latin typeface="Calibri" panose="020F0502020204030204" pitchFamily="34" charset="0"/>
              </a:rPr>
              <a:t> </a:t>
            </a:r>
            <a:r>
              <a:rPr lang="pl-PL" sz="2600" dirty="0" err="1">
                <a:latin typeface="Calibri" panose="020F0502020204030204" pitchFamily="34" charset="0"/>
              </a:rPr>
              <a:t>location</a:t>
            </a:r>
            <a:r>
              <a:rPr lang="pl-PL" sz="2600" dirty="0">
                <a:latin typeface="Calibri" panose="020F0502020204030204" pitchFamily="34" charset="0"/>
              </a:rPr>
              <a:t> </a:t>
            </a:r>
            <a:r>
              <a:rPr lang="pl-PL" sz="2600" dirty="0" err="1">
                <a:latin typeface="Calibri" panose="020F0502020204030204" pitchFamily="34" charset="0"/>
              </a:rPr>
              <a:t>characterised</a:t>
            </a:r>
            <a:r>
              <a:rPr lang="pl-PL" sz="2600" dirty="0">
                <a:latin typeface="Calibri" panose="020F0502020204030204" pitchFamily="34" charset="0"/>
              </a:rPr>
              <a:t> with a </a:t>
            </a:r>
            <a:r>
              <a:rPr lang="pl-PL" sz="2600" dirty="0" err="1">
                <a:latin typeface="Calibri" panose="020F0502020204030204" pitchFamily="34" charset="0"/>
              </a:rPr>
              <a:t>good</a:t>
            </a:r>
            <a:r>
              <a:rPr lang="pl-PL" sz="2600" dirty="0">
                <a:latin typeface="Calibri" panose="020F0502020204030204" pitchFamily="34" charset="0"/>
              </a:rPr>
              <a:t> </a:t>
            </a:r>
            <a:r>
              <a:rPr lang="pl-PL" sz="2600" dirty="0" err="1">
                <a:latin typeface="Calibri" panose="020F0502020204030204" pitchFamily="34" charset="0"/>
              </a:rPr>
              <a:t>space</a:t>
            </a:r>
            <a:r>
              <a:rPr lang="pl-PL" sz="2600" dirty="0">
                <a:latin typeface="Calibri" panose="020F0502020204030204" pitchFamily="34" charset="0"/>
              </a:rPr>
              <a:t> </a:t>
            </a:r>
            <a:r>
              <a:rPr lang="pl-PL" sz="2600" dirty="0" err="1">
                <a:latin typeface="Calibri" panose="020F0502020204030204" pitchFamily="34" charset="0"/>
              </a:rPr>
              <a:t>availibility</a:t>
            </a:r>
            <a:r>
              <a:rPr lang="pl-PL" sz="2600" dirty="0">
                <a:latin typeface="Calibri" panose="020F0502020204030204" pitchFamily="34" charset="0"/>
              </a:rPr>
              <a:t> and 3217m </a:t>
            </a:r>
            <a:r>
              <a:rPr lang="pl-PL" sz="2600" dirty="0" err="1">
                <a:latin typeface="Calibri" panose="020F0502020204030204" pitchFamily="34" charset="0"/>
              </a:rPr>
              <a:t>is</a:t>
            </a:r>
            <a:r>
              <a:rPr lang="pl-PL" sz="2600" dirty="0">
                <a:latin typeface="Calibri" panose="020F0502020204030204" pitchFamily="34" charset="0"/>
              </a:rPr>
              <a:t> a </a:t>
            </a:r>
            <a:r>
              <a:rPr lang="pl-PL" sz="2600" dirty="0" err="1">
                <a:latin typeface="Calibri" panose="020F0502020204030204" pitchFamily="34" charset="0"/>
              </a:rPr>
              <a:t>previously</a:t>
            </a:r>
            <a:r>
              <a:rPr lang="pl-PL" sz="2600" dirty="0">
                <a:latin typeface="Calibri" panose="020F0502020204030204" pitchFamily="34" charset="0"/>
              </a:rPr>
              <a:t> </a:t>
            </a:r>
            <a:r>
              <a:rPr lang="pl-PL" sz="2600" dirty="0" err="1">
                <a:latin typeface="Calibri" panose="020F0502020204030204" pitchFamily="34" charset="0"/>
              </a:rPr>
              <a:t>considered</a:t>
            </a:r>
            <a:r>
              <a:rPr lang="pl-PL" sz="2600" dirty="0">
                <a:latin typeface="Calibri" panose="020F0502020204030204" pitchFamily="34" charset="0"/>
              </a:rPr>
              <a:t> </a:t>
            </a:r>
            <a:r>
              <a:rPr lang="pl-PL" sz="2600" dirty="0" err="1">
                <a:latin typeface="Calibri" panose="020F0502020204030204" pitchFamily="34" charset="0"/>
              </a:rPr>
              <a:t>location</a:t>
            </a:r>
            <a:r>
              <a:rPr lang="pl-PL" sz="2600" dirty="0">
                <a:latin typeface="Calibri" panose="020F0502020204030204" pitchFamily="34" charset="0"/>
              </a:rPr>
              <a:t> for a </a:t>
            </a:r>
            <a:r>
              <a:rPr lang="pl-PL" sz="2600" dirty="0" err="1">
                <a:latin typeface="Calibri" panose="020F0502020204030204" pitchFamily="34" charset="0"/>
              </a:rPr>
              <a:t>crystal</a:t>
            </a:r>
            <a:r>
              <a:rPr lang="pl-PL" sz="2600" dirty="0">
                <a:latin typeface="Calibri" panose="020F0502020204030204" pitchFamily="34" charset="0"/>
              </a:rPr>
              <a:t>.</a:t>
            </a:r>
            <a:endParaRPr lang="en-GB" sz="2600" dirty="0">
              <a:latin typeface="Calibri" panose="020F0502020204030204" pitchFamily="34" charset="0"/>
            </a:endParaRPr>
          </a:p>
        </p:txBody>
      </p:sp>
      <p:sp>
        <p:nvSpPr>
          <p:cNvPr id="29" name="Prostokąt 28">
            <a:extLst>
              <a:ext uri="{FF2B5EF4-FFF2-40B4-BE49-F238E27FC236}">
                <a16:creationId xmlns:a16="http://schemas.microsoft.com/office/drawing/2014/main" id="{594C9C5E-FFEC-DD2F-2E2D-3975E68772A5}"/>
              </a:ext>
            </a:extLst>
          </p:cNvPr>
          <p:cNvSpPr/>
          <p:nvPr/>
        </p:nvSpPr>
        <p:spPr>
          <a:xfrm>
            <a:off x="17138777" y="29453155"/>
            <a:ext cx="10983600" cy="729119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mc:AlternateContent xmlns:mc="http://schemas.openxmlformats.org/markup-compatibility/2006">
        <mc:Choice xmlns:a14="http://schemas.microsoft.com/office/drawing/2010/main" Requires="a14">
          <p:sp>
            <p:nvSpPr>
              <p:cNvPr id="30" name="pole tekstowe 29">
                <a:extLst>
                  <a:ext uri="{FF2B5EF4-FFF2-40B4-BE49-F238E27FC236}">
                    <a16:creationId xmlns:a16="http://schemas.microsoft.com/office/drawing/2014/main" id="{9BF70171-AA1C-9E8B-71C3-C7BD57C4EFA7}"/>
                  </a:ext>
                </a:extLst>
              </p:cNvPr>
              <p:cNvSpPr txBox="1"/>
              <p:nvPr/>
            </p:nvSpPr>
            <p:spPr>
              <a:xfrm>
                <a:off x="1570684" y="39586804"/>
                <a:ext cx="27138607" cy="295465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Installation of the crystal at the longitudinal coordinate</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3259 m is advantageous in terms of space availability and</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local aperture conditions. However, for the nominal optics,</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the expected flux of protons on target is too low in this</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configuration. In this paper, we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rPr>
                  <a:t>summarise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 a local IR2 optics</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modification that sets an optimal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rPr>
                  <a:t>betatron</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 phase at the crystal.</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This allows reaching a high flux of protons on target, in the</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order of </a:t>
                </a:r>
                <a14:m>
                  <m:oMath xmlns:m="http://schemas.openxmlformats.org/officeDocument/2006/math">
                    <m:sSup>
                      <m:sSupPr>
                        <m:ctrlPr>
                          <a:rPr kumimoji="0" lang="pl-PL" sz="2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pl-PL" sz="2800" b="0" i="1" u="none" strike="noStrike" kern="1200" cap="none" spc="0" normalizeH="0" baseline="0" noProof="0" smtClean="0">
                            <a:ln>
                              <a:noFill/>
                            </a:ln>
                            <a:solidFill>
                              <a:prstClr val="black"/>
                            </a:solidFill>
                            <a:effectLst/>
                            <a:uLnTx/>
                            <a:uFillTx/>
                            <a:latin typeface="Cambria Math" panose="02040503050406030204" pitchFamily="18" charset="0"/>
                          </a:rPr>
                          <m:t>10</m:t>
                        </m:r>
                      </m:e>
                      <m:sup>
                        <m:r>
                          <a:rPr kumimoji="0" lang="pl-PL" sz="2800" b="0" i="1" u="none" strike="noStrike" kern="1200" cap="none" spc="0" normalizeH="0" baseline="0" noProof="0" smtClean="0">
                            <a:ln>
                              <a:noFill/>
                            </a:ln>
                            <a:solidFill>
                              <a:prstClr val="black"/>
                            </a:solidFill>
                            <a:effectLst/>
                            <a:uLnTx/>
                            <a:uFillTx/>
                            <a:latin typeface="Cambria Math" panose="02040503050406030204" pitchFamily="18" charset="0"/>
                          </a:rPr>
                          <m:t>6</m:t>
                        </m:r>
                      </m:sup>
                    </m:sSup>
                  </m:oMath>
                </a14:m>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 p/s, which </a:t>
                </a:r>
                <a:r>
                  <a:rPr kumimoji="0" lang="pl-PL" sz="2800" b="0" i="0" u="none" strike="noStrike" kern="1200" cap="none" spc="0" normalizeH="0" baseline="0" noProof="0" dirty="0" err="1">
                    <a:ln>
                      <a:noFill/>
                    </a:ln>
                    <a:solidFill>
                      <a:prstClr val="black"/>
                    </a:solidFill>
                    <a:effectLst/>
                    <a:uLnTx/>
                    <a:uFillTx/>
                    <a:latin typeface="Calibri" panose="020F0502020204030204" pitchFamily="34" charset="0"/>
                  </a:rPr>
                  <a:t>is</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one order of magnitude less than the design goal. Works</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are in progress to reach the design performance.</a:t>
                </a:r>
                <a:endParaRPr kumimoji="0" lang="pl-PL" sz="2800" b="0" i="0" u="none" strike="noStrike" kern="1200" cap="none" spc="0" normalizeH="0" baseline="0" noProof="0" dirty="0">
                  <a:ln>
                    <a:noFill/>
                  </a:ln>
                  <a:solidFill>
                    <a:prstClr val="black"/>
                  </a:solidFill>
                  <a:effectLst/>
                  <a:uLnTx/>
                  <a:uFillTx/>
                  <a:latin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l-PL" sz="2800" b="0" i="0" u="none" strike="noStrike" kern="1200" cap="none" spc="0" normalizeH="0" baseline="0" noProof="0" dirty="0">
                  <a:ln>
                    <a:noFill/>
                  </a:ln>
                  <a:solidFill>
                    <a:prstClr val="black"/>
                  </a:solidFill>
                  <a:effectLst/>
                  <a:uLnTx/>
                  <a:uFillTx/>
                  <a:latin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a:t>
                </a:r>
                <a:r>
                  <a:rPr kumimoji="0" lang="pl-PL" sz="2800" b="0" i="0" u="none" strike="noStrike" kern="1200" cap="none" spc="0" normalizeH="0" baseline="0" noProof="0" dirty="0" err="1">
                    <a:ln>
                      <a:noFill/>
                    </a:ln>
                    <a:solidFill>
                      <a:prstClr val="black"/>
                    </a:solidFill>
                    <a:effectLst/>
                    <a:uLnTx/>
                    <a:uFillTx/>
                    <a:latin typeface="Calibri" panose="020F0502020204030204" pitchFamily="34" charset="0"/>
                  </a:rPr>
                  <a:t>Contact</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M</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rPr>
                  <a:t>arcin</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P</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atecki@pw.edu.pl</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This project has received funding from the European Union’s Horizon</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2020 research and innovation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rPr>
                  <a:t>programme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 acronym: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rPr>
                  <a:t>FixedTargetLand</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a:t>
                </a:r>
                <a:r>
                  <a:rPr kumimoji="0" lang="pl-PL" sz="2800" b="0" i="0" u="none" strike="noStrike" kern="1200" cap="none" spc="0" normalizeH="0" baseline="0" noProof="0" dirty="0">
                    <a:ln>
                      <a:noFill/>
                    </a:ln>
                    <a:solidFill>
                      <a:prstClr val="black"/>
                    </a:solidFill>
                    <a:effectLst/>
                    <a:uLnTx/>
                    <a:uFillTx/>
                    <a:latin typeface="Calibri" panose="020F0502020204030204" pitchFamily="34" charset="0"/>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rPr>
                  <a:t>grant agreement: 101003442.</a:t>
                </a:r>
              </a:p>
              <a:p>
                <a:endParaRPr lang="pl-PL" dirty="0"/>
              </a:p>
            </p:txBody>
          </p:sp>
        </mc:Choice>
        <mc:Fallback>
          <p:sp>
            <p:nvSpPr>
              <p:cNvPr id="30" name="pole tekstowe 29">
                <a:extLst>
                  <a:ext uri="{FF2B5EF4-FFF2-40B4-BE49-F238E27FC236}">
                    <a16:creationId xmlns:a16="http://schemas.microsoft.com/office/drawing/2014/main" id="{9BF70171-AA1C-9E8B-71C3-C7BD57C4EFA7}"/>
                  </a:ext>
                </a:extLst>
              </p:cNvPr>
              <p:cNvSpPr txBox="1">
                <a:spLocks noRot="1" noChangeAspect="1" noMove="1" noResize="1" noEditPoints="1" noAdjustHandles="1" noChangeArrowheads="1" noChangeShapeType="1" noTextEdit="1"/>
              </p:cNvSpPr>
              <p:nvPr/>
            </p:nvSpPr>
            <p:spPr>
              <a:xfrm>
                <a:off x="1570684" y="39586804"/>
                <a:ext cx="27138607" cy="2954655"/>
              </a:xfrm>
              <a:prstGeom prst="rect">
                <a:avLst/>
              </a:prstGeom>
              <a:blipFill>
                <a:blip r:embed="rId10"/>
                <a:stretch>
                  <a:fillRect l="-472" t="-2062" r="-449"/>
                </a:stretch>
              </a:blipFill>
            </p:spPr>
            <p:txBody>
              <a:bodyPr/>
              <a:lstStyle/>
              <a:p>
                <a:r>
                  <a:rPr lang="pl-PL">
                    <a:noFill/>
                  </a:rPr>
                  <a:t> </a:t>
                </a:r>
              </a:p>
            </p:txBody>
          </p:sp>
        </mc:Fallback>
      </mc:AlternateContent>
      <p:sp>
        <p:nvSpPr>
          <p:cNvPr id="59" name="CustomShape 11"/>
          <p:cNvSpPr/>
          <p:nvPr/>
        </p:nvSpPr>
        <p:spPr>
          <a:xfrm>
            <a:off x="16322531" y="14927064"/>
            <a:ext cx="12374042" cy="2408431"/>
          </a:xfrm>
          <a:prstGeom prst="rect">
            <a:avLst/>
          </a:prstGeom>
          <a:noFill/>
          <a:ln w="25400">
            <a:solidFill>
              <a:schemeClr val="tx2"/>
            </a:solidFill>
          </a:ln>
        </p:spPr>
        <p:txBody>
          <a:bodyPr lIns="90000" tIns="45000" rIns="90000" bIns="45000"/>
          <a:lstStyle/>
          <a:p>
            <a:pPr algn="just"/>
            <a:r>
              <a:rPr lang="en-US" sz="2600" dirty="0">
                <a:latin typeface="Calibri" panose="020F0502020204030204" pitchFamily="34" charset="0"/>
              </a:rPr>
              <a:t>The proposed layout of the ALICE-FT experiment.</a:t>
            </a:r>
            <a:r>
              <a:rPr lang="pl-PL" sz="2600" dirty="0">
                <a:latin typeface="Calibri" panose="020F0502020204030204" pitchFamily="34" charset="0"/>
              </a:rPr>
              <a:t> </a:t>
            </a:r>
            <a:r>
              <a:rPr lang="en-US" sz="2600" dirty="0">
                <a:latin typeface="Calibri" panose="020F0502020204030204" pitchFamily="34" charset="0"/>
              </a:rPr>
              <a:t>Both beams (B1 and B2) with their envelopes (7.3 𝜎) are</a:t>
            </a:r>
            <a:r>
              <a:rPr lang="pl-PL" sz="2600" dirty="0">
                <a:latin typeface="Calibri" panose="020F0502020204030204" pitchFamily="34" charset="0"/>
              </a:rPr>
              <a:t> </a:t>
            </a:r>
            <a:r>
              <a:rPr lang="en-US" sz="2600" dirty="0">
                <a:latin typeface="Calibri" panose="020F0502020204030204" pitchFamily="34" charset="0"/>
              </a:rPr>
              <a:t>given with solid lines for both ALICE solenoid</a:t>
            </a:r>
            <a:r>
              <a:rPr lang="pl-PL" sz="2600" dirty="0">
                <a:latin typeface="Calibri" panose="020F0502020204030204" pitchFamily="34" charset="0"/>
              </a:rPr>
              <a:t> </a:t>
            </a:r>
            <a:r>
              <a:rPr lang="en-US" sz="2600" dirty="0">
                <a:latin typeface="Calibri" panose="020F0502020204030204" pitchFamily="34" charset="0"/>
              </a:rPr>
              <a:t>polarities</a:t>
            </a:r>
            <a:r>
              <a:rPr lang="pl-PL" sz="2600" dirty="0">
                <a:latin typeface="Calibri" panose="020F0502020204030204" pitchFamily="34" charset="0"/>
              </a:rPr>
              <a:t> </a:t>
            </a:r>
            <a:r>
              <a:rPr lang="en-US" sz="2600" dirty="0">
                <a:latin typeface="Calibri" panose="020F0502020204030204" pitchFamily="34" charset="0"/>
              </a:rPr>
              <a:t>(</a:t>
            </a:r>
            <a:r>
              <a:rPr lang="en-US" sz="2600" dirty="0" err="1">
                <a:latin typeface="Calibri" panose="020F0502020204030204" pitchFamily="34" charset="0"/>
              </a:rPr>
              <a:t>posX</a:t>
            </a:r>
            <a:r>
              <a:rPr lang="en-US" sz="2600" dirty="0">
                <a:latin typeface="Calibri" panose="020F0502020204030204" pitchFamily="34" charset="0"/>
              </a:rPr>
              <a:t> and </a:t>
            </a:r>
            <a:r>
              <a:rPr lang="en-US" sz="2600" dirty="0" err="1">
                <a:latin typeface="Calibri" panose="020F0502020204030204" pitchFamily="34" charset="0"/>
              </a:rPr>
              <a:t>negX</a:t>
            </a:r>
            <a:r>
              <a:rPr lang="en-US" sz="2600" dirty="0">
                <a:latin typeface="Calibri" panose="020F0502020204030204" pitchFamily="34" charset="0"/>
              </a:rPr>
              <a:t>). Deflected beams are given in dashed blue</a:t>
            </a:r>
            <a:r>
              <a:rPr lang="pl-PL" sz="2600" dirty="0">
                <a:latin typeface="Calibri" panose="020F0502020204030204" pitchFamily="34" charset="0"/>
              </a:rPr>
              <a:t> </a:t>
            </a:r>
            <a:r>
              <a:rPr lang="en-US" sz="2600" dirty="0">
                <a:latin typeface="Calibri" panose="020F0502020204030204" pitchFamily="34" charset="0"/>
              </a:rPr>
              <a:t>lines</a:t>
            </a:r>
            <a:r>
              <a:rPr lang="pl-PL" sz="2600" dirty="0">
                <a:latin typeface="Calibri" panose="020F0502020204030204" pitchFamily="34" charset="0"/>
              </a:rPr>
              <a:t>, </a:t>
            </a:r>
            <a:r>
              <a:rPr lang="pl-PL" sz="2600" dirty="0" err="1">
                <a:latin typeface="Calibri" panose="020F0502020204030204" pitchFamily="34" charset="0"/>
              </a:rPr>
              <a:t>crystal</a:t>
            </a:r>
            <a:r>
              <a:rPr lang="pl-PL" sz="2600" dirty="0">
                <a:latin typeface="Calibri" panose="020F0502020204030204" pitchFamily="34" charset="0"/>
              </a:rPr>
              <a:t> </a:t>
            </a:r>
            <a:r>
              <a:rPr lang="pl-PL" sz="2600" dirty="0" err="1">
                <a:latin typeface="Calibri" panose="020F0502020204030204" pitchFamily="34" charset="0"/>
              </a:rPr>
              <a:t>bending</a:t>
            </a:r>
            <a:r>
              <a:rPr lang="pl-PL" sz="2600" dirty="0">
                <a:latin typeface="Calibri" panose="020F0502020204030204" pitchFamily="34" charset="0"/>
              </a:rPr>
              <a:t> </a:t>
            </a:r>
            <a:r>
              <a:rPr lang="pl-PL" sz="2600" dirty="0" err="1">
                <a:latin typeface="Calibri" panose="020F0502020204030204" pitchFamily="34" charset="0"/>
              </a:rPr>
              <a:t>angle</a:t>
            </a:r>
            <a:r>
              <a:rPr lang="pl-PL" sz="2600" dirty="0">
                <a:latin typeface="Calibri" panose="020F0502020204030204" pitchFamily="34" charset="0"/>
              </a:rPr>
              <a:t> </a:t>
            </a:r>
            <a:r>
              <a:rPr lang="pl-PL" sz="2600" dirty="0" err="1">
                <a:latin typeface="Calibri" panose="020F0502020204030204" pitchFamily="34" charset="0"/>
              </a:rPr>
              <a:t>is</a:t>
            </a:r>
            <a:r>
              <a:rPr lang="pl-PL" sz="2600" dirty="0">
                <a:latin typeface="Calibri" panose="020F0502020204030204" pitchFamily="34" charset="0"/>
              </a:rPr>
              <a:t> 200 µrad</a:t>
            </a:r>
            <a:r>
              <a:rPr lang="en-US" sz="2600" dirty="0">
                <a:latin typeface="Calibri" panose="020F0502020204030204" pitchFamily="34" charset="0"/>
              </a:rPr>
              <a:t>. Machine aperture is given in solid black</a:t>
            </a:r>
            <a:r>
              <a:rPr lang="pl-PL" sz="2600" dirty="0">
                <a:latin typeface="Calibri" panose="020F0502020204030204" pitchFamily="34" charset="0"/>
              </a:rPr>
              <a:t> </a:t>
            </a:r>
            <a:r>
              <a:rPr lang="en-US" sz="2600" dirty="0">
                <a:latin typeface="Calibri" panose="020F0502020204030204" pitchFamily="34" charset="0"/>
              </a:rPr>
              <a:t>lines. Vertical</a:t>
            </a:r>
            <a:r>
              <a:rPr lang="pl-PL" sz="2600" dirty="0">
                <a:latin typeface="Calibri" panose="020F0502020204030204" pitchFamily="34" charset="0"/>
              </a:rPr>
              <a:t> </a:t>
            </a:r>
            <a:r>
              <a:rPr lang="en-US" sz="2600" dirty="0">
                <a:latin typeface="Calibri" panose="020F0502020204030204" pitchFamily="34" charset="0"/>
              </a:rPr>
              <a:t>dashed lines mark the locations of crystals, target and IP2,</a:t>
            </a:r>
            <a:r>
              <a:rPr lang="pl-PL" sz="2600" dirty="0">
                <a:latin typeface="Calibri" panose="020F0502020204030204" pitchFamily="34" charset="0"/>
              </a:rPr>
              <a:t> </a:t>
            </a:r>
            <a:r>
              <a:rPr lang="en-US" sz="2600" dirty="0">
                <a:latin typeface="Calibri" panose="020F0502020204030204" pitchFamily="34" charset="0"/>
              </a:rPr>
              <a:t>respectively. The location of absorbers is</a:t>
            </a:r>
            <a:r>
              <a:rPr lang="pl-PL" sz="2600" dirty="0">
                <a:latin typeface="Calibri" panose="020F0502020204030204" pitchFamily="34" charset="0"/>
              </a:rPr>
              <a:t> </a:t>
            </a:r>
            <a:r>
              <a:rPr lang="en-US" sz="2600" dirty="0">
                <a:latin typeface="Calibri" panose="020F0502020204030204" pitchFamily="34" charset="0"/>
              </a:rPr>
              <a:t>marked in the right</a:t>
            </a:r>
            <a:r>
              <a:rPr lang="pl-PL" sz="2600" dirty="0">
                <a:latin typeface="Calibri" panose="020F0502020204030204" pitchFamily="34" charset="0"/>
              </a:rPr>
              <a:t> </a:t>
            </a:r>
            <a:r>
              <a:rPr lang="en-US" sz="2600" dirty="0">
                <a:latin typeface="Calibri" panose="020F0502020204030204" pitchFamily="34" charset="0"/>
              </a:rPr>
              <a:t>bottom corner.</a:t>
            </a:r>
            <a:endParaRPr lang="en-US" sz="2600" dirty="0">
              <a:solidFill>
                <a:schemeClr val="tx2"/>
              </a:solidFill>
              <a:latin typeface="Calibri" panose="020F0502020204030204" pitchFamily="34" charset="0"/>
            </a:endParaRPr>
          </a:p>
        </p:txBody>
      </p:sp>
      <p:sp>
        <p:nvSpPr>
          <p:cNvPr id="34" name="Prostokąt 33">
            <a:extLst>
              <a:ext uri="{FF2B5EF4-FFF2-40B4-BE49-F238E27FC236}">
                <a16:creationId xmlns:a16="http://schemas.microsoft.com/office/drawing/2014/main" id="{3BF7036E-87DB-C3DF-4F42-7D5D11B60F10}"/>
              </a:ext>
            </a:extLst>
          </p:cNvPr>
          <p:cNvSpPr/>
          <p:nvPr/>
        </p:nvSpPr>
        <p:spPr>
          <a:xfrm>
            <a:off x="2086606" y="29491053"/>
            <a:ext cx="10983600" cy="729119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713</Words>
  <Application>Microsoft Office PowerPoint</Application>
  <PresentationFormat>Niestandardowy</PresentationFormat>
  <Paragraphs>22</Paragraphs>
  <Slides>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vt:i4>
      </vt:variant>
    </vt:vector>
  </HeadingPairs>
  <TitlesOfParts>
    <vt:vector size="6" baseType="lpstr">
      <vt:lpstr>Arial</vt:lpstr>
      <vt:lpstr>Calibri</vt:lpstr>
      <vt:lpstr>Cambria Math</vt:lpstr>
      <vt:lpstr>StarSymbol</vt:lpstr>
      <vt:lpstr>Office Theme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Marcin Patecki</dc:creator>
  <cp:lastModifiedBy>Patecki Marcin</cp:lastModifiedBy>
  <cp:revision>62</cp:revision>
  <cp:lastPrinted>2022-06-03T13:25:36Z</cp:lastPrinted>
  <dcterms:modified xsi:type="dcterms:W3CDTF">2022-06-03T13:56:01Z</dcterms:modified>
</cp:coreProperties>
</file>