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DE80A-2B94-4387-8416-E17AB4D26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A6678-B3AF-4CFE-B6FA-7792568E2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B0A40-15AF-401A-9ED2-F77940D0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D5A4-A33A-49D9-B69B-16209D20F263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7941B-C37B-48DD-AC7F-E9633C09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49C47-EACC-42CD-B51C-D596A99C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7BC-C639-44F5-ABF3-5863067F18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58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AD3B-782A-42E7-9C5E-1451B58B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B5A8E-FF3F-4D32-8938-ACA95D752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68B14-FA93-48C6-9025-662A9ED1A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D5A4-A33A-49D9-B69B-16209D20F263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E4486-03FD-4EEE-9E22-84E1ACE0E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09566-9394-4D0A-B437-EBDE8E5D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7BC-C639-44F5-ABF3-5863067F18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24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6D376-2A45-47A0-A52C-BF8FB3999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87C97-6755-42A3-A378-FF87517AA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93250-ED94-4798-ADCD-7099288D0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D5A4-A33A-49D9-B69B-16209D20F263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33A25-D8BE-427E-9E06-429928DA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BD743-1B93-4FD2-A90C-B81E1550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7BC-C639-44F5-ABF3-5863067F18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61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B3D4-3B0E-431B-9D98-BD84077D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8BBB7-E752-421B-BF3D-3BD62C6AB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B5EC5-5704-4B46-A8D8-912AB389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D5A4-A33A-49D9-B69B-16209D20F263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7EE45-37F3-4DC8-83C2-2D1FC27AD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9B532-B5BF-4323-99B4-BA68911D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7BC-C639-44F5-ABF3-5863067F18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84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4D61-CB19-409A-972B-5C1730F6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679F4-2AE3-44E6-99D9-1616A5C5D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ED907-21DB-4DE1-B5AB-F9E91B2B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D5A4-A33A-49D9-B69B-16209D20F263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82F8D-A7C9-4758-81EF-E8596EEF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AF637-F331-4801-AB3F-D9408EF8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7BC-C639-44F5-ABF3-5863067F18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97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2A64-D976-4F12-944A-E41174C2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41DB7-C4FB-40CE-8D51-B3403C60A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930BF-A2AB-4596-A24B-B1AAEBBFF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0BA52-8AAE-4B6B-87BC-02BD8809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D5A4-A33A-49D9-B69B-16209D20F263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5C694-CD90-43C3-B53C-3681713CE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7CC25-3165-4355-BFF3-4623D3E1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7BC-C639-44F5-ABF3-5863067F18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18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4AFF-F334-429F-9672-37140E0E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288F-B61B-473D-BBAA-FCF5906FA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3168A-9EDA-40A1-BC73-2286680C4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8B448-31B4-4DD5-AA7A-FAC1BA856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2C205-35C1-4869-B6DF-51F64AF85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F77D8E-A389-4753-AAE9-FCFE6761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D5A4-A33A-49D9-B69B-16209D20F263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3BDF9-FEA9-4A52-9EB0-0B459A6E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84344-88D8-49E1-BE23-4E592EAE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7BC-C639-44F5-ABF3-5863067F18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93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B48B-2E78-49AE-A1B9-AC5E7FD9B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28BC7-64B3-4C6C-830E-2194245A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D5A4-A33A-49D9-B69B-16209D20F263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F07DF-F7CA-48E1-8E30-DA9937C1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DD92E-FBE1-4449-A85E-39849F62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7BC-C639-44F5-ABF3-5863067F18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61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CA94A-11DA-4984-B277-DE7E666C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D5A4-A33A-49D9-B69B-16209D20F263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28FE6-113D-4F8A-80CD-988842CC4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7A88B-68E4-40A4-BF9B-0FB76DE6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7BC-C639-44F5-ABF3-5863067F18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62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FFDC1-6CA1-4DE0-A729-C1568A3BC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E2888-091F-4CFF-93BB-EAA587DF8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1333D-4033-4E1F-983E-DA63DB8B0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1F8A8-A40E-463A-A8B8-D9BA0F92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D5A4-A33A-49D9-B69B-16209D20F263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15453-7249-4913-A242-F7813FA1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02DF0-197A-497F-8411-B5F2DC0E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7BC-C639-44F5-ABF3-5863067F18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81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7227-E26C-4E47-B49C-ABD104D6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877581-AA36-4307-A9E0-B13DDB88C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5B4FE-8212-4219-A5CA-47CAED725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DEA9E-E606-4DF6-A75A-483EF472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D5A4-A33A-49D9-B69B-16209D20F263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77C2A-6AC8-4A8E-828E-3C66660EC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826AD-A37E-41AF-B984-36BC3E3D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07BC-C639-44F5-ABF3-5863067F18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138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1C06E-E7F0-46AE-BD58-BFB7BC74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67152-854C-490C-8D05-0F12C0541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34647-1CF9-46FE-97D7-7BD9B761A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BD5A4-A33A-49D9-B69B-16209D20F263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299BE-F2EB-465F-9D74-81E77E0CF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6C00C-8CE0-4473-93AB-9824581FA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B07BC-C639-44F5-ABF3-5863067F18C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89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446A1-C250-428A-8B51-8EA34AB73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030" y="1209220"/>
            <a:ext cx="9147940" cy="2337238"/>
          </a:xfrm>
        </p:spPr>
        <p:txBody>
          <a:bodyPr anchor="b">
            <a:normAutofit/>
          </a:bodyPr>
          <a:lstStyle/>
          <a:p>
            <a:r>
              <a:rPr lang="en-US" sz="5600" dirty="0">
                <a:solidFill>
                  <a:srgbClr val="FFFFFF"/>
                </a:solidFill>
              </a:rPr>
              <a:t>Threads/Concurrency API</a:t>
            </a:r>
            <a:endParaRPr lang="pt-BR" sz="5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B894B-7B64-498A-997E-42CC1A5AD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030" y="3605577"/>
            <a:ext cx="9147940" cy="1324303"/>
          </a:xfrm>
        </p:spPr>
        <p:txBody>
          <a:bodyPr anchor="t">
            <a:normAutofit/>
          </a:bodyPr>
          <a:lstStyle/>
          <a:p>
            <a:r>
              <a:rPr lang="en-US" sz="2000" dirty="0" err="1">
                <a:solidFill>
                  <a:srgbClr val="FFFFFF"/>
                </a:solidFill>
              </a:rPr>
              <a:t>Treinamento</a:t>
            </a:r>
            <a:r>
              <a:rPr lang="en-US" sz="2000" dirty="0">
                <a:solidFill>
                  <a:srgbClr val="FFFFFF"/>
                </a:solidFill>
              </a:rPr>
              <a:t> Arquitetura e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Desenvolvimento de Software </a:t>
            </a:r>
            <a:endParaRPr lang="pt-BR" sz="2000" dirty="0">
              <a:solidFill>
                <a:srgbClr val="FFFFFF"/>
              </a:solidFill>
            </a:endParaRPr>
          </a:p>
        </p:txBody>
      </p:sp>
      <p:sp>
        <p:nvSpPr>
          <p:cNvPr id="1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11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419C9-3453-4201-8028-17EE39EF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/>
              <a:t>Problemas</a:t>
            </a:r>
            <a:endParaRPr lang="pt-BR" sz="3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306DD-B804-4E54-ACB7-79C97FDA5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1700"/>
              <a:t>Starvation</a:t>
            </a:r>
          </a:p>
          <a:p>
            <a:pPr lvl="1"/>
            <a:r>
              <a:rPr lang="en-US" sz="1700"/>
              <a:t>Ocorre quando um bloco/metodo sincronizado leva muito tempo pra ser executado, neste caso se outra thread precisa executar este bloco com frequencia, podera ficar bloqueada frequentemente</a:t>
            </a:r>
          </a:p>
          <a:p>
            <a:r>
              <a:rPr lang="en-US" sz="1700"/>
              <a:t>Causas</a:t>
            </a:r>
            <a:endParaRPr lang="pt-BR" sz="1700"/>
          </a:p>
          <a:p>
            <a:pPr lvl="1"/>
            <a:r>
              <a:rPr lang="pt-BR" sz="1700"/>
              <a:t>Threads são bloqueadas indefinidamente porque uma thread leva muito tempo pra executar um bloco/metodo sincronizado</a:t>
            </a:r>
          </a:p>
          <a:p>
            <a:pPr lvl="1"/>
            <a:r>
              <a:rPr lang="pt-BR" sz="1700"/>
              <a:t>Uma thread tem pouco tempo de CPU devido a baixa prioridade comparada a outras threads</a:t>
            </a:r>
            <a:endParaRPr lang="en-US" sz="17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4D50AC-1F74-493D-B0D1-A0BD412B6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219" y="517600"/>
            <a:ext cx="3290017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9E1A26-AB84-4CC6-8ECE-D6861808E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368" y="3895430"/>
            <a:ext cx="5135719" cy="181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45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419C9-3453-4201-8028-17EE39EF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Problemas</a:t>
            </a:r>
            <a:endParaRPr lang="pt-BR" sz="2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306DD-B804-4E54-ACB7-79C97FDA5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Livelock</a:t>
            </a:r>
          </a:p>
          <a:p>
            <a:pPr lvl="1"/>
            <a:r>
              <a:rPr lang="en-US" sz="1700" dirty="0" err="1"/>
              <a:t>Ocorre</a:t>
            </a:r>
            <a:r>
              <a:rPr lang="en-US" sz="1700" dirty="0"/>
              <a:t> </a:t>
            </a:r>
            <a:r>
              <a:rPr lang="en-US" sz="1700" dirty="0" err="1"/>
              <a:t>quando</a:t>
            </a:r>
            <a:r>
              <a:rPr lang="en-US" sz="1700" dirty="0"/>
              <a:t> </a:t>
            </a:r>
            <a:r>
              <a:rPr lang="en-US" sz="1700" dirty="0" err="1"/>
              <a:t>duas</a:t>
            </a:r>
            <a:r>
              <a:rPr lang="en-US" sz="1700" dirty="0"/>
              <a:t> threads </a:t>
            </a:r>
            <a:r>
              <a:rPr lang="en-US" sz="1700" dirty="0" err="1"/>
              <a:t>estão</a:t>
            </a:r>
            <a:r>
              <a:rPr lang="en-US" sz="1700" dirty="0"/>
              <a:t> </a:t>
            </a:r>
            <a:r>
              <a:rPr lang="en-US" sz="1700" dirty="0" err="1"/>
              <a:t>esperando</a:t>
            </a:r>
            <a:r>
              <a:rPr lang="en-US" sz="1700" dirty="0"/>
              <a:t> </a:t>
            </a:r>
            <a:r>
              <a:rPr lang="en-US" sz="1700" dirty="0" err="1"/>
              <a:t>uma</a:t>
            </a:r>
            <a:r>
              <a:rPr lang="en-US" sz="1700" dirty="0"/>
              <a:t> pela </a:t>
            </a:r>
            <a:r>
              <a:rPr lang="en-US" sz="1700" dirty="0" err="1"/>
              <a:t>outra</a:t>
            </a:r>
            <a:r>
              <a:rPr lang="en-US" sz="1700" dirty="0"/>
              <a:t> e </a:t>
            </a:r>
            <a:r>
              <a:rPr lang="en-US" sz="1700" dirty="0" err="1"/>
              <a:t>não</a:t>
            </a:r>
            <a:r>
              <a:rPr lang="en-US" sz="1700" dirty="0"/>
              <a:t> </a:t>
            </a:r>
            <a:r>
              <a:rPr lang="en-US" sz="1700" dirty="0" err="1"/>
              <a:t>conseguem</a:t>
            </a:r>
            <a:r>
              <a:rPr lang="en-US" sz="1700" dirty="0"/>
              <a:t> </a:t>
            </a:r>
            <a:r>
              <a:rPr lang="en-US" sz="1700" dirty="0" err="1"/>
              <a:t>progredir</a:t>
            </a:r>
            <a:endParaRPr lang="en-US" sz="1700" dirty="0"/>
          </a:p>
          <a:p>
            <a:pPr lvl="1"/>
            <a:r>
              <a:rPr lang="en-US" sz="1700" dirty="0" err="1"/>
              <a:t>Normalmente</a:t>
            </a:r>
            <a:r>
              <a:rPr lang="en-US" sz="1700" dirty="0"/>
              <a:t> as threads </a:t>
            </a:r>
            <a:r>
              <a:rPr lang="en-US" sz="1700" dirty="0" err="1"/>
              <a:t>estão</a:t>
            </a:r>
            <a:r>
              <a:rPr lang="en-US" sz="1700" dirty="0"/>
              <a:t> </a:t>
            </a:r>
            <a:r>
              <a:rPr lang="en-US" sz="1700" dirty="0" err="1"/>
              <a:t>repetindo</a:t>
            </a:r>
            <a:r>
              <a:rPr lang="en-US" sz="1700" dirty="0"/>
              <a:t> </a:t>
            </a:r>
            <a:r>
              <a:rPr lang="en-US" sz="1700" dirty="0" err="1"/>
              <a:t>parte</a:t>
            </a:r>
            <a:r>
              <a:rPr lang="en-US" sz="1700" dirty="0"/>
              <a:t> do </a:t>
            </a:r>
            <a:r>
              <a:rPr lang="en-US" sz="1700" dirty="0" err="1"/>
              <a:t>codigo</a:t>
            </a:r>
            <a:r>
              <a:rPr lang="en-US" sz="1700" dirty="0"/>
              <a:t> (</a:t>
            </a:r>
            <a:r>
              <a:rPr lang="en-US" sz="1700" dirty="0" err="1"/>
              <a:t>logica</a:t>
            </a:r>
            <a:r>
              <a:rPr lang="en-US" sz="1700" dirty="0"/>
              <a:t>)</a:t>
            </a:r>
          </a:p>
          <a:p>
            <a:pPr lvl="1"/>
            <a:r>
              <a:rPr lang="en-US" sz="1700" dirty="0"/>
              <a:t>Uma thread age </a:t>
            </a:r>
            <a:r>
              <a:rPr lang="en-US" sz="1700" dirty="0" err="1"/>
              <a:t>em</a:t>
            </a:r>
            <a:r>
              <a:rPr lang="en-US" sz="1700" dirty="0"/>
              <a:t> </a:t>
            </a:r>
            <a:r>
              <a:rPr lang="en-US" sz="1700" dirty="0" err="1"/>
              <a:t>resposta</a:t>
            </a:r>
            <a:r>
              <a:rPr lang="en-US" sz="1700" dirty="0"/>
              <a:t> a </a:t>
            </a:r>
            <a:r>
              <a:rPr lang="en-US" sz="1700" dirty="0" err="1"/>
              <a:t>ação</a:t>
            </a:r>
            <a:r>
              <a:rPr lang="en-US" sz="1700" dirty="0"/>
              <a:t> de </a:t>
            </a:r>
            <a:r>
              <a:rPr lang="en-US" sz="1700" dirty="0" err="1"/>
              <a:t>outra</a:t>
            </a:r>
            <a:r>
              <a:rPr lang="en-US" sz="1700" dirty="0"/>
              <a:t> thread e vice-versa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D93718-0298-42B3-9303-FC1F494E5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272902"/>
            <a:ext cx="6922008" cy="441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04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46CBF-3DFD-4649-BBA0-3165B8FD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 Concurrency API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D70FAB-2415-4988-9814-4251D9792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575" y="1628776"/>
            <a:ext cx="10619640" cy="493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07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C134F59-EDB6-4DE8-9C7B-611521BB8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8">
            <a:extLst>
              <a:ext uri="{FF2B5EF4-FFF2-40B4-BE49-F238E27FC236}">
                <a16:creationId xmlns:a16="http://schemas.microsoft.com/office/drawing/2014/main" id="{648BD311-C342-4C32-A235-F5A0E2B4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514576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16A37-47C8-4F37-8692-C9194CC5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4854" y="2520377"/>
            <a:ext cx="3954417" cy="24396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EFFFF"/>
                </a:solidFill>
              </a:rPr>
              <a:t>Executor, Callable, Future Interfaces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62EA514-8AC9-48B7-BA66-9ECE46D8E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4854" y="4963425"/>
            <a:ext cx="3954417" cy="7588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EFFFF"/>
                </a:solidFill>
              </a:rPr>
              <a:t>Base do Framework</a:t>
            </a:r>
          </a:p>
        </p:txBody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DFC0DDC1-C8DF-4C30-9B3F-70C5F47B6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6">
            <a:extLst>
              <a:ext uri="{FF2B5EF4-FFF2-40B4-BE49-F238E27FC236}">
                <a16:creationId xmlns:a16="http://schemas.microsoft.com/office/drawing/2014/main" id="{80A66B31-1826-4F6E-AE3E-C4E3F21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7">
            <a:extLst>
              <a:ext uri="{FF2B5EF4-FFF2-40B4-BE49-F238E27FC236}">
                <a16:creationId xmlns:a16="http://schemas.microsoft.com/office/drawing/2014/main" id="{BDDB239F-A582-4E95-A867-C7245EA1F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244E6D5-0F12-4238-ADE4-07159F56F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859" y="1120020"/>
            <a:ext cx="5632862" cy="3509529"/>
          </a:xfrm>
          <a:prstGeom prst="rect">
            <a:avLst/>
          </a:prstGeom>
          <a:solidFill>
            <a:srgbClr val="FE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7C58BE-CF61-42E3-8B08-1CC8CAD87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89" y="1519713"/>
            <a:ext cx="2831278" cy="5630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1F92D8-C98D-4408-973F-ED9BF78E6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775" y="2584574"/>
            <a:ext cx="4783753" cy="194937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6DDE70-2E91-4EA4-9369-CE0813B70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9101" y="963166"/>
            <a:ext cx="3684783" cy="16256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45B330-4DD3-43EA-AD1A-3D894DBFAF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1993" y="4684958"/>
            <a:ext cx="2571510" cy="120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43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A55A497-810F-4F60-B84E-FDE68ABFE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89775E-2AAA-4ADD-84AB-82C50871E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89" y="804101"/>
            <a:ext cx="6231214" cy="5249798"/>
          </a:xfrm>
          <a:prstGeom prst="rect">
            <a:avLst/>
          </a:prstGeom>
        </p:spPr>
      </p:pic>
      <p:sp>
        <p:nvSpPr>
          <p:cNvPr id="36" name="Freeform 6">
            <a:extLst>
              <a:ext uri="{FF2B5EF4-FFF2-40B4-BE49-F238E27FC236}">
                <a16:creationId xmlns:a16="http://schemas.microsoft.com/office/drawing/2014/main" id="{4B8E30CD-C8AA-4F1D-8997-BAFCF7CE9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1070835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7">
            <a:extLst>
              <a:ext uri="{FF2B5EF4-FFF2-40B4-BE49-F238E27FC236}">
                <a16:creationId xmlns:a16="http://schemas.microsoft.com/office/drawing/2014/main" id="{1A2CE4AB-6F16-49A0-9608-1227FF801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803186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50C6CE2B-DD6C-4EBC-9E38-2FCF23E9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3372" y="804101"/>
            <a:ext cx="388023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9980B8-89E7-46D9-8BCB-1461A91B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104" y="1213968"/>
            <a:ext cx="3220127" cy="1715106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ExecutorService Interface</a:t>
            </a:r>
            <a:endParaRPr lang="pt-BR" sz="3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C5F98-9051-40B8-A8CC-0BBDDA39A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5105" y="3072208"/>
            <a:ext cx="3264916" cy="2660684"/>
          </a:xfrm>
        </p:spPr>
        <p:txBody>
          <a:bodyPr anchor="t">
            <a:normAutofit/>
          </a:bodyPr>
          <a:lstStyle/>
          <a:p>
            <a:r>
              <a:rPr lang="en-US" sz="2000" dirty="0" err="1">
                <a:solidFill>
                  <a:srgbClr val="FFFFFF"/>
                </a:solidFill>
              </a:rPr>
              <a:t>Adiciona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recurso</a:t>
            </a:r>
            <a:r>
              <a:rPr lang="en-US" sz="2000" dirty="0">
                <a:solidFill>
                  <a:srgbClr val="FFFFFF"/>
                </a:solidFill>
              </a:rPr>
              <a:t> para o </a:t>
            </a:r>
            <a:r>
              <a:rPr lang="en-US" sz="2000" dirty="0" err="1">
                <a:solidFill>
                  <a:srgbClr val="FFFFFF"/>
                </a:solidFill>
              </a:rPr>
              <a:t>gerenciamento</a:t>
            </a:r>
            <a:r>
              <a:rPr lang="en-US" sz="2000" dirty="0">
                <a:solidFill>
                  <a:srgbClr val="FFFFFF"/>
                </a:solidFill>
              </a:rPr>
              <a:t> das </a:t>
            </a:r>
            <a:r>
              <a:rPr lang="en-US" sz="2000" dirty="0" err="1">
                <a:solidFill>
                  <a:srgbClr val="FFFFFF"/>
                </a:solidFill>
              </a:rPr>
              <a:t>tarefas</a:t>
            </a:r>
            <a:r>
              <a:rPr lang="en-US" sz="2000" dirty="0">
                <a:solidFill>
                  <a:srgbClr val="FFFFFF"/>
                </a:solidFill>
              </a:rPr>
              <a:t> (tasks) e do proprio executor</a:t>
            </a:r>
            <a:endParaRPr lang="pt-BR" sz="2000" dirty="0">
              <a:solidFill>
                <a:srgbClr val="FFFFFF"/>
              </a:solidFill>
            </a:endParaRPr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2C8B90EA-01BD-4358-9BD4-801A57B98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71258" y="1530154"/>
            <a:ext cx="520741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93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6798-CC7D-4859-A172-B464A76B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Executors Class | Thread Pool</a:t>
            </a:r>
            <a:endParaRPr lang="pt-B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D3C2CD-7E2E-4F35-A1B6-073354E69D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708605"/>
              </p:ext>
            </p:extLst>
          </p:nvPr>
        </p:nvGraphicFramePr>
        <p:xfrm>
          <a:off x="838200" y="1443355"/>
          <a:ext cx="10515600" cy="39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283">
                  <a:extLst>
                    <a:ext uri="{9D8B030D-6E8A-4147-A177-3AD203B41FA5}">
                      <a16:colId xmlns:a16="http://schemas.microsoft.com/office/drawing/2014/main" val="2224067370"/>
                    </a:ext>
                  </a:extLst>
                </a:gridCol>
                <a:gridCol w="7252317">
                  <a:extLst>
                    <a:ext uri="{9D8B030D-6E8A-4147-A177-3AD203B41FA5}">
                      <a16:colId xmlns:a16="http://schemas.microsoft.com/office/drawing/2014/main" val="2015237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Metodo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Descricao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13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newCachedThreadPool(..)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Cria</a:t>
                      </a:r>
                      <a:r>
                        <a:rPr lang="en-US" sz="1400" dirty="0"/>
                        <a:t> threads </a:t>
                      </a:r>
                      <a:r>
                        <a:rPr lang="en-US" sz="1400" dirty="0" err="1"/>
                        <a:t>quando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necessario</a:t>
                      </a:r>
                      <a:r>
                        <a:rPr lang="en-US" sz="1400" dirty="0"/>
                        <a:t>.</a:t>
                      </a:r>
                    </a:p>
                    <a:p>
                      <a:r>
                        <a:rPr lang="en-US" sz="1400" dirty="0"/>
                        <a:t>Ideal para </a:t>
                      </a:r>
                      <a:r>
                        <a:rPr lang="en-US" sz="1400" dirty="0" err="1"/>
                        <a:t>tarefas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assincronas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nao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demoradas</a:t>
                      </a:r>
                      <a:r>
                        <a:rPr lang="en-US" sz="1400" dirty="0"/>
                        <a:t>.</a:t>
                      </a:r>
                    </a:p>
                    <a:p>
                      <a:r>
                        <a:rPr lang="en-US" sz="1400" dirty="0"/>
                        <a:t>Se </a:t>
                      </a:r>
                      <a:r>
                        <a:rPr lang="en-US" sz="1400" dirty="0" err="1"/>
                        <a:t>todas</a:t>
                      </a:r>
                      <a:r>
                        <a:rPr lang="en-US" sz="1400" dirty="0"/>
                        <a:t> as threads </a:t>
                      </a:r>
                      <a:r>
                        <a:rPr lang="en-US" sz="1400" dirty="0" err="1"/>
                        <a:t>estao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ocupadas</a:t>
                      </a:r>
                      <a:r>
                        <a:rPr lang="en-US" sz="1400" dirty="0"/>
                        <a:t>, e </a:t>
                      </a:r>
                      <a:r>
                        <a:rPr lang="en-US" sz="1400" dirty="0" err="1"/>
                        <a:t>uma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tarefa</a:t>
                      </a:r>
                      <a:r>
                        <a:rPr lang="en-US" sz="1400" dirty="0"/>
                        <a:t> for </a:t>
                      </a:r>
                      <a:r>
                        <a:rPr lang="en-US" sz="1400" dirty="0" err="1"/>
                        <a:t>submetida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entao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outra</a:t>
                      </a:r>
                      <a:r>
                        <a:rPr lang="en-US" sz="1400" dirty="0"/>
                        <a:t> thread sera </a:t>
                      </a:r>
                      <a:r>
                        <a:rPr lang="en-US" sz="1400" dirty="0" err="1"/>
                        <a:t>criada</a:t>
                      </a:r>
                      <a:r>
                        <a:rPr lang="en-US" sz="1400" dirty="0"/>
                        <a:t>.</a:t>
                      </a:r>
                    </a:p>
                    <a:p>
                      <a:r>
                        <a:rPr lang="en-US" sz="1400" dirty="0"/>
                        <a:t>Se </a:t>
                      </a:r>
                      <a:r>
                        <a:rPr lang="en-US" sz="1400" dirty="0" err="1"/>
                        <a:t>uma</a:t>
                      </a:r>
                      <a:r>
                        <a:rPr lang="en-US" sz="1400" dirty="0"/>
                        <a:t> thread </a:t>
                      </a:r>
                      <a:r>
                        <a:rPr lang="en-US" sz="1400" dirty="0" err="1"/>
                        <a:t>ficar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inativa</a:t>
                      </a:r>
                      <a:r>
                        <a:rPr lang="en-US" sz="1400" dirty="0"/>
                        <a:t> por 60 seg, </a:t>
                      </a:r>
                      <a:r>
                        <a:rPr lang="en-US" sz="1400" dirty="0" err="1"/>
                        <a:t>entao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ela</a:t>
                      </a:r>
                      <a:r>
                        <a:rPr lang="en-US" sz="1400" dirty="0"/>
                        <a:t> sera </a:t>
                      </a:r>
                      <a:r>
                        <a:rPr lang="en-US" sz="1400" dirty="0" err="1"/>
                        <a:t>destruida</a:t>
                      </a:r>
                      <a:r>
                        <a:rPr lang="en-US" sz="1400" dirty="0"/>
                        <a:t>.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53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newFixedThreadPool(..)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Pool de thread com </a:t>
                      </a:r>
                      <a:r>
                        <a:rPr lang="en-US" sz="1400" dirty="0" err="1"/>
                        <a:t>quantidade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especifica</a:t>
                      </a:r>
                      <a:r>
                        <a:rPr lang="en-US" sz="1400" dirty="0"/>
                        <a:t> de threads. </a:t>
                      </a:r>
                    </a:p>
                    <a:p>
                      <a:r>
                        <a:rPr lang="en-US" sz="1400" dirty="0"/>
                        <a:t>Se </a:t>
                      </a:r>
                      <a:r>
                        <a:rPr lang="en-US" sz="1400" dirty="0" err="1"/>
                        <a:t>mais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tarefas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forem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submetidas</a:t>
                      </a:r>
                      <a:r>
                        <a:rPr lang="en-US" sz="1400" dirty="0"/>
                        <a:t> do que o </a:t>
                      </a:r>
                      <a:r>
                        <a:rPr lang="en-US" sz="1400" dirty="0" err="1"/>
                        <a:t>limite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elas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ficarao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aguardando</a:t>
                      </a:r>
                      <a:r>
                        <a:rPr lang="en-US" sz="1400" dirty="0"/>
                        <a:t> threads </a:t>
                      </a:r>
                      <a:r>
                        <a:rPr lang="en-US" sz="1400" dirty="0" err="1"/>
                        <a:t>disponiveis</a:t>
                      </a:r>
                      <a:r>
                        <a:rPr lang="en-US" sz="1400" dirty="0"/>
                        <a:t>.</a:t>
                      </a:r>
                    </a:p>
                    <a:p>
                      <a:r>
                        <a:rPr lang="en-US" sz="1400" dirty="0"/>
                        <a:t>Se </a:t>
                      </a:r>
                      <a:r>
                        <a:rPr lang="en-US" sz="1400" dirty="0" err="1"/>
                        <a:t>uma</a:t>
                      </a:r>
                      <a:r>
                        <a:rPr lang="en-US" sz="1400" dirty="0"/>
                        <a:t> thread </a:t>
                      </a:r>
                      <a:r>
                        <a:rPr lang="en-US" sz="1400" dirty="0" err="1"/>
                        <a:t>falhar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outra</a:t>
                      </a:r>
                      <a:r>
                        <a:rPr lang="en-US" sz="1400" dirty="0"/>
                        <a:t> sera </a:t>
                      </a:r>
                      <a:r>
                        <a:rPr lang="en-US" sz="1400" dirty="0" err="1"/>
                        <a:t>criada</a:t>
                      </a:r>
                      <a:r>
                        <a:rPr lang="en-US" sz="1400" dirty="0"/>
                        <a:t> e </a:t>
                      </a:r>
                      <a:r>
                        <a:rPr lang="en-US" sz="1400" dirty="0" err="1"/>
                        <a:t>incluida</a:t>
                      </a:r>
                      <a:r>
                        <a:rPr lang="en-US" sz="1400" dirty="0"/>
                        <a:t> no pool.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06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newScheduledThreadPool(..)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Cria um pool de threads que pode agendar comandos para serem executados após um determinado atraso ou para serem executados periodicamente.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87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newSingleThreadExecutor(..)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Pool com </a:t>
                      </a:r>
                      <a:r>
                        <a:rPr lang="en-US" sz="1400" dirty="0" err="1"/>
                        <a:t>apenas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uma</a:t>
                      </a:r>
                      <a:r>
                        <a:rPr lang="en-US" sz="1400" dirty="0"/>
                        <a:t> thread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08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newSingleThreadScheduledExecutor(..)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Cria um executor de thread único que pode agendar comandos para serem executados após um determinado atraso ou para serem executados periodicamente.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748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newWorkStealingPool(..)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Cria um pool de threads work stealing usando todos os processadores disponíveis como seu nível de paralelismo de destino. Pode usar várias filas para reduzir a contenção.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07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241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9C5405-4A49-4E12-98FD-8966C1118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5B9823A-85C3-4837-8700-3D94F9B36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7235" y="0"/>
            <a:ext cx="789032" cy="6865831"/>
          </a:xfrm>
          <a:custGeom>
            <a:avLst/>
            <a:gdLst>
              <a:gd name="connsiteX0" fmla="*/ 2648 w 789032"/>
              <a:gd name="connsiteY0" fmla="*/ 0 h 6865831"/>
              <a:gd name="connsiteX1" fmla="*/ 789032 w 789032"/>
              <a:gd name="connsiteY1" fmla="*/ 0 h 6865831"/>
              <a:gd name="connsiteX2" fmla="*/ 789032 w 789032"/>
              <a:gd name="connsiteY2" fmla="*/ 1621639 h 6865831"/>
              <a:gd name="connsiteX3" fmla="*/ 789032 w 789032"/>
              <a:gd name="connsiteY3" fmla="*/ 1900580 h 6865831"/>
              <a:gd name="connsiteX4" fmla="*/ 789032 w 789032"/>
              <a:gd name="connsiteY4" fmla="*/ 6865831 h 6865831"/>
              <a:gd name="connsiteX5" fmla="*/ 0 w 789032"/>
              <a:gd name="connsiteY5" fmla="*/ 6399058 h 6865831"/>
              <a:gd name="connsiteX6" fmla="*/ 0 w 789032"/>
              <a:gd name="connsiteY6" fmla="*/ 1154866 h 6865831"/>
              <a:gd name="connsiteX7" fmla="*/ 2648 w 789032"/>
              <a:gd name="connsiteY7" fmla="*/ 1156433 h 686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9032" h="6865831">
                <a:moveTo>
                  <a:pt x="2648" y="0"/>
                </a:moveTo>
                <a:lnTo>
                  <a:pt x="789032" y="0"/>
                </a:lnTo>
                <a:lnTo>
                  <a:pt x="789032" y="1621639"/>
                </a:lnTo>
                <a:lnTo>
                  <a:pt x="789032" y="1900580"/>
                </a:lnTo>
                <a:lnTo>
                  <a:pt x="789032" y="6865831"/>
                </a:lnTo>
                <a:lnTo>
                  <a:pt x="0" y="6399058"/>
                </a:lnTo>
                <a:lnTo>
                  <a:pt x="0" y="1154866"/>
                </a:lnTo>
                <a:lnTo>
                  <a:pt x="2648" y="11564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5BAFBDD6-35EA-4318-81BD-034C73032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17236" y="887217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668AFA7-0343-4462-B952-29775C02D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498749" cy="6150193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EC0568-5D52-4ED1-8439-BC466D477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927" y="643467"/>
            <a:ext cx="6101157" cy="5353766"/>
          </a:xfrm>
          <a:prstGeom prst="rect">
            <a:avLst/>
          </a:prstGeom>
        </p:spPr>
      </p:pic>
      <p:sp>
        <p:nvSpPr>
          <p:cNvPr id="18" name="Rectangle 8">
            <a:extLst>
              <a:ext uri="{FF2B5EF4-FFF2-40B4-BE49-F238E27FC236}">
                <a16:creationId xmlns:a16="http://schemas.microsoft.com/office/drawing/2014/main" id="{FABAF75E-3794-4E38-AFE5-55C262447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04744" y="0"/>
            <a:ext cx="43842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B20A61-ED2C-49A2-BA0C-9BC32A6D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1062401"/>
            <a:ext cx="3262028" cy="2733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Algoritmo Work Stealing </a:t>
            </a:r>
          </a:p>
        </p:txBody>
      </p:sp>
    </p:spTree>
    <p:extLst>
      <p:ext uri="{BB962C8B-B14F-4D97-AF65-F5344CB8AC3E}">
        <p14:creationId xmlns:p14="http://schemas.microsoft.com/office/powerpoint/2010/main" val="1528924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9C5405-4A49-4E12-98FD-8966C1118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5B9823A-85C3-4837-8700-3D94F9B36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7235" y="0"/>
            <a:ext cx="789032" cy="6865831"/>
          </a:xfrm>
          <a:custGeom>
            <a:avLst/>
            <a:gdLst>
              <a:gd name="connsiteX0" fmla="*/ 2648 w 789032"/>
              <a:gd name="connsiteY0" fmla="*/ 0 h 6865831"/>
              <a:gd name="connsiteX1" fmla="*/ 789032 w 789032"/>
              <a:gd name="connsiteY1" fmla="*/ 0 h 6865831"/>
              <a:gd name="connsiteX2" fmla="*/ 789032 w 789032"/>
              <a:gd name="connsiteY2" fmla="*/ 1621639 h 6865831"/>
              <a:gd name="connsiteX3" fmla="*/ 789032 w 789032"/>
              <a:gd name="connsiteY3" fmla="*/ 1900580 h 6865831"/>
              <a:gd name="connsiteX4" fmla="*/ 789032 w 789032"/>
              <a:gd name="connsiteY4" fmla="*/ 6865831 h 6865831"/>
              <a:gd name="connsiteX5" fmla="*/ 0 w 789032"/>
              <a:gd name="connsiteY5" fmla="*/ 6399058 h 6865831"/>
              <a:gd name="connsiteX6" fmla="*/ 0 w 789032"/>
              <a:gd name="connsiteY6" fmla="*/ 1154866 h 6865831"/>
              <a:gd name="connsiteX7" fmla="*/ 2648 w 789032"/>
              <a:gd name="connsiteY7" fmla="*/ 1156433 h 686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9032" h="6865831">
                <a:moveTo>
                  <a:pt x="2648" y="0"/>
                </a:moveTo>
                <a:lnTo>
                  <a:pt x="789032" y="0"/>
                </a:lnTo>
                <a:lnTo>
                  <a:pt x="789032" y="1621639"/>
                </a:lnTo>
                <a:lnTo>
                  <a:pt x="789032" y="1900580"/>
                </a:lnTo>
                <a:lnTo>
                  <a:pt x="789032" y="6865831"/>
                </a:lnTo>
                <a:lnTo>
                  <a:pt x="0" y="6399058"/>
                </a:lnTo>
                <a:lnTo>
                  <a:pt x="0" y="1154866"/>
                </a:lnTo>
                <a:lnTo>
                  <a:pt x="2648" y="11564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5BAFBDD6-35EA-4318-81BD-034C73032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17236" y="887217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668AFA7-0343-4462-B952-29775C02D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498749" cy="6150193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85AE60A-76FB-4B1E-BE50-A18F525BA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130" y="643467"/>
            <a:ext cx="5620751" cy="5353766"/>
          </a:xfrm>
          <a:prstGeom prst="rect">
            <a:avLst/>
          </a:prstGeom>
        </p:spPr>
      </p:pic>
      <p:sp>
        <p:nvSpPr>
          <p:cNvPr id="18" name="Rectangle 8">
            <a:extLst>
              <a:ext uri="{FF2B5EF4-FFF2-40B4-BE49-F238E27FC236}">
                <a16:creationId xmlns:a16="http://schemas.microsoft.com/office/drawing/2014/main" id="{FABAF75E-3794-4E38-AFE5-55C262447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04744" y="0"/>
            <a:ext cx="43842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EC078A-7865-4A36-BB66-FCAD1DAB5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1062401"/>
            <a:ext cx="3262028" cy="2733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ForkJoin Framework</a:t>
            </a:r>
          </a:p>
        </p:txBody>
      </p:sp>
    </p:spTree>
    <p:extLst>
      <p:ext uri="{BB962C8B-B14F-4D97-AF65-F5344CB8AC3E}">
        <p14:creationId xmlns:p14="http://schemas.microsoft.com/office/powerpoint/2010/main" val="363647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0308-5404-4FBD-A630-361F5C489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8000" dirty="0" err="1">
                <a:solidFill>
                  <a:srgbClr val="FFFFFF"/>
                </a:solidFill>
              </a:rPr>
              <a:t>Tópicos</a:t>
            </a:r>
            <a:endParaRPr lang="pt-BR" sz="8000" dirty="0">
              <a:solidFill>
                <a:srgbClr val="FFFFFF"/>
              </a:solidFill>
            </a:endParaRPr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3D3E893-0E3A-4918-8B4E-A8798E3EF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Concorrência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e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Paralelismo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Classe Thread e Interface Runnable</a:t>
            </a:r>
          </a:p>
          <a:p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Modelo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de Memoria</a:t>
            </a:r>
          </a:p>
          <a:p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Problema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Visibilidade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(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volatile|synchronized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)</a:t>
            </a:r>
          </a:p>
          <a:p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Problemas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Comuns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Java Concurrency API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36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1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13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15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EE7FE7-7564-43EE-8F3C-11725F80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/>
              <a:t>Concorrência e Paralelismo</a:t>
            </a:r>
            <a:endParaRPr lang="pt-BR" sz="3400"/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CEF7A-6D0A-4FB6-86C5-F51AC7D83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1800"/>
              <a:t>Concorrência</a:t>
            </a:r>
          </a:p>
          <a:p>
            <a:pPr lvl="1"/>
            <a:r>
              <a:rPr lang="en-US" sz="1800"/>
              <a:t>Habilidade de um programa executar multiplas tarefas “simultaneamente”</a:t>
            </a:r>
          </a:p>
          <a:p>
            <a:r>
              <a:rPr lang="en-US" sz="1800"/>
              <a:t>Paralelismo</a:t>
            </a:r>
          </a:p>
          <a:p>
            <a:pPr lvl="1"/>
            <a:r>
              <a:rPr lang="en-US" sz="1800"/>
              <a:t>Habilidade de um programa executar multiplas tarefas “ao mesmo tempo”</a:t>
            </a:r>
            <a:endParaRPr lang="pt-BR" sz="1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BEADE9-DA09-4783-870F-F70065E9A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913" y="1719072"/>
            <a:ext cx="4048466" cy="22064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F4B115-97A8-431C-9E76-CFE595D1F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283" y="396131"/>
            <a:ext cx="4048467" cy="1082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07B9FB-4DF0-4BB5-A433-178BF3208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913" y="3981714"/>
            <a:ext cx="4562818" cy="252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5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29" name="Freeform: Shape 7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0" name="Freeform: Shape 7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7CF11-DFF7-4475-95DE-0ADC5566F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Class Thread</a:t>
            </a:r>
            <a:endParaRPr lang="pt-BR" sz="2800"/>
          </a:p>
        </p:txBody>
      </p:sp>
      <p:sp>
        <p:nvSpPr>
          <p:cNvPr id="1031" name="Rectangle 7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36B057-15C3-47FC-9A95-42AA4B4F4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C29B93-00E3-425A-AC05-148B6C566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5890" y="1009027"/>
            <a:ext cx="7580908" cy="542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71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A9479-4B89-45C1-A6E3-4B244599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10515599" cy="12962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Modelo de Memoria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9BC6D-71DA-47FC-987E-80787BB29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46851"/>
            <a:ext cx="10515599" cy="7289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Cada Thread possui sua area de pilha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3FB83C5-D151-4973-AE9E-0538F8E17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89019"/>
            <a:ext cx="10515599" cy="310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5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1D634-9ACC-48EB-B891-6E146F11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Criando uma Thread</a:t>
            </a:r>
            <a:endParaRPr lang="pt-BR" sz="2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0E6A-00C8-45E8-91C3-AFAB9B842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pt-BR" sz="1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EC25BC-E0AE-4919-9B58-11DC95755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052" y="2112196"/>
            <a:ext cx="7240140" cy="285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9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2A9C3-4131-4797-9F91-C6038F9CE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 dirty="0" err="1"/>
              <a:t>Problema</a:t>
            </a:r>
            <a:r>
              <a:rPr lang="en-US" sz="2800" dirty="0"/>
              <a:t> de </a:t>
            </a:r>
            <a:r>
              <a:rPr lang="en-US" sz="2800" dirty="0" err="1"/>
              <a:t>Visibilidade</a:t>
            </a:r>
            <a:endParaRPr lang="pt-BR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4FEFC-0C43-4AB5-A8CC-B35D785E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2100" dirty="0" err="1"/>
              <a:t>Quando</a:t>
            </a:r>
            <a:r>
              <a:rPr lang="en-US" sz="2100" dirty="0"/>
              <a:t> </a:t>
            </a:r>
            <a:r>
              <a:rPr lang="en-US" sz="2100" dirty="0" err="1"/>
              <a:t>uma</a:t>
            </a:r>
            <a:r>
              <a:rPr lang="en-US" sz="2100" dirty="0"/>
              <a:t> Thread </a:t>
            </a:r>
            <a:r>
              <a:rPr lang="en-US" sz="2100" dirty="0" err="1"/>
              <a:t>não</a:t>
            </a:r>
            <a:r>
              <a:rPr lang="en-US" sz="2100" dirty="0"/>
              <a:t> </a:t>
            </a:r>
            <a:r>
              <a:rPr lang="en-US" sz="2100" dirty="0" err="1"/>
              <a:t>enxerga</a:t>
            </a:r>
            <a:r>
              <a:rPr lang="en-US" sz="2100" dirty="0"/>
              <a:t> o </a:t>
            </a:r>
            <a:r>
              <a:rPr lang="en-US" sz="2100" dirty="0" err="1"/>
              <a:t>último</a:t>
            </a:r>
            <a:r>
              <a:rPr lang="en-US" sz="2100" dirty="0"/>
              <a:t> valor de </a:t>
            </a:r>
            <a:r>
              <a:rPr lang="en-US" sz="2100" dirty="0" err="1"/>
              <a:t>uma</a:t>
            </a:r>
            <a:r>
              <a:rPr lang="en-US" sz="2100" dirty="0"/>
              <a:t> </a:t>
            </a:r>
            <a:r>
              <a:rPr lang="en-US" sz="2100" dirty="0" err="1"/>
              <a:t>variável</a:t>
            </a:r>
            <a:r>
              <a:rPr lang="en-US" sz="2100" dirty="0"/>
              <a:t> </a:t>
            </a:r>
            <a:r>
              <a:rPr lang="en-US" sz="2100" dirty="0" err="1"/>
              <a:t>atualizada</a:t>
            </a:r>
            <a:r>
              <a:rPr lang="en-US" sz="2100" dirty="0"/>
              <a:t> por </a:t>
            </a:r>
            <a:r>
              <a:rPr lang="en-US" sz="2100" dirty="0" err="1"/>
              <a:t>outra</a:t>
            </a:r>
            <a:r>
              <a:rPr lang="en-US" sz="2100" dirty="0"/>
              <a:t> Thread</a:t>
            </a:r>
          </a:p>
          <a:p>
            <a:r>
              <a:rPr lang="en-US" sz="2100" dirty="0" err="1"/>
              <a:t>Visibilidade</a:t>
            </a:r>
            <a:endParaRPr lang="en-US" sz="2100" dirty="0"/>
          </a:p>
          <a:p>
            <a:pPr lvl="1"/>
            <a:r>
              <a:rPr lang="en-US" sz="1700" dirty="0"/>
              <a:t>Uma </a:t>
            </a:r>
            <a:r>
              <a:rPr lang="en-US" sz="1700" dirty="0" err="1"/>
              <a:t>leitura</a:t>
            </a:r>
            <a:r>
              <a:rPr lang="en-US" sz="1700" dirty="0"/>
              <a:t> (read) </a:t>
            </a:r>
            <a:r>
              <a:rPr lang="en-US" sz="1700" dirty="0" err="1"/>
              <a:t>deveria</a:t>
            </a:r>
            <a:r>
              <a:rPr lang="en-US" sz="1700" dirty="0"/>
              <a:t> </a:t>
            </a:r>
            <a:r>
              <a:rPr lang="en-US" sz="1700" dirty="0" err="1"/>
              <a:t>retornar</a:t>
            </a:r>
            <a:r>
              <a:rPr lang="en-US" sz="1700" dirty="0"/>
              <a:t> o valor da </a:t>
            </a:r>
            <a:r>
              <a:rPr lang="en-US" sz="1700" dirty="0" err="1"/>
              <a:t>última</a:t>
            </a:r>
            <a:r>
              <a:rPr lang="en-US" sz="1700" dirty="0"/>
              <a:t> </a:t>
            </a:r>
            <a:r>
              <a:rPr lang="en-US" sz="1700" dirty="0" err="1"/>
              <a:t>escrita</a:t>
            </a:r>
            <a:r>
              <a:rPr lang="en-US" sz="1700" dirty="0"/>
              <a:t> (write)</a:t>
            </a:r>
            <a:endParaRPr lang="pt-BR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8B30C-D5B3-4997-A7F6-7D4268881B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85752" y="841248"/>
            <a:ext cx="6152872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64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E0785-9C17-4D6F-B95E-0020A609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/>
              <a:t>Happens Before</a:t>
            </a:r>
            <a:endParaRPr lang="pt-BR" sz="3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A3EB2-534C-493B-916F-8C1914D09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1800"/>
              <a:t>“Happens Before” entre duas ou mais Threads garante que o recurso compartilhado possui as operações de leitura e escrita consistentes</a:t>
            </a:r>
          </a:p>
          <a:p>
            <a:r>
              <a:rPr lang="en-US" sz="1800"/>
              <a:t>Blocos e Metodos sincronizados</a:t>
            </a:r>
          </a:p>
          <a:p>
            <a:pPr lvl="1"/>
            <a:r>
              <a:rPr lang="en-US" sz="1800"/>
              <a:t>synchronized</a:t>
            </a:r>
          </a:p>
          <a:p>
            <a:r>
              <a:rPr lang="pt-BR" sz="1800"/>
              <a:t>Declaração volatile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B99884-F39C-444C-99C1-5356805661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24281" y="3845058"/>
            <a:ext cx="5135719" cy="24009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5E575F-20A1-4805-8329-A3F84290031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24282" y="611993"/>
            <a:ext cx="5135719" cy="238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37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419C9-3453-4201-8028-17EE39EF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/>
              <a:t>Problemas</a:t>
            </a:r>
            <a:endParaRPr lang="pt-BR" sz="3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306DD-B804-4E54-ACB7-79C97FDA5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1800" dirty="0"/>
              <a:t>Deadlock</a:t>
            </a:r>
          </a:p>
          <a:p>
            <a:pPr lvl="1"/>
            <a:r>
              <a:rPr lang="en-US" sz="1800" dirty="0"/>
              <a:t>Threads </a:t>
            </a:r>
            <a:r>
              <a:rPr lang="en-US" sz="1800"/>
              <a:t>estão</a:t>
            </a:r>
            <a:r>
              <a:rPr lang="en-US" sz="1800" dirty="0"/>
              <a:t> </a:t>
            </a:r>
            <a:r>
              <a:rPr lang="en-US" sz="1800"/>
              <a:t>esperando</a:t>
            </a:r>
            <a:r>
              <a:rPr lang="en-US" sz="1800" dirty="0"/>
              <a:t> por </a:t>
            </a:r>
            <a:r>
              <a:rPr lang="en-US" sz="1800"/>
              <a:t>recurso</a:t>
            </a:r>
            <a:r>
              <a:rPr lang="en-US" sz="1800" dirty="0"/>
              <a:t> </a:t>
            </a:r>
            <a:r>
              <a:rPr lang="en-US" sz="1800"/>
              <a:t>bloqueado</a:t>
            </a:r>
            <a:r>
              <a:rPr lang="en-US" sz="1800" dirty="0"/>
              <a:t> por </a:t>
            </a:r>
            <a:r>
              <a:rPr lang="en-US" sz="1800"/>
              <a:t>outra</a:t>
            </a:r>
            <a:r>
              <a:rPr lang="en-US" sz="1800" dirty="0"/>
              <a:t> thread e por </a:t>
            </a:r>
            <a:r>
              <a:rPr lang="en-US" sz="1800"/>
              <a:t>isso</a:t>
            </a:r>
            <a:r>
              <a:rPr lang="en-US" sz="1800" dirty="0"/>
              <a:t> </a:t>
            </a:r>
            <a:r>
              <a:rPr lang="en-US" sz="1800"/>
              <a:t>não</a:t>
            </a:r>
            <a:r>
              <a:rPr lang="en-US" sz="1800" dirty="0"/>
              <a:t> </a:t>
            </a:r>
            <a:r>
              <a:rPr lang="en-US" sz="1800"/>
              <a:t>podem</a:t>
            </a:r>
            <a:r>
              <a:rPr lang="en-US" sz="1800" dirty="0"/>
              <a:t> </a:t>
            </a:r>
            <a:r>
              <a:rPr lang="en-US" sz="1800"/>
              <a:t>prosseguir</a:t>
            </a:r>
            <a:endParaRPr lang="pt-BR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D2DF86-E44B-49A2-A1BC-C4BBC514B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534" y="517600"/>
            <a:ext cx="3621386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F15DE4-AF00-4E9C-8D13-C83614D85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674" y="3429000"/>
            <a:ext cx="407910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01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476</Words>
  <Application>Microsoft Office PowerPoint</Application>
  <PresentationFormat>Widescreen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Threads/Concurrency API</vt:lpstr>
      <vt:lpstr>Tópicos</vt:lpstr>
      <vt:lpstr>Concorrência e Paralelismo</vt:lpstr>
      <vt:lpstr>Class Thread</vt:lpstr>
      <vt:lpstr>Modelo de Memoria</vt:lpstr>
      <vt:lpstr>Criando uma Thread</vt:lpstr>
      <vt:lpstr>Problema de Visibilidade</vt:lpstr>
      <vt:lpstr>Happens Before</vt:lpstr>
      <vt:lpstr>Problemas</vt:lpstr>
      <vt:lpstr>Problemas</vt:lpstr>
      <vt:lpstr>Problemas</vt:lpstr>
      <vt:lpstr>Java Concurrency API</vt:lpstr>
      <vt:lpstr>Executor, Callable, Future Interfaces</vt:lpstr>
      <vt:lpstr>ExecutorService Interface</vt:lpstr>
      <vt:lpstr>Executors Class | Thread Pool</vt:lpstr>
      <vt:lpstr>Algoritmo Work Stealing </vt:lpstr>
      <vt:lpstr>ForkJoin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Threads/Concurrency API</dc:title>
  <dc:creator>Eduardo Ribeiro</dc:creator>
  <cp:lastModifiedBy>Eduardo Ribeiro</cp:lastModifiedBy>
  <cp:revision>2</cp:revision>
  <dcterms:created xsi:type="dcterms:W3CDTF">2021-04-19T15:37:37Z</dcterms:created>
  <dcterms:modified xsi:type="dcterms:W3CDTF">2021-04-19T20:20:07Z</dcterms:modified>
</cp:coreProperties>
</file>