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4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BC7F6"/>
                </a:solidFill>
              </a:rPr>
              <a:t>Networks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cker loses its first-mover advantage to Kubernetes - now what?">
            <a:extLst>
              <a:ext uri="{FF2B5EF4-FFF2-40B4-BE49-F238E27FC236}">
                <a16:creationId xmlns:a16="http://schemas.microsoft.com/office/drawing/2014/main" id="{693DA3A2-8E1B-48A6-B18D-19B60049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4315" y="1427321"/>
            <a:ext cx="6197668" cy="400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6042-DC2B-493E-9539-1A3B8571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MCVLAN Networks</a:t>
            </a:r>
            <a:endParaRPr lang="pt-B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268E-A787-493D-B31E-8700C0CA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err="1"/>
              <a:t>Possibilita</a:t>
            </a:r>
            <a:r>
              <a:rPr lang="en-US" sz="1800" dirty="0"/>
              <a:t> que containers </a:t>
            </a:r>
            <a:r>
              <a:rPr lang="en-US" sz="1800" dirty="0" err="1"/>
              <a:t>possam</a:t>
            </a:r>
            <a:r>
              <a:rPr lang="en-US" sz="1800" dirty="0"/>
              <a:t> se </a:t>
            </a:r>
            <a:r>
              <a:rPr lang="en-US" sz="1800" dirty="0" err="1"/>
              <a:t>comunicar</a:t>
            </a:r>
            <a:r>
              <a:rPr lang="en-US" sz="1800" dirty="0"/>
              <a:t> com redes </a:t>
            </a:r>
            <a:r>
              <a:rPr lang="en-US" sz="1800" dirty="0" err="1"/>
              <a:t>fisicas</a:t>
            </a:r>
            <a:endParaRPr lang="en-US" sz="1800" dirty="0"/>
          </a:p>
          <a:p>
            <a:r>
              <a:rPr lang="en-US" sz="1800" dirty="0" err="1"/>
              <a:t>Ambiente</a:t>
            </a:r>
            <a:r>
              <a:rPr lang="en-US" sz="1800" dirty="0"/>
              <a:t> misto (Containers + </a:t>
            </a:r>
            <a:r>
              <a:rPr lang="en-US" sz="1800" dirty="0" err="1"/>
              <a:t>Servicos</a:t>
            </a:r>
            <a:r>
              <a:rPr lang="en-US" sz="1800" dirty="0"/>
              <a:t> Nao </a:t>
            </a:r>
            <a:r>
              <a:rPr lang="en-US" sz="1800" dirty="0" err="1"/>
              <a:t>Containerzados</a:t>
            </a:r>
            <a:r>
              <a:rPr lang="en-US" sz="1800" dirty="0"/>
              <a:t>)</a:t>
            </a:r>
          </a:p>
          <a:p>
            <a:r>
              <a:rPr lang="en-US" sz="1800" dirty="0" err="1"/>
              <a:t>macvlan</a:t>
            </a:r>
            <a:r>
              <a:rPr lang="en-US" sz="1800" dirty="0"/>
              <a:t> driver (transparent – windows)</a:t>
            </a:r>
          </a:p>
          <a:p>
            <a:pPr lvl="1"/>
            <a:r>
              <a:rPr lang="en-US" sz="1800" dirty="0"/>
              <a:t>Mac Address</a:t>
            </a:r>
          </a:p>
          <a:p>
            <a:pPr lvl="1"/>
            <a:r>
              <a:rPr lang="en-US" sz="1800" dirty="0"/>
              <a:t>IP</a:t>
            </a:r>
          </a:p>
          <a:p>
            <a:pPr lvl="1"/>
            <a:r>
              <a:rPr lang="en-US" sz="1800" dirty="0"/>
              <a:t>Boa performance</a:t>
            </a:r>
          </a:p>
          <a:p>
            <a:pPr lvl="1"/>
            <a:r>
              <a:rPr lang="en-US" sz="1800" dirty="0"/>
              <a:t>Host </a:t>
            </a:r>
            <a:r>
              <a:rPr lang="en-US" sz="1800" dirty="0" err="1"/>
              <a:t>tem</a:t>
            </a:r>
            <a:r>
              <a:rPr lang="en-US" sz="1800" dirty="0"/>
              <a:t> que </a:t>
            </a:r>
            <a:r>
              <a:rPr lang="en-US" sz="1800" dirty="0" err="1"/>
              <a:t>estar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modo </a:t>
            </a:r>
            <a:r>
              <a:rPr lang="en-US" sz="1800" dirty="0" err="1"/>
              <a:t>promiscuo</a:t>
            </a:r>
            <a:endParaRPr lang="en-US" sz="1800" dirty="0"/>
          </a:p>
          <a:p>
            <a:pPr lvl="2"/>
            <a:r>
              <a:rPr lang="en-US" sz="1500" dirty="0"/>
              <a:t>Bom para redes </a:t>
            </a:r>
            <a:r>
              <a:rPr lang="en-US" sz="1500" dirty="0" err="1"/>
              <a:t>corporativas</a:t>
            </a:r>
            <a:endParaRPr lang="en-US" sz="1500" dirty="0"/>
          </a:p>
          <a:p>
            <a:pPr lvl="2"/>
            <a:r>
              <a:rPr lang="en-US" sz="1500" dirty="0" err="1"/>
              <a:t>Ruim</a:t>
            </a:r>
            <a:r>
              <a:rPr lang="en-US" sz="1500" dirty="0"/>
              <a:t> para redes </a:t>
            </a:r>
            <a:r>
              <a:rPr lang="en-US" sz="1500" dirty="0" err="1"/>
              <a:t>publicas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5602C-44CB-4858-B3B2-84B8E46D4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32153"/>
            <a:ext cx="6633184" cy="25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2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421E-0D35-4AFD-AB9E-8DFA5D36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MACVLAN Network</a:t>
            </a:r>
            <a:endParaRPr lang="pt-B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792EB-0B7F-4EDC-9CC7-81F493D98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787" y="1938338"/>
            <a:ext cx="4691594" cy="11001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E59A8-7719-4A5C-B2C7-79174A88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13" y="3576639"/>
            <a:ext cx="4226742" cy="22859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3234A7-26E0-4208-8CB3-0B910E4A44B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5982305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rede </a:t>
            </a:r>
            <a:r>
              <a:rPr lang="en-US" dirty="0" err="1"/>
              <a:t>macvlan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macvlan100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BDE785-064D-445A-8D57-B8D9586D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31" y="3429000"/>
            <a:ext cx="3495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7E904-EC20-4161-9649-0A69F6A9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257" y="845388"/>
            <a:ext cx="3488957" cy="1236454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MACVLAN Network</a:t>
            </a:r>
            <a:endParaRPr lang="pt-BR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0FB7-C5A1-4CAF-9B63-13A887AF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345" y="2219864"/>
            <a:ext cx="3426133" cy="3427562"/>
          </a:xfrm>
        </p:spPr>
        <p:txBody>
          <a:bodyPr anchor="t">
            <a:normAutofit/>
          </a:bodyPr>
          <a:lstStyle/>
          <a:p>
            <a:r>
              <a:rPr lang="en-US" sz="1800"/>
              <a:t>O commando cria a rede MACVLAN100 e a sub interface eth0.100</a:t>
            </a:r>
          </a:p>
          <a:p>
            <a:r>
              <a:rPr lang="en-US" sz="1800"/>
              <a:t>--ip-range</a:t>
            </a:r>
            <a:r>
              <a:rPr lang="pt-BR" sz="1800"/>
              <a:t>: Permite definir a faixa de IP que podera ser assinalada aos Containers</a:t>
            </a:r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4F4AC-BCD0-460F-970C-58DBB7C5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71" y="4143375"/>
            <a:ext cx="3845116" cy="250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5D985-870A-421F-8B56-31470D8E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916" y="3690226"/>
            <a:ext cx="3080113" cy="63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1CB04-63A1-4988-9B6C-4325B66AF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764" y="510006"/>
            <a:ext cx="3755559" cy="29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4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D44A-7F57-4B2A-B93F-1BEBEFA1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7A5F-05C6-470F-93F9-1D4F02FD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Host</a:t>
            </a:r>
          </a:p>
          <a:p>
            <a:r>
              <a:rPr lang="en-US" dirty="0"/>
              <a:t>Containers se </a:t>
            </a:r>
            <a:r>
              <a:rPr lang="en-US" dirty="0" err="1"/>
              <a:t>comunicam</a:t>
            </a:r>
            <a:r>
              <a:rPr lang="en-US" dirty="0"/>
              <a:t>, um com </a:t>
            </a:r>
            <a:r>
              <a:rPr lang="en-US" dirty="0" err="1"/>
              <a:t>os</a:t>
            </a:r>
            <a:r>
              <a:rPr lang="en-US" dirty="0"/>
              <a:t> outros, </a:t>
            </a:r>
            <a:r>
              <a:rPr lang="en-US" dirty="0" err="1"/>
              <a:t>diretamente</a:t>
            </a:r>
            <a:endParaRPr lang="en-US" dirty="0"/>
          </a:p>
          <a:p>
            <a:r>
              <a:rPr lang="en-US" dirty="0"/>
              <a:t>Fundamental para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aplicacoes</a:t>
            </a:r>
            <a:r>
              <a:rPr lang="en-US" dirty="0"/>
              <a:t> cloud-native microservices</a:t>
            </a:r>
          </a:p>
          <a:p>
            <a:r>
              <a:rPr lang="en-US" dirty="0"/>
              <a:t>Docker </a:t>
            </a:r>
            <a:r>
              <a:rPr lang="en-US" dirty="0" err="1"/>
              <a:t>possui</a:t>
            </a:r>
            <a:r>
              <a:rPr lang="en-US" dirty="0"/>
              <a:t> um driver native para redes overlay</a:t>
            </a:r>
          </a:p>
          <a:p>
            <a:pPr lvl="1"/>
            <a:r>
              <a:rPr lang="en-US" dirty="0" err="1"/>
              <a:t>Implementado</a:t>
            </a:r>
            <a:r>
              <a:rPr lang="en-US" dirty="0"/>
              <a:t> sob o </a:t>
            </a:r>
            <a:r>
              <a:rPr lang="en-US" dirty="0" err="1"/>
              <a:t>libnetwork</a:t>
            </a:r>
            <a:r>
              <a:rPr lang="en-US" dirty="0"/>
              <a:t> e drivers</a:t>
            </a:r>
          </a:p>
        </p:txBody>
      </p:sp>
    </p:spTree>
    <p:extLst>
      <p:ext uri="{BB962C8B-B14F-4D97-AF65-F5344CB8AC3E}">
        <p14:creationId xmlns:p14="http://schemas.microsoft.com/office/powerpoint/2010/main" val="301271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B8B88-F97C-40EA-8B62-7F1AD4B5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Service Discover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6390-7911-4E98-9929-88DFC478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 err="1"/>
              <a:t>Permite</a:t>
            </a:r>
            <a:r>
              <a:rPr lang="en-US" sz="1800" dirty="0"/>
              <a:t> que </a:t>
            </a:r>
            <a:r>
              <a:rPr lang="en-US" sz="1800" dirty="0" err="1"/>
              <a:t>cada</a:t>
            </a:r>
            <a:r>
              <a:rPr lang="en-US" sz="1800" dirty="0"/>
              <a:t> Container or </a:t>
            </a:r>
            <a:r>
              <a:rPr lang="en-US" sz="1800" dirty="0" err="1"/>
              <a:t>Servico</a:t>
            </a:r>
            <a:r>
              <a:rPr lang="en-US" sz="1800" dirty="0"/>
              <a:t> Swarm </a:t>
            </a:r>
            <a:r>
              <a:rPr lang="en-US" sz="1800" dirty="0" err="1"/>
              <a:t>possam</a:t>
            </a:r>
            <a:r>
              <a:rPr lang="en-US" sz="1800" dirty="0"/>
              <a:t> </a:t>
            </a:r>
            <a:r>
              <a:rPr lang="en-US" sz="1800" dirty="0" err="1"/>
              <a:t>encontrar</a:t>
            </a:r>
            <a:r>
              <a:rPr lang="en-US" sz="1800" dirty="0"/>
              <a:t>-se </a:t>
            </a:r>
            <a:r>
              <a:rPr lang="en-US" sz="1800" dirty="0" err="1"/>
              <a:t>mutuamente</a:t>
            </a:r>
            <a:r>
              <a:rPr lang="en-US" sz="1800" dirty="0"/>
              <a:t> por </a:t>
            </a:r>
            <a:r>
              <a:rPr lang="en-US" sz="1800" dirty="0" err="1"/>
              <a:t>nome</a:t>
            </a:r>
            <a:endParaRPr lang="en-US" sz="1800" dirty="0"/>
          </a:p>
          <a:p>
            <a:r>
              <a:rPr lang="en-US" sz="1800" dirty="0"/>
              <a:t>DNS Server e DNS Resolver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1934-7D80-417D-9A51-9751594CD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600494"/>
            <a:ext cx="6633184" cy="32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B7912-8F09-46A7-BFA2-248A59EE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Ingress Load Balancer</a:t>
            </a:r>
            <a:endParaRPr lang="pt-B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C9EC-151C-4FE6-91E2-07455983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Swarm suporta 2 modos para tornar um service acessivel fora do cluster</a:t>
            </a:r>
          </a:p>
          <a:p>
            <a:pPr lvl="1"/>
            <a:r>
              <a:rPr lang="en-US" sz="1800"/>
              <a:t>Ingress Mode (default)</a:t>
            </a:r>
          </a:p>
          <a:p>
            <a:pPr lvl="1"/>
            <a:r>
              <a:rPr lang="en-US" sz="1800"/>
              <a:t>Host Mode</a:t>
            </a:r>
            <a:endParaRPr lang="pt-BR" sz="18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99974B-C558-4C0A-9E45-B97C90C8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10" y="643466"/>
            <a:ext cx="5703859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400A-ADF7-4812-8D38-460ECF47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Ingress Load Balancer</a:t>
            </a:r>
            <a:endParaRPr lang="pt-BR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204D-775F-49A9-B8CA-74394D04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/>
              <a:t>Usa</a:t>
            </a:r>
            <a:r>
              <a:rPr lang="en-US" sz="1800" dirty="0"/>
              <a:t> o Service Mesh </a:t>
            </a:r>
            <a:r>
              <a:rPr lang="en-US" sz="1800" dirty="0" err="1"/>
              <a:t>ou</a:t>
            </a:r>
            <a:r>
              <a:rPr lang="en-US" sz="1800" dirty="0"/>
              <a:t> Swarm Mode Service Mesh</a:t>
            </a:r>
          </a:p>
          <a:p>
            <a:r>
              <a:rPr lang="en-US" sz="1800" dirty="0"/>
              <a:t>O commando publica o service svc1 </a:t>
            </a:r>
            <a:r>
              <a:rPr lang="en-US" sz="1800" dirty="0" err="1"/>
              <a:t>usando</a:t>
            </a:r>
            <a:r>
              <a:rPr lang="en-US" sz="1800" dirty="0"/>
              <a:t> a rede </a:t>
            </a:r>
            <a:r>
              <a:rPr lang="en-US" sz="1800" dirty="0" err="1"/>
              <a:t>overnet</a:t>
            </a:r>
            <a:r>
              <a:rPr lang="en-US" sz="1800" dirty="0"/>
              <a:t> </a:t>
            </a:r>
            <a:r>
              <a:rPr lang="en-US" sz="1800" dirty="0" err="1"/>
              <a:t>mapeando</a:t>
            </a:r>
            <a:r>
              <a:rPr lang="en-US" sz="1800" dirty="0"/>
              <a:t> a porta 5000 do host para a porta 80 </a:t>
            </a:r>
            <a:r>
              <a:rPr lang="en-US" sz="1800" dirty="0" err="1"/>
              <a:t>onde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um </a:t>
            </a:r>
            <a:r>
              <a:rPr lang="en-US" sz="1800" dirty="0" err="1"/>
              <a:t>nginx</a:t>
            </a:r>
            <a:endParaRPr lang="en-US" sz="1800" dirty="0"/>
          </a:p>
          <a:p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trafego</a:t>
            </a:r>
            <a:r>
              <a:rPr lang="en-US" sz="1800" dirty="0"/>
              <a:t> que </a:t>
            </a:r>
            <a:r>
              <a:rPr lang="en-US" sz="1800" dirty="0" err="1"/>
              <a:t>chega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rede do Ingres, via </a:t>
            </a:r>
            <a:r>
              <a:rPr lang="en-US" sz="1800" dirty="0" err="1"/>
              <a:t>qualquer</a:t>
            </a:r>
            <a:r>
              <a:rPr lang="en-US" sz="1800" dirty="0"/>
              <a:t> </a:t>
            </a:r>
            <a:r>
              <a:rPr lang="en-US" sz="1800" dirty="0" err="1"/>
              <a:t>nodo</a:t>
            </a:r>
            <a:r>
              <a:rPr lang="en-US" sz="1800" dirty="0"/>
              <a:t>, </a:t>
            </a:r>
            <a:r>
              <a:rPr lang="en-US" sz="1800" dirty="0" err="1"/>
              <a:t>na</a:t>
            </a:r>
            <a:r>
              <a:rPr lang="en-US" sz="1800" dirty="0"/>
              <a:t> porta 5000 sera </a:t>
            </a:r>
            <a:r>
              <a:rPr lang="en-US" sz="1800" dirty="0" err="1"/>
              <a:t>roteada</a:t>
            </a:r>
            <a:r>
              <a:rPr lang="en-US" sz="1800" dirty="0"/>
              <a:t> para o service svc1 </a:t>
            </a:r>
            <a:r>
              <a:rPr lang="en-US" sz="1800" dirty="0" err="1"/>
              <a:t>na</a:t>
            </a:r>
            <a:r>
              <a:rPr lang="en-US" sz="1800" dirty="0"/>
              <a:t> porta 80</a:t>
            </a:r>
            <a:endParaRPr lang="pt-BR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BE042-5E18-484B-851B-4A9D7456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74" y="1438360"/>
            <a:ext cx="5640167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BDAC5-1E5F-4FA6-A388-73748776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Ingress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4501-4E0C-4F4D-AF61-93F54266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9F9A0"/>
                </a:solidFill>
              </a:rPr>
              <a:t>Importante</a:t>
            </a:r>
            <a:r>
              <a:rPr lang="en-US" sz="2000" dirty="0">
                <a:solidFill>
                  <a:srgbClr val="F9F9A0"/>
                </a:solidFill>
              </a:rPr>
              <a:t> eh que o </a:t>
            </a:r>
            <a:r>
              <a:rPr lang="en-US" sz="2000" dirty="0" err="1">
                <a:solidFill>
                  <a:srgbClr val="F9F9A0"/>
                </a:solidFill>
              </a:rPr>
              <a:t>trafico</a:t>
            </a:r>
            <a:r>
              <a:rPr lang="en-US" sz="2000" dirty="0">
                <a:solidFill>
                  <a:srgbClr val="F9F9A0"/>
                </a:solidFill>
              </a:rPr>
              <a:t> sera </a:t>
            </a:r>
            <a:r>
              <a:rPr lang="en-US" sz="2000" dirty="0" err="1">
                <a:solidFill>
                  <a:srgbClr val="F9F9A0"/>
                </a:solidFill>
              </a:rPr>
              <a:t>balanceado</a:t>
            </a:r>
            <a:r>
              <a:rPr lang="en-US" sz="2000" dirty="0">
                <a:solidFill>
                  <a:srgbClr val="F9F9A0"/>
                </a:solidFill>
              </a:rPr>
              <a:t> </a:t>
            </a:r>
            <a:r>
              <a:rPr lang="en-US" sz="2000" dirty="0" err="1">
                <a:solidFill>
                  <a:srgbClr val="F9F9A0"/>
                </a:solidFill>
              </a:rPr>
              <a:t>em</a:t>
            </a:r>
            <a:r>
              <a:rPr lang="en-US" sz="2000" dirty="0">
                <a:solidFill>
                  <a:srgbClr val="F9F9A0"/>
                </a:solidFill>
              </a:rPr>
              <a:t> </a:t>
            </a:r>
            <a:r>
              <a:rPr lang="en-US" sz="2000" dirty="0" err="1">
                <a:solidFill>
                  <a:srgbClr val="F9F9A0"/>
                </a:solidFill>
              </a:rPr>
              <a:t>todas</a:t>
            </a:r>
            <a:r>
              <a:rPr lang="en-US" sz="2000" dirty="0">
                <a:solidFill>
                  <a:srgbClr val="F9F9A0"/>
                </a:solidFill>
              </a:rPr>
              <a:t> as replicas </a:t>
            </a:r>
            <a:r>
              <a:rPr lang="en-US" sz="2000" dirty="0" err="1">
                <a:solidFill>
                  <a:srgbClr val="F9F9A0"/>
                </a:solidFill>
              </a:rPr>
              <a:t>executando</a:t>
            </a:r>
            <a:r>
              <a:rPr lang="en-US" sz="2000" dirty="0">
                <a:solidFill>
                  <a:srgbClr val="F9F9A0"/>
                </a:solidFill>
              </a:rPr>
              <a:t> o </a:t>
            </a:r>
            <a:r>
              <a:rPr lang="en-US" sz="2000" dirty="0" err="1">
                <a:solidFill>
                  <a:srgbClr val="F9F9A0"/>
                </a:solidFill>
              </a:rPr>
              <a:t>servico</a:t>
            </a:r>
            <a:r>
              <a:rPr lang="en-US" sz="2000" dirty="0">
                <a:solidFill>
                  <a:srgbClr val="F9F9A0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144A4-94D9-4E3F-AE74-9F94E131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569700"/>
            <a:ext cx="6197668" cy="37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DEA36-1DBF-4D9D-AC35-8CF72F42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Networks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DFF7-7CFB-4290-AF03-7046C29A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9750"/>
            <a:ext cx="4763105" cy="4404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CNM – Container Network Model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OpenSource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 err="1"/>
              <a:t>Arquitetura</a:t>
            </a:r>
            <a:r>
              <a:rPr lang="en-US" sz="1400" dirty="0"/>
              <a:t> de Rede , </a:t>
            </a:r>
            <a:r>
              <a:rPr lang="en-US" sz="1400" dirty="0" err="1"/>
              <a:t>Plugavel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err="1"/>
              <a:t>libnetwork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 err="1"/>
              <a:t>Implementacao</a:t>
            </a:r>
            <a:r>
              <a:rPr lang="en-US" sz="1400" dirty="0"/>
              <a:t> do CNM </a:t>
            </a:r>
            <a:r>
              <a:rPr lang="en-US" sz="1400" dirty="0" err="1"/>
              <a:t>em</a:t>
            </a:r>
            <a:r>
              <a:rPr lang="en-US" sz="1400" dirty="0"/>
              <a:t> Go Lang e </a:t>
            </a:r>
            <a:r>
              <a:rPr lang="en-US" sz="1400" dirty="0" err="1"/>
              <a:t>multiplataforma</a:t>
            </a:r>
            <a:r>
              <a:rPr lang="en-US" sz="1400" dirty="0"/>
              <a:t> (Linux e Windows)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Drivers </a:t>
            </a:r>
            <a:r>
              <a:rPr lang="en-US" sz="1400" dirty="0" err="1"/>
              <a:t>criam</a:t>
            </a:r>
            <a:r>
              <a:rPr lang="en-US" sz="1400" dirty="0"/>
              <a:t> plugins para o </a:t>
            </a:r>
            <a:r>
              <a:rPr lang="en-US" sz="1400" dirty="0" err="1"/>
              <a:t>libnetwork</a:t>
            </a:r>
            <a:r>
              <a:rPr lang="en-US" sz="1400" dirty="0"/>
              <a:t> para </a:t>
            </a:r>
            <a:r>
              <a:rPr lang="en-US" sz="1400" dirty="0" err="1"/>
              <a:t>implementacoes</a:t>
            </a:r>
            <a:r>
              <a:rPr lang="en-US" sz="1400" dirty="0"/>
              <a:t> de </a:t>
            </a:r>
            <a:r>
              <a:rPr lang="en-US" sz="1400" dirty="0" err="1"/>
              <a:t>topologias</a:t>
            </a:r>
            <a:r>
              <a:rPr lang="en-US" sz="1400" dirty="0"/>
              <a:t> </a:t>
            </a:r>
            <a:r>
              <a:rPr lang="en-US" sz="1400" dirty="0" err="1"/>
              <a:t>especificas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“Service discover”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Solucao</a:t>
            </a:r>
            <a:r>
              <a:rPr lang="en-US" sz="1400" dirty="0"/>
              <a:t> </a:t>
            </a:r>
            <a:r>
              <a:rPr lang="en-US" sz="1400" dirty="0" err="1"/>
              <a:t>basica</a:t>
            </a:r>
            <a:r>
              <a:rPr lang="en-US" sz="1400" dirty="0"/>
              <a:t> para “Load Balancing”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Drivers </a:t>
            </a:r>
            <a:r>
              <a:rPr lang="en-US" sz="1400" dirty="0" err="1"/>
              <a:t>Nativos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Single-host bridge networks</a:t>
            </a:r>
          </a:p>
          <a:p>
            <a:pPr lvl="1">
              <a:lnSpc>
                <a:spcPct val="90000"/>
              </a:lnSpc>
            </a:pPr>
            <a:r>
              <a:rPr lang="pt-BR" sz="1400" dirty="0"/>
              <a:t>Multi-host overlay</a:t>
            </a:r>
          </a:p>
          <a:p>
            <a:pPr lvl="1">
              <a:lnSpc>
                <a:spcPct val="90000"/>
              </a:lnSpc>
            </a:pPr>
            <a:r>
              <a:rPr lang="pt-BR" sz="1400" dirty="0"/>
              <a:t>Opcoes para plugar em VLANS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0AA80A-EBF0-4C4A-BDDC-934542675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3539"/>
            <a:ext cx="5452532" cy="23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9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6021A-34DA-401D-83BC-858EF951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CNM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32D7-425E-46C7-8925-D225D18E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/>
              <a:t>Especificacao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Sandbox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Network Stack </a:t>
            </a:r>
            <a:r>
              <a:rPr lang="en-US" sz="1400" dirty="0" err="1"/>
              <a:t>isolada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Ethernet Interfaces, Ports, Routing Tables, DNS config, …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Endpoints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Virtual Network Interface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Responsavel</a:t>
            </a:r>
            <a:r>
              <a:rPr lang="en-US" sz="1400" dirty="0"/>
              <a:t> por </a:t>
            </a:r>
            <a:r>
              <a:rPr lang="en-US" sz="1400" dirty="0" err="1"/>
              <a:t>fazer</a:t>
            </a:r>
            <a:r>
              <a:rPr lang="en-US" sz="1400" dirty="0"/>
              <a:t> as </a:t>
            </a:r>
            <a:r>
              <a:rPr lang="en-US" sz="1400" dirty="0" err="1"/>
              <a:t>conexoes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Ex: </a:t>
            </a:r>
            <a:r>
              <a:rPr lang="en-US" sz="1400" dirty="0" err="1"/>
              <a:t>Conexao</a:t>
            </a:r>
            <a:r>
              <a:rPr lang="en-US" sz="1400" dirty="0"/>
              <a:t> entre o Sandbox e </a:t>
            </a:r>
            <a:r>
              <a:rPr lang="en-US" sz="1400" dirty="0" err="1"/>
              <a:t>uma</a:t>
            </a:r>
            <a:r>
              <a:rPr lang="en-US" sz="1400" dirty="0"/>
              <a:t> rede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Networks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Implementacao</a:t>
            </a:r>
            <a:r>
              <a:rPr lang="en-US" sz="1400" dirty="0"/>
              <a:t> de um switch (spec 802.1d bridge)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Agrupa</a:t>
            </a:r>
            <a:r>
              <a:rPr lang="en-US" sz="1400" dirty="0"/>
              <a:t> de forma </a:t>
            </a:r>
            <a:r>
              <a:rPr lang="en-US" sz="1400" dirty="0" err="1"/>
              <a:t>isolada</a:t>
            </a:r>
            <a:r>
              <a:rPr lang="en-US" sz="1400" dirty="0"/>
              <a:t> um conjunto de endpoints </a:t>
            </a:r>
            <a:r>
              <a:rPr lang="en-US" sz="1400" dirty="0" err="1"/>
              <a:t>precisam</a:t>
            </a:r>
            <a:r>
              <a:rPr lang="en-US" sz="1400" dirty="0"/>
              <a:t> </a:t>
            </a:r>
            <a:r>
              <a:rPr lang="en-US" sz="1400" dirty="0" err="1"/>
              <a:t>comunicar</a:t>
            </a:r>
            <a:r>
              <a:rPr lang="en-US" sz="1400" dirty="0"/>
              <a:t>-se</a:t>
            </a:r>
            <a:endParaRPr lang="pt-B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22970-F65C-4DAA-BF39-E2E3EF51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801359"/>
            <a:ext cx="4065464" cy="19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19B60-0A88-45C5-B569-9C920778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Docker Networks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5A0-D789-4E8A-B043-BA48D408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/>
              <a:t>Container A </a:t>
            </a:r>
            <a:r>
              <a:rPr lang="en-US" sz="1800" dirty="0" err="1"/>
              <a:t>tem</a:t>
            </a:r>
            <a:r>
              <a:rPr lang="en-US" sz="1800" dirty="0"/>
              <a:t> um </a:t>
            </a:r>
            <a:r>
              <a:rPr lang="en-US" sz="1800" dirty="0" err="1"/>
              <a:t>unico</a:t>
            </a:r>
            <a:r>
              <a:rPr lang="en-US" sz="1800" dirty="0"/>
              <a:t> endpoint que o </a:t>
            </a:r>
            <a:r>
              <a:rPr lang="en-US" sz="1800" dirty="0" err="1"/>
              <a:t>conecta</a:t>
            </a:r>
            <a:r>
              <a:rPr lang="en-US" sz="1800" dirty="0"/>
              <a:t> a Network A</a:t>
            </a:r>
          </a:p>
          <a:p>
            <a:r>
              <a:rPr lang="en-US" sz="1800" dirty="0"/>
              <a:t>Container B </a:t>
            </a:r>
            <a:r>
              <a:rPr lang="en-US" sz="1800" dirty="0" err="1"/>
              <a:t>possui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endpoints que o </a:t>
            </a:r>
            <a:r>
              <a:rPr lang="en-US" sz="1800" dirty="0" err="1"/>
              <a:t>conecta</a:t>
            </a:r>
            <a:r>
              <a:rPr lang="en-US" sz="1800" dirty="0"/>
              <a:t> a Network A e B</a:t>
            </a:r>
          </a:p>
          <a:p>
            <a:r>
              <a:rPr lang="en-US" sz="1800" dirty="0"/>
              <a:t>Containers A e B </a:t>
            </a:r>
            <a:r>
              <a:rPr lang="en-US" sz="1800" dirty="0" err="1"/>
              <a:t>podem</a:t>
            </a:r>
            <a:r>
              <a:rPr lang="en-US" sz="1800" dirty="0"/>
              <a:t> </a:t>
            </a:r>
            <a:r>
              <a:rPr lang="en-US" sz="1800" dirty="0" err="1"/>
              <a:t>comunica</a:t>
            </a:r>
            <a:r>
              <a:rPr lang="en-US" sz="1800" dirty="0"/>
              <a:t>-se </a:t>
            </a:r>
            <a:r>
              <a:rPr lang="en-US" sz="1800" dirty="0" err="1"/>
              <a:t>atraves</a:t>
            </a:r>
            <a:r>
              <a:rPr lang="en-US" sz="1800" dirty="0"/>
              <a:t> da Network A</a:t>
            </a:r>
          </a:p>
          <a:p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dois</a:t>
            </a:r>
            <a:r>
              <a:rPr lang="en-US" sz="1800" dirty="0"/>
              <a:t> endpoints no Container B </a:t>
            </a:r>
            <a:r>
              <a:rPr lang="en-US" sz="1800" dirty="0" err="1"/>
              <a:t>nao</a:t>
            </a:r>
            <a:r>
              <a:rPr lang="en-US" sz="1800" dirty="0"/>
              <a:t> </a:t>
            </a:r>
            <a:r>
              <a:rPr lang="en-US" sz="1800" dirty="0" err="1"/>
              <a:t>podem</a:t>
            </a:r>
            <a:r>
              <a:rPr lang="en-US" sz="1800" dirty="0"/>
              <a:t> </a:t>
            </a:r>
            <a:r>
              <a:rPr lang="en-US" sz="1800" dirty="0" err="1"/>
              <a:t>comunicar</a:t>
            </a:r>
            <a:r>
              <a:rPr lang="en-US" sz="1800" dirty="0"/>
              <a:t>-se, pois </a:t>
            </a:r>
            <a:r>
              <a:rPr lang="en-US" sz="1800" dirty="0" err="1"/>
              <a:t>estao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redes </a:t>
            </a:r>
            <a:r>
              <a:rPr lang="en-US" sz="1800" dirty="0" err="1"/>
              <a:t>diferentes</a:t>
            </a:r>
            <a:r>
              <a:rPr lang="en-US" sz="1800" dirty="0"/>
              <a:t>. Para </a:t>
            </a:r>
            <a:r>
              <a:rPr lang="en-US" sz="1800" dirty="0" err="1"/>
              <a:t>tal</a:t>
            </a:r>
            <a:r>
              <a:rPr lang="en-US" sz="1800" dirty="0"/>
              <a:t> eh </a:t>
            </a:r>
            <a:r>
              <a:rPr lang="en-US" sz="1800" dirty="0" err="1"/>
              <a:t>necessario</a:t>
            </a:r>
            <a:r>
              <a:rPr lang="en-US" sz="1800" dirty="0"/>
              <a:t> um router layer 3</a:t>
            </a:r>
          </a:p>
          <a:p>
            <a:r>
              <a:rPr lang="en-US" sz="1800" dirty="0" err="1"/>
              <a:t>Cada</a:t>
            </a:r>
            <a:r>
              <a:rPr lang="en-US" sz="1800" dirty="0"/>
              <a:t> Endpoint </a:t>
            </a:r>
            <a:r>
              <a:rPr lang="en-US" sz="1800" dirty="0" err="1"/>
              <a:t>pode</a:t>
            </a:r>
            <a:r>
              <a:rPr lang="en-US" sz="1800" dirty="0"/>
              <a:t> se </a:t>
            </a:r>
            <a:r>
              <a:rPr lang="en-US" sz="1800" dirty="0" err="1"/>
              <a:t>conectar</a:t>
            </a:r>
            <a:r>
              <a:rPr lang="en-US" sz="1800" dirty="0"/>
              <a:t> a </a:t>
            </a:r>
            <a:r>
              <a:rPr lang="en-US" sz="1800" dirty="0" err="1"/>
              <a:t>uma</a:t>
            </a:r>
            <a:r>
              <a:rPr lang="en-US" sz="1800" dirty="0"/>
              <a:t> Network, </a:t>
            </a:r>
            <a:r>
              <a:rPr lang="en-US" sz="1800" dirty="0" err="1"/>
              <a:t>entao</a:t>
            </a:r>
            <a:r>
              <a:rPr lang="en-US" sz="1800" dirty="0"/>
              <a:t> se o Container </a:t>
            </a:r>
            <a:r>
              <a:rPr lang="en-US" sz="1800" dirty="0" err="1"/>
              <a:t>precisa</a:t>
            </a:r>
            <a:r>
              <a:rPr lang="en-US" sz="1800" dirty="0"/>
              <a:t> se </a:t>
            </a:r>
            <a:r>
              <a:rPr lang="en-US" sz="1800" dirty="0" err="1"/>
              <a:t>conectar</a:t>
            </a:r>
            <a:r>
              <a:rPr lang="en-US" sz="1800" dirty="0"/>
              <a:t> a </a:t>
            </a:r>
            <a:r>
              <a:rPr lang="en-US" sz="1800" dirty="0" err="1"/>
              <a:t>diferentes</a:t>
            </a:r>
            <a:r>
              <a:rPr lang="en-US" sz="1800" dirty="0"/>
              <a:t> Networks </a:t>
            </a:r>
            <a:r>
              <a:rPr lang="en-US" sz="1800" dirty="0" err="1"/>
              <a:t>precisa</a:t>
            </a:r>
            <a:r>
              <a:rPr lang="en-US" sz="1800" dirty="0"/>
              <a:t> de </a:t>
            </a:r>
            <a:r>
              <a:rPr lang="en-US" sz="1800" dirty="0" err="1"/>
              <a:t>multiplos</a:t>
            </a:r>
            <a:r>
              <a:rPr lang="en-US" sz="1800" dirty="0"/>
              <a:t> Endpoint</a:t>
            </a:r>
            <a:endParaRPr lang="pt-B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389D-EC00-4B96-9EE9-A7040EE8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360041"/>
            <a:ext cx="6633184" cy="37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5F9FE-62A4-4A97-9AB4-BD4EE13E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Drivers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F2F9-7220-4E06-91F5-00754D79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 dirty="0"/>
              <a:t>Built-in drivers</a:t>
            </a:r>
          </a:p>
          <a:p>
            <a:pPr lvl="1"/>
            <a:r>
              <a:rPr lang="en-US" sz="1800" dirty="0"/>
              <a:t>Native/Local drivers</a:t>
            </a:r>
          </a:p>
          <a:p>
            <a:pPr lvl="1"/>
            <a:r>
              <a:rPr lang="en-US" sz="1800" dirty="0"/>
              <a:t>Linux: Bridge | Overlay | </a:t>
            </a:r>
            <a:r>
              <a:rPr lang="en-US" sz="1800" dirty="0" err="1"/>
              <a:t>macvlan</a:t>
            </a:r>
            <a:endParaRPr lang="en-US" sz="1800" dirty="0"/>
          </a:p>
          <a:p>
            <a:pPr lvl="1"/>
            <a:r>
              <a:rPr lang="en-US" sz="1800" dirty="0"/>
              <a:t>Windows: Nat | Overlay | Transparent, l2bridge</a:t>
            </a:r>
          </a:p>
          <a:p>
            <a:pPr lvl="1"/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-parties Drivers</a:t>
            </a:r>
            <a:endParaRPr lang="pt-BR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BD9CE88-72F2-4989-BF3D-08C9F63F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641951"/>
            <a:ext cx="6633184" cy="31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1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42098-7B50-41FE-88AE-DE3FA66A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Single-host bridge networks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D396-861D-439D-98DE-F318F72E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Permite conectar containers no mesmo host</a:t>
            </a:r>
          </a:p>
          <a:p>
            <a:r>
              <a:rPr lang="en-US" sz="1800"/>
              <a:t>Implementa 802.1d bridge (layer 2 switch)</a:t>
            </a:r>
          </a:p>
          <a:p>
            <a:r>
              <a:rPr lang="en-US" sz="1800"/>
              <a:t>Linux usa o bridge driver</a:t>
            </a:r>
          </a:p>
          <a:p>
            <a:r>
              <a:rPr lang="en-US" sz="1800"/>
              <a:t>Windows usa nat driver </a:t>
            </a:r>
            <a:endParaRPr lang="pt-BR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B5A32-AAD2-4FC5-920B-98F965DA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641951"/>
            <a:ext cx="6633184" cy="31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02C02-EA05-4DC1-BE02-34E05E01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Bridge on Linux</a:t>
            </a:r>
            <a:endParaRPr lang="pt-BR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9E00-5558-446F-A950-C0A2D27D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Em qualquer Linux, redes bridge sao mapeadas para  o Linux Bridge do kernel chamado docker0</a:t>
            </a:r>
          </a:p>
          <a:p>
            <a:r>
              <a:rPr lang="en-US" sz="1800"/>
              <a:t>docker network inspect bridge | grep bridge.name</a:t>
            </a:r>
            <a:endParaRPr lang="pt-BR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59593-6408-4E51-B52C-18FC4394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696723"/>
            <a:ext cx="6633184" cy="50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62C799-B874-4F21-9E26-28BC92A6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6EF4F-A88F-451F-8C05-5C4427B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Docker Networks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D584-5E35-449C-82C5-EF040F8C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641" y="659342"/>
            <a:ext cx="6889687" cy="29504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Linux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docker network create –d bridge </a:t>
            </a:r>
            <a:r>
              <a:rPr lang="en-US" sz="1300" err="1"/>
              <a:t>localnet</a:t>
            </a:r>
            <a:endParaRPr lang="en-US" sz="1300"/>
          </a:p>
          <a:p>
            <a:pPr lvl="1">
              <a:lnSpc>
                <a:spcPct val="90000"/>
              </a:lnSpc>
            </a:pPr>
            <a:r>
              <a:rPr lang="en-US" sz="1300"/>
              <a:t>sudo apt install bridge-utils</a:t>
            </a:r>
          </a:p>
          <a:p>
            <a:pPr lvl="1">
              <a:lnSpc>
                <a:spcPct val="90000"/>
              </a:lnSpc>
            </a:pPr>
            <a:r>
              <a:rPr lang="en-US" sz="1300" err="1"/>
              <a:t>brctl</a:t>
            </a:r>
            <a:r>
              <a:rPr lang="en-US" sz="1300"/>
              <a:t> show</a:t>
            </a:r>
          </a:p>
          <a:p>
            <a:pPr>
              <a:lnSpc>
                <a:spcPct val="90000"/>
              </a:lnSpc>
            </a:pPr>
            <a:r>
              <a:rPr lang="en-US" sz="1300"/>
              <a:t>Windows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docker network create –d </a:t>
            </a:r>
            <a:r>
              <a:rPr lang="en-US" sz="1300" err="1"/>
              <a:t>nat</a:t>
            </a:r>
            <a:r>
              <a:rPr lang="en-US" sz="1300"/>
              <a:t> </a:t>
            </a:r>
            <a:r>
              <a:rPr lang="en-US" sz="1300" err="1"/>
              <a:t>localnet</a:t>
            </a:r>
            <a:endParaRPr lang="en-US" sz="1300"/>
          </a:p>
          <a:p>
            <a:pPr>
              <a:lnSpc>
                <a:spcPct val="90000"/>
              </a:lnSpc>
            </a:pPr>
            <a:r>
              <a:rPr lang="en-US" sz="1300"/>
              <a:t>docker container run -d --name c1 --network </a:t>
            </a:r>
            <a:r>
              <a:rPr lang="en-US" sz="1300" err="1"/>
              <a:t>localnet</a:t>
            </a:r>
            <a:r>
              <a:rPr lang="en-US" sz="1300"/>
              <a:t> alpine sleep 1d</a:t>
            </a:r>
          </a:p>
          <a:p>
            <a:pPr>
              <a:lnSpc>
                <a:spcPct val="90000"/>
              </a:lnSpc>
            </a:pPr>
            <a:r>
              <a:rPr lang="pt-BR" sz="1300"/>
              <a:t>docker network inspect localnet --format '{{json .Containers}}'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FF5A3A-E475-4649-8C02-3C086408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42" y="3956424"/>
            <a:ext cx="2419151" cy="1850651"/>
          </a:xfrm>
          <a:prstGeom prst="rect">
            <a:avLst/>
          </a:prstGeom>
        </p:spPr>
      </p:pic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D74F4F4C-AD64-4A75-990E-5E25169E3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26" y="4320580"/>
            <a:ext cx="3229755" cy="112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6042-DC2B-493E-9539-1A3B8571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 Networks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268E-A787-493D-B31E-8700C0CA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Permite</a:t>
            </a:r>
            <a:r>
              <a:rPr lang="en-US" dirty="0"/>
              <a:t> que um unica rede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hosts</a:t>
            </a:r>
          </a:p>
          <a:p>
            <a:r>
              <a:rPr lang="en-US" dirty="0"/>
              <a:t>Containers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hosts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comunicar</a:t>
            </a:r>
            <a:endParaRPr lang="en-US" dirty="0"/>
          </a:p>
          <a:p>
            <a:r>
              <a:rPr lang="en-US" dirty="0"/>
              <a:t>docker network create –d overlay …</a:t>
            </a:r>
          </a:p>
        </p:txBody>
      </p:sp>
    </p:spTree>
    <p:extLst>
      <p:ext uri="{BB962C8B-B14F-4D97-AF65-F5344CB8AC3E}">
        <p14:creationId xmlns:p14="http://schemas.microsoft.com/office/powerpoint/2010/main" val="392959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Docker</vt:lpstr>
      <vt:lpstr>Docker Networks</vt:lpstr>
      <vt:lpstr>CNM</vt:lpstr>
      <vt:lpstr>Docker Networks</vt:lpstr>
      <vt:lpstr>Drivers</vt:lpstr>
      <vt:lpstr>Single-host bridge networks</vt:lpstr>
      <vt:lpstr>Bridge on Linux</vt:lpstr>
      <vt:lpstr>Docker Networks</vt:lpstr>
      <vt:lpstr>Overlay Networks</vt:lpstr>
      <vt:lpstr>MCVLAN Networks</vt:lpstr>
      <vt:lpstr>MACVLAN Network</vt:lpstr>
      <vt:lpstr>MACVLAN Network</vt:lpstr>
      <vt:lpstr>Overlay Network</vt:lpstr>
      <vt:lpstr>Service Discover</vt:lpstr>
      <vt:lpstr>Ingress Load Balancer</vt:lpstr>
      <vt:lpstr>Ingress Load Balancer</vt:lpstr>
      <vt:lpstr>Ingress 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2020-12-16T16:25:30Z</dcterms:created>
  <dcterms:modified xsi:type="dcterms:W3CDTF">2020-12-16T18:41:46Z</dcterms:modified>
</cp:coreProperties>
</file>