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78" r:id="rId5"/>
    <p:sldId id="281" r:id="rId6"/>
    <p:sldId id="282" r:id="rId7"/>
    <p:sldId id="283" r:id="rId8"/>
    <p:sldId id="284" r:id="rId9"/>
    <p:sldId id="285" r:id="rId10"/>
    <p:sldId id="300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9" r:id="rId21"/>
    <p:sldId id="295" r:id="rId22"/>
    <p:sldId id="296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window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mac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install-and-use-docker-on-ubuntu-20-0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BC7F6"/>
                </a:solidFill>
              </a:rPr>
              <a:t>Containerization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cker loses its first-mover advantage to Kubernetes - now what?">
            <a:extLst>
              <a:ext uri="{FF2B5EF4-FFF2-40B4-BE49-F238E27FC236}">
                <a16:creationId xmlns:a16="http://schemas.microsoft.com/office/drawing/2014/main" id="{693DA3A2-8E1B-48A6-B18D-19B60049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427321"/>
            <a:ext cx="6197668" cy="40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36A2-4D74-4601-BD05-A486E181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71B5-679A-4058-A630-E8230E5D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opera num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baixo</a:t>
            </a:r>
            <a:endParaRPr lang="en-US" dirty="0"/>
          </a:p>
          <a:p>
            <a:pPr lvl="1"/>
            <a:r>
              <a:rPr lang="en-US" dirty="0" err="1"/>
              <a:t>Responsavel</a:t>
            </a:r>
            <a:r>
              <a:rPr lang="en-US" dirty="0"/>
              <a:t> por </a:t>
            </a:r>
            <a:r>
              <a:rPr lang="en-US" dirty="0" err="1"/>
              <a:t>iniciar</a:t>
            </a:r>
            <a:r>
              <a:rPr lang="en-US" dirty="0"/>
              <a:t> e </a:t>
            </a:r>
            <a:r>
              <a:rPr lang="en-US" dirty="0" err="1"/>
              <a:t>parar</a:t>
            </a:r>
            <a:r>
              <a:rPr lang="en-US" dirty="0"/>
              <a:t> Containers</a:t>
            </a:r>
          </a:p>
          <a:p>
            <a:r>
              <a:rPr lang="en-US" dirty="0" err="1"/>
              <a:t>runc</a:t>
            </a:r>
            <a:endParaRPr lang="en-US" dirty="0"/>
          </a:p>
          <a:p>
            <a:pPr lvl="1"/>
            <a:r>
              <a:rPr lang="pt-BR" dirty="0"/>
              <a:t>Implementacao de Referencia da Open Containers Initiative (OCI)</a:t>
            </a:r>
          </a:p>
          <a:p>
            <a:pPr lvl="1"/>
            <a:r>
              <a:rPr lang="pt-BR" dirty="0"/>
              <a:t>Objetivos</a:t>
            </a:r>
          </a:p>
          <a:p>
            <a:pPr lvl="2"/>
            <a:r>
              <a:rPr lang="pt-BR" dirty="0"/>
              <a:t>Iteragir com o SO</a:t>
            </a:r>
          </a:p>
          <a:p>
            <a:pPr lvl="2"/>
            <a:r>
              <a:rPr lang="pt-BR" dirty="0"/>
              <a:t>Iniciar e Parar Containers</a:t>
            </a:r>
          </a:p>
          <a:p>
            <a:pPr lvl="1"/>
            <a:r>
              <a:rPr lang="pt-BR" dirty="0"/>
              <a:t>Cada Container executando em um node Docker tem uma instancia de runc</a:t>
            </a:r>
          </a:p>
        </p:txBody>
      </p:sp>
    </p:spTree>
    <p:extLst>
      <p:ext uri="{BB962C8B-B14F-4D97-AF65-F5344CB8AC3E}">
        <p14:creationId xmlns:p14="http://schemas.microsoft.com/office/powerpoint/2010/main" val="369143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8228-0800-4422-8E8C-130E2B55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9648-3670-4CBA-B037-44F02EB8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containerd</a:t>
            </a:r>
            <a:endParaRPr lang="en-US" dirty="0"/>
          </a:p>
          <a:p>
            <a:pPr lvl="1"/>
            <a:r>
              <a:rPr lang="pt-BR" dirty="0"/>
              <a:t>Gerencia o ciclo de vida de um Container, incluind “pulling” imagens</a:t>
            </a:r>
          </a:p>
          <a:p>
            <a:pPr lvl="1"/>
            <a:r>
              <a:rPr lang="pt-BR" dirty="0"/>
              <a:t>Cria networks</a:t>
            </a:r>
          </a:p>
          <a:p>
            <a:pPr lvl="1"/>
            <a:r>
              <a:rPr lang="pt-BR" dirty="0"/>
              <a:t>Gerencia instancias de runc</a:t>
            </a:r>
          </a:p>
          <a:p>
            <a:r>
              <a:rPr lang="pt-BR" dirty="0"/>
              <a:t>Uma tipica instalacao possui um processo containerd (docker-containerd) controlando as instâncias runc (docker-runc) associadas para cada container executando</a:t>
            </a:r>
          </a:p>
        </p:txBody>
      </p:sp>
    </p:spTree>
    <p:extLst>
      <p:ext uri="{BB962C8B-B14F-4D97-AF65-F5344CB8AC3E}">
        <p14:creationId xmlns:p14="http://schemas.microsoft.com/office/powerpoint/2010/main" val="328399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1EEA-C636-4967-88D8-4942A6A5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0ABD-7C11-41F2-8FFA-BD757A7D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daemon (</a:t>
            </a:r>
            <a:r>
              <a:rPr lang="en-US" dirty="0" err="1"/>
              <a:t>dockerd</a:t>
            </a:r>
            <a:r>
              <a:rPr lang="en-US" dirty="0"/>
              <a:t>)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alto </a:t>
            </a:r>
            <a:r>
              <a:rPr lang="en-US" dirty="0" err="1"/>
              <a:t>como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Expor</a:t>
            </a:r>
            <a:r>
              <a:rPr lang="en-US" dirty="0"/>
              <a:t> API </a:t>
            </a:r>
            <a:r>
              <a:rPr lang="en-US" dirty="0" err="1"/>
              <a:t>Remota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imagens, volumes, redes, …</a:t>
            </a:r>
          </a:p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do </a:t>
            </a:r>
            <a:r>
              <a:rPr lang="en-US" dirty="0" err="1"/>
              <a:t>dockerd</a:t>
            </a:r>
            <a:r>
              <a:rPr lang="en-US" dirty="0"/>
              <a:t> eh prover </a:t>
            </a:r>
            <a:r>
              <a:rPr lang="en-US" dirty="0" err="1"/>
              <a:t>uma</a:t>
            </a:r>
            <a:r>
              <a:rPr lang="en-US" dirty="0"/>
              <a:t> forma simples de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interface </a:t>
            </a:r>
            <a:r>
              <a:rPr lang="en-US" dirty="0" err="1"/>
              <a:t>abstraindo</a:t>
            </a:r>
            <a:r>
              <a:rPr lang="en-US" dirty="0"/>
              <a:t> </a:t>
            </a:r>
            <a:r>
              <a:rPr lang="en-US" dirty="0" err="1"/>
              <a:t>complexidades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</a:p>
          <a:p>
            <a:r>
              <a:rPr lang="en-US" dirty="0"/>
              <a:t>Docker Swarm Gerencia </a:t>
            </a:r>
            <a:r>
              <a:rPr lang="en-US" dirty="0" err="1"/>
              <a:t>nodos</a:t>
            </a:r>
            <a:r>
              <a:rPr lang="en-US" dirty="0"/>
              <a:t> Docker </a:t>
            </a:r>
            <a:r>
              <a:rPr lang="en-US" dirty="0" err="1"/>
              <a:t>nativamente</a:t>
            </a:r>
            <a:endParaRPr lang="pt-BR" dirty="0"/>
          </a:p>
          <a:p>
            <a:pPr lvl="1"/>
            <a:r>
              <a:rPr lang="pt-BR" dirty="0"/>
              <a:t>Semelhante ao Kubernetes (k8)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7F2D-56BD-45CD-8299-84006EE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59D3-6924-47C5-BE4F-8EF51F06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Containers Initiative</a:t>
            </a:r>
          </a:p>
          <a:p>
            <a:r>
              <a:rPr lang="en-US" dirty="0" err="1"/>
              <a:t>Conselho</a:t>
            </a:r>
            <a:r>
              <a:rPr lang="en-US" dirty="0"/>
              <a:t> de governance para </a:t>
            </a:r>
            <a:r>
              <a:rPr lang="en-US" dirty="0" err="1"/>
              <a:t>padronizacao</a:t>
            </a:r>
            <a:r>
              <a:rPr lang="en-US" dirty="0"/>
              <a:t> de components </a:t>
            </a:r>
            <a:r>
              <a:rPr lang="en-US" dirty="0" err="1"/>
              <a:t>fundamentais</a:t>
            </a:r>
            <a:r>
              <a:rPr lang="en-US" dirty="0"/>
              <a:t> para a </a:t>
            </a:r>
            <a:r>
              <a:rPr lang="en-US" dirty="0" err="1"/>
              <a:t>insfraestrutura</a:t>
            </a:r>
            <a:r>
              <a:rPr lang="en-US" dirty="0"/>
              <a:t> de containers</a:t>
            </a:r>
          </a:p>
          <a:p>
            <a:r>
              <a:rPr lang="en-US" dirty="0" err="1"/>
              <a:t>Foco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de imagens e runtime dos containers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44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77E4A-F9D5-426B-ADFB-7B8B3264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Docker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C47B-7931-407B-AEAC-B8E73CC9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Instalação</a:t>
            </a:r>
            <a:r>
              <a:rPr lang="en-US" dirty="0"/>
              <a:t> no Windows</a:t>
            </a:r>
          </a:p>
          <a:p>
            <a:pPr lvl="1"/>
            <a:r>
              <a:rPr lang="pt-BR" dirty="0">
                <a:hlinkClick r:id="rId3"/>
              </a:rPr>
              <a:t>https://hub.docker.com/editions/community/docker-ce-desktop-windows/</a:t>
            </a:r>
            <a:endParaRPr lang="pt-BR" dirty="0"/>
          </a:p>
          <a:p>
            <a:pPr lvl="1"/>
            <a:r>
              <a:rPr lang="pt-BR" dirty="0"/>
              <a:t>Next, next, ...</a:t>
            </a:r>
          </a:p>
        </p:txBody>
      </p:sp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C7620710-C1B8-40FB-BC4E-E76075A3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08" y="2952377"/>
            <a:ext cx="753398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2306E-5A89-4E81-9C08-EAC8FBD1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Docker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27F1-3754-49CD-ADCA-05392D21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pt-BR" dirty="0"/>
              <a:t>Instalação no Mac</a:t>
            </a:r>
          </a:p>
          <a:p>
            <a:pPr lvl="1"/>
            <a:r>
              <a:rPr lang="pt-BR" dirty="0">
                <a:hlinkClick r:id="rId3"/>
              </a:rPr>
              <a:t>https://hub.docker.com/editions/community/docker-ce-desktop-mac/</a:t>
            </a:r>
            <a:endParaRPr lang="pt-BR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E3E519-E038-4476-8CC4-0FBFC02C2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027" y="2952377"/>
            <a:ext cx="6983742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097F-52A2-425E-B4B3-EB3B6812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21A6-5134-440B-ADF2-52B18BC3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Instalação no Linux (distro Ubuntu)</a:t>
            </a:r>
          </a:p>
          <a:p>
            <a:r>
              <a:rPr lang="pt-BR" dirty="0"/>
              <a:t> </a:t>
            </a:r>
            <a:r>
              <a:rPr lang="pt-BR" dirty="0">
                <a:hlinkClick r:id="rId2"/>
              </a:rPr>
              <a:t>[https://www.digitalocean.com/community/tutorials/how-to-install-and-use-docker-on-ubuntu-20-04]</a:t>
            </a:r>
            <a:endParaRPr lang="pt-BR" dirty="0"/>
          </a:p>
          <a:p>
            <a:pPr lvl="1"/>
            <a:r>
              <a:rPr lang="pt-BR" dirty="0"/>
              <a:t>sudo apt update</a:t>
            </a:r>
          </a:p>
          <a:p>
            <a:pPr lvl="1"/>
            <a:r>
              <a:rPr lang="en-US" dirty="0"/>
              <a:t>sudo apt install apt-transport-https ca-certificates curl software-properties-common</a:t>
            </a:r>
          </a:p>
          <a:p>
            <a:pPr lvl="1"/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https://download.docker.com/linux/ubuntu/gpg | sudo apt-key add -</a:t>
            </a:r>
          </a:p>
          <a:p>
            <a:pPr lvl="1"/>
            <a:r>
              <a:rPr lang="en-US" dirty="0"/>
              <a:t>sudo add-apt-repository "deb [arch=amd64] https://download.docker.com/linux/ubuntu focal stable"</a:t>
            </a:r>
          </a:p>
          <a:p>
            <a:pPr lvl="1"/>
            <a:r>
              <a:rPr lang="pt-BR" dirty="0"/>
              <a:t>sudo apt update</a:t>
            </a:r>
          </a:p>
          <a:p>
            <a:pPr lvl="1"/>
            <a:r>
              <a:rPr lang="pt-BR" dirty="0"/>
              <a:t>apt-cache policy docker-ce</a:t>
            </a:r>
          </a:p>
          <a:p>
            <a:pPr lvl="1"/>
            <a:r>
              <a:rPr lang="pt-BR" dirty="0"/>
              <a:t>sudo apt install docker-ce</a:t>
            </a:r>
          </a:p>
          <a:p>
            <a:pPr lvl="1"/>
            <a:r>
              <a:rPr lang="pt-BR" dirty="0"/>
              <a:t>sudo systemctl status docker</a:t>
            </a:r>
          </a:p>
          <a:p>
            <a:pPr lvl="1"/>
            <a:r>
              <a:rPr lang="de-DE" dirty="0"/>
              <a:t>sudo usermod -aG docker ${USER}</a:t>
            </a:r>
          </a:p>
          <a:p>
            <a:pPr lvl="1"/>
            <a:r>
              <a:rPr lang="pt-BR" dirty="0"/>
              <a:t>su - ${USER}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16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262A-2678-497F-A564-7C862CC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55" y="3923930"/>
            <a:ext cx="10030510" cy="1242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3860-E488-4DBF-B126-00CB691A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211192"/>
            <a:ext cx="9440034" cy="627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/>
                </a:solidFill>
              </a:rPr>
              <a:t>Instalação no Windows Server 2019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3681" y="839992"/>
            <a:ext cx="4161646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C9911-5187-4C17-832D-CD689842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38" y="1536155"/>
            <a:ext cx="3602333" cy="13508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144" y="826094"/>
            <a:ext cx="416052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67D9F9-556D-4B48-A4E7-8F868FAB2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036" y="1450126"/>
            <a:ext cx="3602736" cy="14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0A7F-4509-4523-BE67-DCF3A549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8866-964D-4E06-B812-CFBB7226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64 bits</a:t>
            </a:r>
          </a:p>
          <a:p>
            <a:r>
              <a:rPr lang="en-US" dirty="0"/>
              <a:t>Windows 10</a:t>
            </a:r>
          </a:p>
          <a:p>
            <a:pPr lvl="1"/>
            <a:r>
              <a:rPr lang="en-US" dirty="0"/>
              <a:t>Containers Windows e Linux</a:t>
            </a:r>
          </a:p>
          <a:p>
            <a:pPr lvl="1"/>
            <a:r>
              <a:rPr lang="en-US" dirty="0"/>
              <a:t>Pre-requisites</a:t>
            </a:r>
          </a:p>
          <a:p>
            <a:pPr lvl="2"/>
            <a:r>
              <a:rPr lang="en-US" dirty="0"/>
              <a:t>64 bit Windows 10 (Pro/Enterprise/Education) –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Home</a:t>
            </a:r>
          </a:p>
          <a:p>
            <a:pPr lvl="2"/>
            <a:r>
              <a:rPr lang="en-US" dirty="0" err="1"/>
              <a:t>Habilitar</a:t>
            </a:r>
            <a:r>
              <a:rPr lang="en-US" dirty="0"/>
              <a:t> Hardware Virtualization </a:t>
            </a:r>
            <a:r>
              <a:rPr lang="en-US" dirty="0" err="1"/>
              <a:t>na</a:t>
            </a:r>
            <a:r>
              <a:rPr lang="en-US" dirty="0"/>
              <a:t> BIOS</a:t>
            </a:r>
          </a:p>
          <a:p>
            <a:pPr lvl="2"/>
            <a:r>
              <a:rPr lang="en-US" dirty="0" err="1"/>
              <a:t>Habilitar</a:t>
            </a:r>
            <a:r>
              <a:rPr lang="en-US" dirty="0"/>
              <a:t> Hyper-V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Containers 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42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86157-1644-4B60-8B47-194E2F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Docker Desktop (no Windows)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9D9A-FF8C-4EF7-843F-2C18B062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Container Linux </a:t>
            </a:r>
            <a:r>
              <a:rPr lang="en-US" sz="1800" dirty="0" err="1"/>
              <a:t>numa</a:t>
            </a:r>
            <a:r>
              <a:rPr lang="en-US" sz="1800" dirty="0"/>
              <a:t> “lightweight” Linux Hyper-V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6BB6F-3178-41EB-9C0C-384B857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99" y="643466"/>
            <a:ext cx="4581481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652D-326A-4E90-8337-0B52BE5E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9B20-95B2-4150-9313-687380E5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subutilizados</a:t>
            </a:r>
            <a:endParaRPr lang="en-US" dirty="0"/>
          </a:p>
          <a:p>
            <a:pPr lvl="1"/>
            <a:r>
              <a:rPr lang="en-US" dirty="0" err="1"/>
              <a:t>Dificuldade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dimensionar</a:t>
            </a:r>
            <a:r>
              <a:rPr lang="en-US" dirty="0"/>
              <a:t> as </a:t>
            </a:r>
            <a:r>
              <a:rPr lang="en-US" dirty="0" err="1"/>
              <a:t>necessidades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endParaRPr lang="en-US" dirty="0"/>
          </a:p>
          <a:p>
            <a:pPr lvl="1"/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desnecessário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equipamentos</a:t>
            </a:r>
            <a:endParaRPr lang="en-US" dirty="0"/>
          </a:p>
        </p:txBody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1026" name="Picture 2" descr="EarthLink Expanding Cloud Services with Virtustream – Channel Futures">
            <a:extLst>
              <a:ext uri="{FF2B5EF4-FFF2-40B4-BE49-F238E27FC236}">
                <a16:creationId xmlns:a16="http://schemas.microsoft.com/office/drawing/2014/main" id="{2C8F84CF-86FE-4799-B37C-D72695C89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4" r="3" b="9471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3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86157-1644-4B60-8B47-194E2F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Docker Desktop (no Windows)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9D9A-FF8C-4EF7-843F-2C18B062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dockercli</a:t>
            </a:r>
            <a:r>
              <a:rPr lang="en-US" sz="1800" dirty="0"/>
              <a:t> -</a:t>
            </a:r>
            <a:r>
              <a:rPr lang="en-US" sz="1800"/>
              <a:t>SwitchDemo</a:t>
            </a:r>
            <a:endParaRPr lang="en-US" sz="1800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C3F0C58-3BF6-417F-B207-964E5596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50" y="643466"/>
            <a:ext cx="5899980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5E17A-0936-41D1-AF2E-D991CFF2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Docker Desktop (no Mac)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751B-294D-4DEC-9593-B63B30BE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/>
              <a:t>Container Linux</a:t>
            </a:r>
          </a:p>
          <a:p>
            <a:r>
              <a:rPr lang="en-US"/>
              <a:t>Client: Aplicacao nativa (feita em Go)</a:t>
            </a:r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079D9-B14F-46AE-9EDE-5A49EC9C0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4" y="2952377"/>
            <a:ext cx="2525059" cy="31077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FA3E26-7A32-4072-9581-7406E76F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68" y="2952377"/>
            <a:ext cx="5500472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A28EA-CA9F-4EE8-BB53-7CCA3A90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F34C-0821-4F3B-B083-2C42F1B5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VM (Virtual Machine)</a:t>
            </a:r>
          </a:p>
          <a:p>
            <a:pPr lvl="1"/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multiplas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, de forma </a:t>
            </a:r>
            <a:r>
              <a:rPr lang="en-US" dirty="0" err="1"/>
              <a:t>segura</a:t>
            </a:r>
            <a:r>
              <a:rPr lang="en-US" dirty="0"/>
              <a:t> e </a:t>
            </a:r>
            <a:r>
              <a:rPr lang="en-US" dirty="0" err="1"/>
              <a:t>isolada</a:t>
            </a:r>
            <a:endParaRPr lang="en-US" dirty="0"/>
          </a:p>
          <a:p>
            <a:pPr lvl="1"/>
            <a:r>
              <a:rPr lang="en-US" dirty="0" err="1"/>
              <a:t>Desvantagens</a:t>
            </a:r>
            <a:endParaRPr lang="en-US" dirty="0"/>
          </a:p>
          <a:p>
            <a:pPr lvl="2"/>
            <a:r>
              <a:rPr lang="en-US" dirty="0" err="1"/>
              <a:t>Cada</a:t>
            </a:r>
            <a:r>
              <a:rPr lang="en-US" dirty="0"/>
              <a:t> OS </a:t>
            </a:r>
            <a:r>
              <a:rPr lang="en-US" dirty="0" err="1"/>
              <a:t>consome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(CPU, RAM, Disco) que </a:t>
            </a:r>
            <a:r>
              <a:rPr lang="en-US" dirty="0" err="1"/>
              <a:t>poderia</a:t>
            </a:r>
            <a:r>
              <a:rPr lang="en-US" dirty="0"/>
              <a:t> ser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executar</a:t>
            </a:r>
            <a:r>
              <a:rPr lang="en-US" dirty="0"/>
              <a:t> as </a:t>
            </a:r>
            <a:r>
              <a:rPr lang="en-US" dirty="0" err="1"/>
              <a:t>aplicações</a:t>
            </a:r>
            <a:endParaRPr lang="en-US" dirty="0"/>
          </a:p>
          <a:p>
            <a:pPr lvl="2"/>
            <a:r>
              <a:rPr lang="en-US" dirty="0"/>
              <a:t>Tempo de </a:t>
            </a:r>
            <a:r>
              <a:rPr lang="en-US" dirty="0" err="1"/>
              <a:t>carregamento</a:t>
            </a:r>
            <a:endParaRPr lang="en-US" dirty="0"/>
          </a:p>
          <a:p>
            <a:pPr lvl="2"/>
            <a:r>
              <a:rPr lang="en-US" dirty="0"/>
              <a:t>Portabilidade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tão</a:t>
            </a:r>
            <a:r>
              <a:rPr lang="en-US" dirty="0"/>
              <a:t> boa (mover workload entre hypervisors e </a:t>
            </a:r>
            <a:r>
              <a:rPr lang="en-US" dirty="0" err="1"/>
              <a:t>plataformas</a:t>
            </a:r>
            <a:r>
              <a:rPr lang="en-US" dirty="0"/>
              <a:t> cloud </a:t>
            </a:r>
            <a:r>
              <a:rPr lang="en-US" dirty="0" err="1"/>
              <a:t>poder</a:t>
            </a:r>
            <a:r>
              <a:rPr lang="en-US" dirty="0"/>
              <a:t> ser </a:t>
            </a:r>
            <a:r>
              <a:rPr lang="en-US" dirty="0" err="1"/>
              <a:t>difícil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pt-BR" dirty="0"/>
          </a:p>
        </p:txBody>
      </p:sp>
      <p:pic>
        <p:nvPicPr>
          <p:cNvPr id="2052" name="Picture 4" descr="PowerCLI Tutorial: A Guide for Newbies Managing VMware">
            <a:extLst>
              <a:ext uri="{FF2B5EF4-FFF2-40B4-BE49-F238E27FC236}">
                <a16:creationId xmlns:a16="http://schemas.microsoft.com/office/drawing/2014/main" id="{FCF471D7-F837-4958-B1D7-57BB2934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908078"/>
            <a:ext cx="4065464" cy="170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E4B5-B6B9-45F4-945C-FB584311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0832-7AFB-45E3-AAAB-10CEDD50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Grandes players </a:t>
            </a:r>
            <a:r>
              <a:rPr lang="en-US" dirty="0" err="1"/>
              <a:t>como</a:t>
            </a:r>
            <a:r>
              <a:rPr lang="en-US" dirty="0"/>
              <a:t> Google </a:t>
            </a:r>
            <a:r>
              <a:rPr lang="en-US" dirty="0" err="1"/>
              <a:t>começaram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/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containers para </a:t>
            </a:r>
            <a:r>
              <a:rPr lang="en-US" dirty="0" err="1"/>
              <a:t>endereçar</a:t>
            </a:r>
            <a:r>
              <a:rPr lang="en-US" dirty="0"/>
              <a:t> as </a:t>
            </a:r>
            <a:r>
              <a:rPr lang="en-US" dirty="0" err="1"/>
              <a:t>desvantagens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de VM</a:t>
            </a:r>
          </a:p>
          <a:p>
            <a:r>
              <a:rPr lang="en-US" dirty="0" err="1"/>
              <a:t>Modelo</a:t>
            </a:r>
            <a:r>
              <a:rPr lang="en-US" dirty="0"/>
              <a:t> de Container é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VM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 um SO </a:t>
            </a:r>
            <a:r>
              <a:rPr lang="en-US" dirty="0" err="1"/>
              <a:t>completo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containers de um </a:t>
            </a:r>
            <a:r>
              <a:rPr lang="en-US" dirty="0" err="1"/>
              <a:t>mesmo</a:t>
            </a:r>
            <a:r>
              <a:rPr lang="en-US" dirty="0"/>
              <a:t> host </a:t>
            </a:r>
            <a:r>
              <a:rPr lang="en-US" dirty="0" err="1"/>
              <a:t>compartilham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SO</a:t>
            </a:r>
          </a:p>
          <a:p>
            <a:pPr lvl="1"/>
            <a:r>
              <a:rPr lang="en-US" dirty="0" err="1"/>
              <a:t>Economiza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(CPU, RAM e Disco)</a:t>
            </a:r>
          </a:p>
          <a:p>
            <a:pPr lvl="1"/>
            <a:r>
              <a:rPr lang="en-US" dirty="0" err="1"/>
              <a:t>Economiza</a:t>
            </a:r>
            <a:r>
              <a:rPr lang="en-US" dirty="0"/>
              <a:t> custos com </a:t>
            </a:r>
            <a:r>
              <a:rPr lang="en-US" dirty="0" err="1"/>
              <a:t>licensa</a:t>
            </a:r>
            <a:endParaRPr lang="en-US" dirty="0"/>
          </a:p>
          <a:p>
            <a:r>
              <a:rPr lang="en-US" dirty="0"/>
              <a:t>Containers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rápidos</a:t>
            </a:r>
            <a:r>
              <a:rPr lang="en-US" dirty="0"/>
              <a:t> para </a:t>
            </a:r>
            <a:r>
              <a:rPr lang="en-US" dirty="0" err="1"/>
              <a:t>inicializar</a:t>
            </a:r>
            <a:r>
              <a:rPr lang="en-US" dirty="0"/>
              <a:t> e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portáveis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2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FAAE-07FC-4F9E-BEF7-AD1F37FB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0DBB-F7BC-4886-A003-F09670A9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família</a:t>
            </a:r>
            <a:r>
              <a:rPr lang="en-US" dirty="0"/>
              <a:t> IBM System/360</a:t>
            </a:r>
          </a:p>
          <a:p>
            <a:r>
              <a:rPr lang="en-US" dirty="0" err="1"/>
              <a:t>Exemplos</a:t>
            </a:r>
            <a:r>
              <a:rPr lang="en-US" dirty="0"/>
              <a:t> de Containers </a:t>
            </a:r>
            <a:r>
              <a:rPr lang="en-US" dirty="0" err="1"/>
              <a:t>em</a:t>
            </a:r>
            <a:r>
              <a:rPr lang="en-US" dirty="0"/>
              <a:t> Unix</a:t>
            </a:r>
          </a:p>
          <a:p>
            <a:pPr lvl="1"/>
            <a:r>
              <a:rPr lang="en-US" dirty="0"/>
              <a:t>BSD Jails</a:t>
            </a:r>
          </a:p>
          <a:p>
            <a:pPr lvl="1"/>
            <a:r>
              <a:rPr lang="en-US" dirty="0"/>
              <a:t>Solaris Zones</a:t>
            </a:r>
          </a:p>
          <a:p>
            <a:r>
              <a:rPr lang="en-US" dirty="0"/>
              <a:t>Docker [Linux Container]</a:t>
            </a:r>
          </a:p>
          <a:p>
            <a:r>
              <a:rPr lang="en-US" dirty="0"/>
              <a:t>Windows Containers</a:t>
            </a:r>
          </a:p>
          <a:p>
            <a:pPr lvl="1"/>
            <a:r>
              <a:rPr lang="en-US" dirty="0"/>
              <a:t>Windows 10+ | Windows Server 2016+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0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AFEB-71DC-4860-83C6-B07E87B8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5ABA-D479-4E67-AEFA-C01E6B32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</a:t>
            </a:r>
            <a:r>
              <a:rPr lang="en-US" dirty="0" err="1"/>
              <a:t>compartilham</a:t>
            </a:r>
            <a:r>
              <a:rPr lang="en-US" dirty="0"/>
              <a:t> o kernel do OS Host</a:t>
            </a:r>
          </a:p>
          <a:p>
            <a:pPr lvl="1"/>
            <a:r>
              <a:rPr lang="en-US" dirty="0"/>
              <a:t>Container Windows </a:t>
            </a:r>
            <a:r>
              <a:rPr lang="en-US" dirty="0" err="1"/>
              <a:t>precisam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sob um Host Windows</a:t>
            </a:r>
          </a:p>
          <a:p>
            <a:pPr lvl="1"/>
            <a:r>
              <a:rPr lang="en-US" dirty="0"/>
              <a:t>Container Linux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um Host Windows</a:t>
            </a:r>
          </a:p>
          <a:p>
            <a:pPr lvl="2"/>
            <a:r>
              <a:rPr lang="en-US" dirty="0"/>
              <a:t>Windows Containers</a:t>
            </a:r>
          </a:p>
          <a:p>
            <a:pPr lvl="2"/>
            <a:r>
              <a:rPr lang="en-US" dirty="0"/>
              <a:t>Linux Containers </a:t>
            </a:r>
          </a:p>
          <a:p>
            <a:pPr lvl="3"/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versao</a:t>
            </a:r>
            <a:r>
              <a:rPr lang="en-US" dirty="0"/>
              <a:t> light do Hyper-V VM </a:t>
            </a:r>
            <a:r>
              <a:rPr lang="en-US" dirty="0" err="1"/>
              <a:t>ou</a:t>
            </a:r>
            <a:r>
              <a:rPr lang="en-US" dirty="0"/>
              <a:t> Windows Subsystem for Linux (WSL)</a:t>
            </a:r>
          </a:p>
          <a:p>
            <a:pPr lvl="3"/>
            <a:r>
              <a:rPr lang="en-US" dirty="0"/>
              <a:t>WSL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performance e </a:t>
            </a:r>
            <a:r>
              <a:rPr lang="en-US" dirty="0" err="1"/>
              <a:t>compatibilidade</a:t>
            </a:r>
            <a:r>
              <a:rPr lang="en-US" dirty="0"/>
              <a:t>, </a:t>
            </a:r>
            <a:r>
              <a:rPr lang="en-US" dirty="0" err="1"/>
              <a:t>alem</a:t>
            </a:r>
            <a:r>
              <a:rPr lang="en-US" dirty="0"/>
              <a:t> de </a:t>
            </a:r>
            <a:r>
              <a:rPr lang="en-US" dirty="0" err="1"/>
              <a:t>não</a:t>
            </a:r>
            <a:r>
              <a:rPr lang="en-US" dirty="0"/>
              <a:t> utilizer o Hyper-V</a:t>
            </a:r>
          </a:p>
          <a:p>
            <a:pPr lvl="1"/>
            <a:r>
              <a:rPr lang="en-US" dirty="0"/>
              <a:t>Container Linux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um Host Mac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existem</a:t>
            </a:r>
            <a:r>
              <a:rPr lang="en-US" dirty="0"/>
              <a:t> Containers Mac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3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C1106-84A3-45C8-ADD8-250FB034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Hyper-V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A0059B-BE1F-4AD0-9B92-01586AB5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205586"/>
            <a:ext cx="6197668" cy="44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0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0566-71D4-41DD-998A-04DCE51C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487A-567A-48B3-8765-6E0F188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6EC1CE"/>
              </a:buClr>
            </a:pPr>
            <a:r>
              <a:rPr lang="en-US" sz="1400" dirty="0"/>
              <a:t>Docker</a:t>
            </a:r>
          </a:p>
          <a:p>
            <a:pPr lvl="1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Cria</a:t>
            </a:r>
            <a:r>
              <a:rPr lang="en-US" sz="1400" dirty="0"/>
              <a:t>, Gerencia e </a:t>
            </a:r>
            <a:r>
              <a:rPr lang="en-US" sz="1400" dirty="0" err="1"/>
              <a:t>mesmo</a:t>
            </a:r>
            <a:r>
              <a:rPr lang="en-US" sz="1400" dirty="0"/>
              <a:t> </a:t>
            </a:r>
            <a:r>
              <a:rPr lang="en-US" sz="1400" dirty="0" err="1"/>
              <a:t>orquestra</a:t>
            </a:r>
            <a:r>
              <a:rPr lang="en-US" sz="1400" dirty="0"/>
              <a:t> containers</a:t>
            </a:r>
          </a:p>
          <a:p>
            <a:pPr lvl="1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Construido</a:t>
            </a:r>
            <a:r>
              <a:rPr lang="en-US" sz="1400" dirty="0"/>
              <a:t> por </a:t>
            </a:r>
            <a:r>
              <a:rPr lang="en-US" sz="1400" dirty="0" err="1"/>
              <a:t>varias</a:t>
            </a:r>
            <a:r>
              <a:rPr lang="en-US" sz="1400" dirty="0"/>
              <a:t> ferramentas do </a:t>
            </a:r>
            <a:r>
              <a:rPr lang="en-US" sz="1400" dirty="0" err="1"/>
              <a:t>projeto</a:t>
            </a:r>
            <a:r>
              <a:rPr lang="en-US" sz="1400" dirty="0"/>
              <a:t> open-source </a:t>
            </a:r>
            <a:r>
              <a:rPr lang="en-US" sz="1400" i="1" dirty="0"/>
              <a:t>Moby</a:t>
            </a:r>
          </a:p>
          <a:p>
            <a:pPr>
              <a:lnSpc>
                <a:spcPct val="90000"/>
              </a:lnSpc>
              <a:buClr>
                <a:srgbClr val="6EC1CE"/>
              </a:buClr>
            </a:pPr>
            <a:r>
              <a:rPr lang="en-US" sz="1400" dirty="0"/>
              <a:t>Docker Inc</a:t>
            </a:r>
          </a:p>
          <a:p>
            <a:pPr lvl="1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Empresa</a:t>
            </a:r>
            <a:r>
              <a:rPr lang="en-US" sz="1400" dirty="0"/>
              <a:t> de </a:t>
            </a:r>
            <a:r>
              <a:rPr lang="en-US" sz="1400" dirty="0" err="1"/>
              <a:t>technologia</a:t>
            </a:r>
            <a:r>
              <a:rPr lang="en-US" sz="1400" dirty="0"/>
              <a:t> </a:t>
            </a:r>
            <a:r>
              <a:rPr lang="en-US" sz="1400" dirty="0" err="1"/>
              <a:t>fundada</a:t>
            </a:r>
            <a:r>
              <a:rPr lang="en-US" sz="1400" dirty="0"/>
              <a:t> por Solomon </a:t>
            </a:r>
            <a:r>
              <a:rPr lang="en-US" sz="1400" dirty="0" err="1"/>
              <a:t>Hykes</a:t>
            </a:r>
            <a:endParaRPr lang="en-US" sz="1400" dirty="0"/>
          </a:p>
          <a:p>
            <a:pPr lvl="1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Provedor</a:t>
            </a:r>
            <a:r>
              <a:rPr lang="en-US" sz="1400" dirty="0"/>
              <a:t> PaaS </a:t>
            </a:r>
            <a:r>
              <a:rPr lang="en-US" sz="1400" dirty="0" err="1"/>
              <a:t>inicialmente</a:t>
            </a:r>
            <a:r>
              <a:rPr lang="en-US" sz="1400" dirty="0"/>
              <a:t> </a:t>
            </a:r>
            <a:r>
              <a:rPr lang="en-US" sz="1400" dirty="0" err="1"/>
              <a:t>chamada</a:t>
            </a:r>
            <a:r>
              <a:rPr lang="en-US" sz="1400" dirty="0"/>
              <a:t> </a:t>
            </a:r>
            <a:r>
              <a:rPr lang="en-US" sz="1400" dirty="0" err="1"/>
              <a:t>dotClould</a:t>
            </a:r>
            <a:endParaRPr lang="en-US" sz="1400" dirty="0"/>
          </a:p>
          <a:p>
            <a:pPr lvl="2">
              <a:lnSpc>
                <a:spcPct val="90000"/>
              </a:lnSpc>
              <a:buClr>
                <a:srgbClr val="6EC1CE"/>
              </a:buClr>
            </a:pPr>
            <a:r>
              <a:rPr lang="en-US" sz="1400" dirty="0" err="1"/>
              <a:t>Solução</a:t>
            </a:r>
            <a:r>
              <a:rPr lang="en-US" sz="1400" dirty="0"/>
              <a:t> </a:t>
            </a:r>
            <a:r>
              <a:rPr lang="en-US" sz="1400" dirty="0" err="1"/>
              <a:t>baseada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Containers Linux</a:t>
            </a:r>
          </a:p>
          <a:p>
            <a:pPr lvl="2">
              <a:lnSpc>
                <a:spcPct val="90000"/>
              </a:lnSpc>
              <a:buClr>
                <a:srgbClr val="6EC1CE"/>
              </a:buClr>
            </a:pPr>
            <a:r>
              <a:rPr lang="en-US" sz="1400" dirty="0"/>
              <a:t>Para </a:t>
            </a:r>
            <a:r>
              <a:rPr lang="en-US" sz="1400" dirty="0" err="1"/>
              <a:t>criar</a:t>
            </a:r>
            <a:r>
              <a:rPr lang="en-US" sz="1400" dirty="0"/>
              <a:t> e </a:t>
            </a:r>
            <a:r>
              <a:rPr lang="en-US" sz="1400" dirty="0" err="1"/>
              <a:t>gerenciar</a:t>
            </a:r>
            <a:r>
              <a:rPr lang="en-US" sz="1400" dirty="0"/>
              <a:t> </a:t>
            </a:r>
            <a:r>
              <a:rPr lang="en-US" sz="1400" dirty="0" err="1"/>
              <a:t>estes</a:t>
            </a:r>
            <a:r>
              <a:rPr lang="en-US" sz="1400" dirty="0"/>
              <a:t> containers, </a:t>
            </a:r>
            <a:r>
              <a:rPr lang="en-US" sz="1400" dirty="0" err="1"/>
              <a:t>eles</a:t>
            </a:r>
            <a:r>
              <a:rPr lang="en-US" sz="1400" dirty="0"/>
              <a:t> </a:t>
            </a:r>
            <a:r>
              <a:rPr lang="en-US" sz="1400" dirty="0" err="1"/>
              <a:t>construiram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ferramenta </a:t>
            </a:r>
            <a:r>
              <a:rPr lang="en-US" sz="1400" dirty="0" err="1"/>
              <a:t>chamada</a:t>
            </a:r>
            <a:r>
              <a:rPr lang="en-US" sz="1400" dirty="0"/>
              <a:t> “Docker”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07C58-292D-41A0-BBA6-B95AFC3E2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62" r="-1" b="2843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2B8F2-AD5A-4DB5-8067-2E0D1BF2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441C-3DD7-4FA2-AE36-A8C4E6AC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89DDFA"/>
                </a:solidFill>
              </a:rPr>
              <a:t>Estrutura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79A9D0-4546-4F4F-AE57-3E63358C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33" y="609600"/>
            <a:ext cx="614583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Goudy Old Style</vt:lpstr>
      <vt:lpstr>Wingdings 2</vt:lpstr>
      <vt:lpstr>SlateVTI</vt:lpstr>
      <vt:lpstr>Docker</vt:lpstr>
      <vt:lpstr>Introdução</vt:lpstr>
      <vt:lpstr>Introdução</vt:lpstr>
      <vt:lpstr>Introdução</vt:lpstr>
      <vt:lpstr>Introdução</vt:lpstr>
      <vt:lpstr>Introdução</vt:lpstr>
      <vt:lpstr>Hyper-V</vt:lpstr>
      <vt:lpstr>Docker</vt:lpstr>
      <vt:lpstr>Docker</vt:lpstr>
      <vt:lpstr>Docker</vt:lpstr>
      <vt:lpstr>Docker</vt:lpstr>
      <vt:lpstr>Docker</vt:lpstr>
      <vt:lpstr>OCI</vt:lpstr>
      <vt:lpstr>Docker</vt:lpstr>
      <vt:lpstr>Docker</vt:lpstr>
      <vt:lpstr>Docker</vt:lpstr>
      <vt:lpstr>Docker</vt:lpstr>
      <vt:lpstr>Docker Desktop</vt:lpstr>
      <vt:lpstr>Docker Desktop (no Windows)</vt:lpstr>
      <vt:lpstr>Docker Desktop (no Windows)</vt:lpstr>
      <vt:lpstr>Docker Desktop (no Mac)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2020-12-10T17:18:15Z</dcterms:created>
  <dcterms:modified xsi:type="dcterms:W3CDTF">2020-12-10T18:53:25Z</dcterms:modified>
</cp:coreProperties>
</file>