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56" r:id="rId2"/>
    <p:sldId id="263" r:id="rId3"/>
    <p:sldId id="311" r:id="rId4"/>
    <p:sldId id="33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7" r:id="rId19"/>
    <p:sldId id="328" r:id="rId20"/>
    <p:sldId id="325" r:id="rId21"/>
    <p:sldId id="326" r:id="rId22"/>
    <p:sldId id="329" r:id="rId23"/>
    <p:sldId id="330" r:id="rId24"/>
    <p:sldId id="331" r:id="rId25"/>
    <p:sldId id="332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04/04/2014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br>
              <a:rPr lang="pt-BR" dirty="0" smtClean="0"/>
            </a:br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dirty="0" smtClean="0"/>
              <a:t>Interface base do Framework Collection</a:t>
            </a:r>
          </a:p>
          <a:p>
            <a:pPr lvl="1"/>
            <a:r>
              <a:rPr lang="pt-BR" dirty="0" smtClean="0"/>
              <a:t>Define a visão mais geral de uma coleção</a:t>
            </a:r>
          </a:p>
          <a:p>
            <a:pPr lvl="1"/>
            <a:r>
              <a:rPr lang="pt-BR" dirty="0" smtClean="0"/>
              <a:t>JDK não fornece implementação direta desta interface, apenas para as subinterfaces, tais como Set 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2"/>
            <a:ext cx="4694089" cy="505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</a:t>
            </a:r>
          </a:p>
          <a:p>
            <a:pPr lvl="1"/>
            <a:r>
              <a:rPr lang="pt-BR" b="1" dirty="0" err="1" smtClean="0"/>
              <a:t>add</a:t>
            </a:r>
            <a:r>
              <a:rPr lang="pt-BR" b="1" dirty="0" smtClean="0"/>
              <a:t>(E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Adiciona um elemento à coleção</a:t>
            </a:r>
          </a:p>
          <a:p>
            <a:pPr lvl="2"/>
            <a:r>
              <a:rPr lang="pt-BR" dirty="0" smtClean="0"/>
              <a:t>Se for um Set, respeita a regra de “não duplicidade”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esta coleção foi alterada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</a:p>
          <a:p>
            <a:pPr lvl="1"/>
            <a:r>
              <a:rPr lang="pt-BR" b="1" dirty="0" smtClean="0"/>
              <a:t>remove(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element</a:t>
            </a:r>
            <a:r>
              <a:rPr lang="pt-BR" b="1" dirty="0" smtClean="0"/>
              <a:t>)</a:t>
            </a:r>
          </a:p>
          <a:p>
            <a:pPr lvl="2"/>
            <a:r>
              <a:rPr lang="pt-BR" dirty="0" smtClean="0"/>
              <a:t>Remove o elemento especificado da coleção</a:t>
            </a:r>
          </a:p>
          <a:p>
            <a:pPr lvl="2"/>
            <a:r>
              <a:rPr lang="pt-BR" dirty="0" smtClean="0"/>
              <a:t>Retorna </a:t>
            </a:r>
            <a:r>
              <a:rPr lang="pt-BR" dirty="0" err="1" smtClean="0"/>
              <a:t>true</a:t>
            </a:r>
            <a:r>
              <a:rPr lang="pt-BR" dirty="0" smtClean="0"/>
              <a:t> se o elemento foi removido e </a:t>
            </a:r>
            <a:r>
              <a:rPr lang="pt-BR" dirty="0" err="1" smtClean="0"/>
              <a:t>false</a:t>
            </a:r>
            <a:r>
              <a:rPr lang="pt-BR" dirty="0" smtClean="0"/>
              <a:t> caso contrário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</a:t>
            </a:r>
            <a:r>
              <a:rPr lang="pt-BR" i="1" dirty="0" err="1" smtClean="0"/>
              <a:t>Traversing</a:t>
            </a:r>
            <a:endParaRPr lang="pt-BR" i="1" dirty="0" smtClean="0"/>
          </a:p>
          <a:p>
            <a:pPr lvl="1"/>
            <a:r>
              <a:rPr lang="pt-BR" dirty="0" err="1" smtClean="0"/>
              <a:t>for-each</a:t>
            </a:r>
            <a:endParaRPr lang="pt-BR" dirty="0" smtClean="0"/>
          </a:p>
          <a:p>
            <a:pPr lvl="2"/>
            <a:r>
              <a:rPr lang="pt-BR" dirty="0" smtClean="0"/>
              <a:t>Construção que permite percorrer os itens de uma coleção usando uma estrutura de loop</a:t>
            </a:r>
          </a:p>
          <a:p>
            <a:pPr lvl="1"/>
            <a:r>
              <a:rPr lang="pt-BR" dirty="0" err="1" smtClean="0"/>
              <a:t>Iterator</a:t>
            </a:r>
            <a:endParaRPr lang="pt-BR" dirty="0" smtClean="0"/>
          </a:p>
          <a:p>
            <a:pPr lvl="2"/>
            <a:r>
              <a:rPr lang="pt-BR" dirty="0" smtClean="0"/>
              <a:t>Objeto que permite percorrer a coleção e remover elementos</a:t>
            </a:r>
          </a:p>
          <a:p>
            <a:pPr lvl="2"/>
            <a:r>
              <a:rPr lang="pt-BR" dirty="0" err="1" smtClean="0"/>
              <a:t>hasNext</a:t>
            </a:r>
            <a:r>
              <a:rPr lang="pt-BR" dirty="0" smtClean="0"/>
              <a:t>(): </a:t>
            </a:r>
            <a:r>
              <a:rPr lang="pt-BR" dirty="0" err="1" smtClean="0"/>
              <a:t>true</a:t>
            </a:r>
            <a:r>
              <a:rPr lang="pt-BR" dirty="0" smtClean="0"/>
              <a:t> se tem próximo</a:t>
            </a:r>
          </a:p>
          <a:p>
            <a:pPr lvl="2"/>
            <a:r>
              <a:rPr lang="pt-BR" dirty="0" err="1" smtClean="0"/>
              <a:t>next</a:t>
            </a:r>
            <a:r>
              <a:rPr lang="pt-BR" dirty="0" smtClean="0"/>
              <a:t>(): Itera para o próximo item</a:t>
            </a:r>
          </a:p>
          <a:p>
            <a:pPr lvl="2"/>
            <a:r>
              <a:rPr lang="pt-BR" dirty="0" smtClean="0"/>
              <a:t>remove(): Remove item atual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6362" y="5005417"/>
            <a:ext cx="3087638" cy="185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“Collection” Interface (</a:t>
            </a:r>
            <a:r>
              <a:rPr lang="pt-BR" dirty="0" err="1" smtClean="0"/>
              <a:t>Bulk</a:t>
            </a:r>
            <a:r>
              <a:rPr lang="pt-BR" dirty="0" smtClean="0"/>
              <a:t>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containsAll</a:t>
            </a:r>
            <a:r>
              <a:rPr lang="pt-BR" b="1" dirty="0" smtClean="0"/>
              <a:t>(Collection): </a:t>
            </a:r>
            <a:r>
              <a:rPr lang="pt-BR" dirty="0" err="1" smtClean="0"/>
              <a:t>true</a:t>
            </a:r>
            <a:r>
              <a:rPr lang="pt-BR" dirty="0" smtClean="0"/>
              <a:t> indica que a coleção contém todos os itens da coleção passada como parâmetros</a:t>
            </a:r>
          </a:p>
          <a:p>
            <a:pPr lvl="1"/>
            <a:r>
              <a:rPr lang="pt-BR" b="1" dirty="0" err="1" smtClean="0"/>
              <a:t>addAll</a:t>
            </a:r>
            <a:r>
              <a:rPr lang="pt-BR" b="1" dirty="0" smtClean="0"/>
              <a:t>(Collection): </a:t>
            </a:r>
            <a:r>
              <a:rPr lang="pt-BR" dirty="0" smtClean="0"/>
              <a:t>Adiciona todos os itens da coleção passada como parâmetro na coleção destino</a:t>
            </a:r>
          </a:p>
          <a:p>
            <a:pPr lvl="1"/>
            <a:r>
              <a:rPr lang="pt-BR" b="1" dirty="0" err="1" smtClean="0"/>
              <a:t>removeAll</a:t>
            </a:r>
            <a:r>
              <a:rPr lang="pt-BR" b="1" dirty="0" smtClean="0"/>
              <a:t>(Collection): </a:t>
            </a:r>
            <a:r>
              <a:rPr lang="pt-BR" dirty="0" smtClean="0"/>
              <a:t>Remove todos os itens da coleção passada como parâmetro na coleção destino</a:t>
            </a:r>
          </a:p>
          <a:p>
            <a:pPr lvl="1"/>
            <a:r>
              <a:rPr lang="pt-BR" b="1" dirty="0" err="1" smtClean="0"/>
              <a:t>clear</a:t>
            </a:r>
            <a:r>
              <a:rPr lang="pt-BR" b="1" dirty="0" smtClean="0"/>
              <a:t>(): </a:t>
            </a:r>
            <a:r>
              <a:rPr lang="pt-BR" dirty="0" smtClean="0"/>
              <a:t>Remove todos os itens da coleção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“Collection” Interface (Array </a:t>
            </a:r>
            <a:r>
              <a:rPr lang="pt-BR" dirty="0" err="1" smtClean="0"/>
              <a:t>Operations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/>
              <a:t>toArray</a:t>
            </a:r>
            <a:r>
              <a:rPr lang="pt-BR" b="1" dirty="0" smtClean="0"/>
              <a:t>()</a:t>
            </a:r>
          </a:p>
          <a:p>
            <a:pPr lvl="2"/>
            <a:r>
              <a:rPr lang="pt-BR" dirty="0" smtClean="0"/>
              <a:t>Cria um array formado com os itens da coleção</a:t>
            </a:r>
          </a:p>
          <a:p>
            <a:pPr lvl="2"/>
            <a:r>
              <a:rPr lang="pt-BR" dirty="0" smtClean="0"/>
              <a:t>Permite compatibilidade com </a:t>
            </a:r>
            <a:r>
              <a:rPr lang="pt-BR" dirty="0" err="1" smtClean="0"/>
              <a:t>API’s</a:t>
            </a:r>
            <a:r>
              <a:rPr lang="pt-BR" dirty="0" smtClean="0"/>
              <a:t> antigas que trabalham apenas com </a:t>
            </a:r>
            <a:r>
              <a:rPr lang="pt-BR" dirty="0" err="1" smtClean="0"/>
              <a:t>arrays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“Set” Interface</a:t>
            </a:r>
          </a:p>
          <a:p>
            <a:pPr lvl="1"/>
            <a:r>
              <a:rPr lang="pt-BR" dirty="0" smtClean="0"/>
              <a:t>Representa uma coleção que NÃO permite itens duplicados</a:t>
            </a:r>
          </a:p>
          <a:p>
            <a:pPr lvl="1"/>
            <a:r>
              <a:rPr lang="pt-BR" dirty="0" smtClean="0"/>
              <a:t>Duplicado</a:t>
            </a:r>
          </a:p>
          <a:p>
            <a:pPr lvl="2"/>
            <a:r>
              <a:rPr lang="pt-BR" dirty="0" smtClean="0"/>
              <a:t>Dois elementos são considerados iguais em acordo com os métodos equals() e </a:t>
            </a:r>
            <a:r>
              <a:rPr lang="pt-BR" dirty="0" err="1" smtClean="0"/>
              <a:t>hashCode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Classes Concretas</a:t>
            </a:r>
          </a:p>
          <a:p>
            <a:pPr lvl="2"/>
            <a:r>
              <a:rPr lang="pt-BR" dirty="0" smtClean="0"/>
              <a:t>HashSet</a:t>
            </a:r>
          </a:p>
          <a:p>
            <a:pPr lvl="2"/>
            <a:r>
              <a:rPr lang="pt-BR" dirty="0" smtClean="0"/>
              <a:t>TreeSet</a:t>
            </a:r>
          </a:p>
          <a:p>
            <a:pPr lvl="2"/>
            <a:r>
              <a:rPr lang="pt-BR" dirty="0" err="1" smtClean="0"/>
              <a:t>LinkedHashSet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HashSet</a:t>
            </a:r>
          </a:p>
          <a:p>
            <a:pPr lvl="1"/>
            <a:r>
              <a:rPr lang="pt-BR" dirty="0" smtClean="0"/>
              <a:t>Mais rápido do que TreeSet, mas não garante ORDEM</a:t>
            </a:r>
          </a:p>
          <a:p>
            <a:pPr lvl="1"/>
            <a:r>
              <a:rPr lang="pt-BR" dirty="0" smtClean="0"/>
              <a:t>Oferece tempo de performance constante para as operações básicas</a:t>
            </a:r>
          </a:p>
          <a:p>
            <a:pPr lvl="2"/>
            <a:r>
              <a:rPr lang="pt-BR" dirty="0" smtClean="0"/>
              <a:t>add, remove, contains e size</a:t>
            </a:r>
          </a:p>
          <a:p>
            <a:pPr lvl="1"/>
            <a:r>
              <a:rPr lang="pt-BR" dirty="0" smtClean="0"/>
              <a:t>Implementação de Set mais comumente utilizada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SortedSet</a:t>
            </a:r>
          </a:p>
          <a:p>
            <a:pPr lvl="1"/>
            <a:r>
              <a:rPr lang="pt-BR" dirty="0" smtClean="0"/>
              <a:t>Define estrutura para manter dados numa determinada ordenação (</a:t>
            </a:r>
            <a:r>
              <a:rPr lang="pt-BR" dirty="0" err="1" smtClean="0"/>
              <a:t>sorted</a:t>
            </a:r>
            <a:r>
              <a:rPr lang="pt-BR" dirty="0" smtClean="0"/>
              <a:t>)</a:t>
            </a:r>
          </a:p>
          <a:p>
            <a:pPr lvl="2"/>
            <a:r>
              <a:rPr lang="pt-BR" dirty="0" err="1" smtClean="0"/>
              <a:t>comparator</a:t>
            </a:r>
            <a:r>
              <a:rPr lang="pt-BR" dirty="0" smtClean="0"/>
              <a:t>(): Retorna objeto </a:t>
            </a:r>
            <a:r>
              <a:rPr lang="pt-BR" dirty="0" err="1" smtClean="0"/>
              <a:t>comparator</a:t>
            </a:r>
            <a:r>
              <a:rPr lang="pt-BR" dirty="0" smtClean="0"/>
              <a:t> utilizado para definir semântica de ordenação</a:t>
            </a:r>
          </a:p>
          <a:p>
            <a:pPr lvl="2"/>
            <a:r>
              <a:rPr lang="pt-BR" dirty="0" err="1" smtClean="0"/>
              <a:t>first</a:t>
            </a:r>
            <a:r>
              <a:rPr lang="pt-BR" dirty="0" smtClean="0"/>
              <a:t>(): Retorna o primeiro elemento</a:t>
            </a:r>
          </a:p>
          <a:p>
            <a:pPr lvl="2"/>
            <a:r>
              <a:rPr lang="pt-BR" dirty="0" err="1" smtClean="0"/>
              <a:t>last</a:t>
            </a:r>
            <a:r>
              <a:rPr lang="pt-BR" dirty="0" smtClean="0"/>
              <a:t>(): Retorna o último elemento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Ordem Natural</a:t>
            </a:r>
          </a:p>
          <a:p>
            <a:pPr lvl="1"/>
            <a:r>
              <a:rPr lang="pt-BR" dirty="0" smtClean="0"/>
              <a:t>Definido pela interface </a:t>
            </a:r>
            <a:r>
              <a:rPr lang="pt-BR" i="1" dirty="0" smtClean="0"/>
              <a:t>Comparable</a:t>
            </a:r>
            <a:endParaRPr lang="pt-BR" dirty="0" smtClean="0"/>
          </a:p>
          <a:p>
            <a:pPr lvl="1"/>
            <a:r>
              <a:rPr lang="pt-BR" dirty="0" smtClean="0"/>
              <a:t>Exemplos de classes que implementam Comparable</a:t>
            </a:r>
          </a:p>
          <a:p>
            <a:pPr lvl="2"/>
            <a:r>
              <a:rPr lang="pt-BR" dirty="0" smtClean="0"/>
              <a:t>String (ordem alfabética), Date (ordem cronológica), </a:t>
            </a:r>
            <a:r>
              <a:rPr lang="pt-BR" dirty="0" err="1" smtClean="0"/>
              <a:t>Integer</a:t>
            </a:r>
            <a:r>
              <a:rPr lang="pt-BR" dirty="0" smtClean="0"/>
              <a:t> (ordem numérica), ...</a:t>
            </a:r>
          </a:p>
          <a:p>
            <a:pPr lvl="1"/>
            <a:r>
              <a:rPr lang="pt-BR" dirty="0" smtClean="0"/>
              <a:t>Interface </a:t>
            </a:r>
            <a:r>
              <a:rPr lang="pt-BR" i="1" dirty="0" err="1" smtClean="0"/>
              <a:t>Comparator</a:t>
            </a:r>
            <a:endParaRPr lang="pt-BR" i="1" dirty="0" smtClean="0"/>
          </a:p>
          <a:p>
            <a:pPr lvl="2"/>
            <a:r>
              <a:rPr lang="pt-BR" dirty="0" smtClean="0"/>
              <a:t>Pode ser passado para classes do Framework capazes de definirem semânticas de ordenação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Tópicos</a:t>
            </a:r>
          </a:p>
          <a:p>
            <a:pPr lvl="1"/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Framework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TreeSet</a:t>
            </a:r>
          </a:p>
          <a:p>
            <a:pPr lvl="1"/>
            <a:r>
              <a:rPr lang="pt-BR" dirty="0" smtClean="0"/>
              <a:t>Implementa a interface SortedSet</a:t>
            </a:r>
          </a:p>
          <a:p>
            <a:pPr lvl="1"/>
            <a:r>
              <a:rPr lang="pt-BR" dirty="0" smtClean="0"/>
              <a:t>Mantém uma semântica de ordenação (Comparable, </a:t>
            </a:r>
            <a:r>
              <a:rPr lang="pt-BR" dirty="0" err="1" smtClean="0"/>
              <a:t>Comparator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LinkedHashSet</a:t>
            </a:r>
            <a:endParaRPr lang="pt-BR" dirty="0" smtClean="0"/>
          </a:p>
          <a:p>
            <a:pPr lvl="1"/>
            <a:r>
              <a:rPr lang="pt-BR" dirty="0" smtClean="0"/>
              <a:t>Implementado como uma tabela </a:t>
            </a:r>
            <a:r>
              <a:rPr lang="pt-BR" dirty="0" err="1" smtClean="0"/>
              <a:t>hash</a:t>
            </a:r>
            <a:r>
              <a:rPr lang="pt-BR" dirty="0" smtClean="0"/>
              <a:t> com lista encadeada</a:t>
            </a:r>
          </a:p>
          <a:p>
            <a:pPr lvl="1"/>
            <a:r>
              <a:rPr lang="pt-BR" dirty="0" smtClean="0"/>
              <a:t>Mantém a ordem de inclusão dos itens e executa com velocidade aproximada ao do HashSet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</a:p>
          <a:p>
            <a:pPr lvl="1"/>
            <a:r>
              <a:rPr lang="pt-BR" dirty="0" smtClean="0"/>
              <a:t>Coleções sincronizadas são aquelas que podem ser processadas por múltiplas Threads (acesso concorrente)</a:t>
            </a:r>
          </a:p>
          <a:p>
            <a:pPr lvl="1"/>
            <a:r>
              <a:rPr lang="pt-BR" dirty="0" smtClean="0"/>
              <a:t>HashSet, </a:t>
            </a:r>
            <a:r>
              <a:rPr lang="pt-BR" dirty="0" err="1" smtClean="0"/>
              <a:t>LinkedHashSet</a:t>
            </a:r>
            <a:r>
              <a:rPr lang="pt-BR" dirty="0" smtClean="0"/>
              <a:t> e TreeSet NÃO são sincronizadas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Coleções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800225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“List” Interface</a:t>
            </a:r>
          </a:p>
          <a:p>
            <a:pPr lvl="1"/>
            <a:r>
              <a:rPr lang="pt-BR" dirty="0" smtClean="0"/>
              <a:t>Coleção ordenada (sequência)</a:t>
            </a:r>
          </a:p>
          <a:p>
            <a:pPr lvl="1"/>
            <a:r>
              <a:rPr lang="pt-BR" dirty="0" smtClean="0"/>
              <a:t>Listas podem conter elementos duplicados (diferente dos Sets)</a:t>
            </a:r>
          </a:p>
          <a:p>
            <a:pPr lvl="1"/>
            <a:r>
              <a:rPr lang="pt-BR" dirty="0" smtClean="0"/>
              <a:t>Operações adicionais</a:t>
            </a:r>
          </a:p>
          <a:p>
            <a:pPr lvl="2"/>
            <a:r>
              <a:rPr lang="pt-BR" dirty="0" smtClean="0"/>
              <a:t>Acesso posicional</a:t>
            </a:r>
          </a:p>
          <a:p>
            <a:pPr lvl="2"/>
            <a:r>
              <a:rPr lang="pt-BR" dirty="0" smtClean="0"/>
              <a:t>Pesquisa (search) retornando a posição</a:t>
            </a:r>
          </a:p>
          <a:p>
            <a:pPr lvl="2"/>
            <a:r>
              <a:rPr lang="pt-BR" dirty="0" smtClean="0"/>
              <a:t>Iteração (</a:t>
            </a:r>
            <a:r>
              <a:rPr lang="pt-BR" dirty="0" err="1" smtClean="0"/>
              <a:t>iterator</a:t>
            </a:r>
            <a:r>
              <a:rPr lang="pt-BR" dirty="0" smtClean="0"/>
              <a:t>) aproveitando a sequência natural</a:t>
            </a:r>
          </a:p>
          <a:p>
            <a:pPr lvl="2"/>
            <a:r>
              <a:rPr lang="pt-BR" dirty="0" smtClean="0"/>
              <a:t>Sublistas (range 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43406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438415" cy="3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 ArrayList</a:t>
            </a:r>
          </a:p>
          <a:p>
            <a:pPr lvl="1"/>
            <a:r>
              <a:rPr lang="pt-BR" dirty="0" smtClean="0"/>
              <a:t>Implementação de List baseada em array (redimensionamento de array!!)</a:t>
            </a:r>
          </a:p>
          <a:p>
            <a:pPr lvl="1"/>
            <a:r>
              <a:rPr lang="pt-BR" dirty="0" smtClean="0"/>
              <a:t>Tempo constante para acesso posicional</a:t>
            </a:r>
          </a:p>
          <a:p>
            <a:pPr lvl="2"/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index</a:t>
            </a:r>
            <a:r>
              <a:rPr lang="pt-BR" dirty="0" smtClean="0"/>
              <a:t>), set(</a:t>
            </a:r>
            <a:r>
              <a:rPr lang="pt-BR" dirty="0" err="1" smtClean="0"/>
              <a:t>index</a:t>
            </a:r>
            <a:r>
              <a:rPr lang="pt-BR" dirty="0" smtClean="0"/>
              <a:t>), ...</a:t>
            </a:r>
          </a:p>
          <a:p>
            <a:pPr lvl="1"/>
            <a:r>
              <a:rPr lang="pt-BR" dirty="0" smtClean="0"/>
              <a:t>Rápido</a:t>
            </a:r>
          </a:p>
          <a:p>
            <a:pPr lvl="1"/>
            <a:r>
              <a:rPr lang="pt-BR" dirty="0" smtClean="0"/>
              <a:t>Usa um array interno para armazenar os itens</a:t>
            </a:r>
          </a:p>
          <a:p>
            <a:pPr lvl="2"/>
            <a:r>
              <a:rPr lang="pt-BR" dirty="0" smtClean="0"/>
              <a:t>Capacidade de um ArrayList é o tamanho do array interno</a:t>
            </a:r>
          </a:p>
          <a:p>
            <a:pPr lvl="1"/>
            <a:r>
              <a:rPr lang="pt-BR" dirty="0" smtClean="0"/>
              <a:t>O array é redimensionado se necessário</a:t>
            </a:r>
          </a:p>
          <a:p>
            <a:pPr lvl="1"/>
            <a:r>
              <a:rPr lang="pt-BR" dirty="0" err="1" smtClean="0"/>
              <a:t>ensureCapacity</a:t>
            </a:r>
            <a:endParaRPr lang="pt-BR" dirty="0" smtClean="0"/>
          </a:p>
          <a:p>
            <a:pPr lvl="2"/>
            <a:r>
              <a:rPr lang="pt-BR" dirty="0" smtClean="0"/>
              <a:t>Redimensiona a capacidade do array</a:t>
            </a:r>
          </a:p>
          <a:p>
            <a:pPr lvl="2"/>
            <a:r>
              <a:rPr lang="pt-BR" dirty="0" smtClean="0"/>
              <a:t>Util antes de adicionar uma grande capacidade de elementos</a:t>
            </a:r>
          </a:p>
          <a:p>
            <a:pPr lvl="3"/>
            <a:r>
              <a:rPr lang="pt-BR" dirty="0" smtClean="0"/>
              <a:t>Reduz a quantidade de realocação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LinkedList</a:t>
            </a:r>
            <a:endParaRPr lang="pt-BR" dirty="0" smtClean="0"/>
          </a:p>
          <a:p>
            <a:pPr lvl="1"/>
            <a:r>
              <a:rPr lang="pt-BR" dirty="0" smtClean="0"/>
              <a:t>Implementação baseado numa lista encadeada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Sincronização de Listas</a:t>
            </a:r>
          </a:p>
          <a:p>
            <a:pPr lvl="1"/>
            <a:r>
              <a:rPr lang="pt-BR" dirty="0" smtClean="0"/>
              <a:t>Múltiplas Threads gerenciando (adicionando, removendo, ...) elementos de uma lista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21088"/>
            <a:ext cx="8105093" cy="101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smtClean="0"/>
              <a:t>Collection</a:t>
            </a:r>
          </a:p>
          <a:p>
            <a:pPr lvl="2"/>
            <a:r>
              <a:rPr lang="pt-BR" dirty="0" smtClean="0"/>
              <a:t>Objeto que contém (e gerencia) outros objetos</a:t>
            </a:r>
          </a:p>
          <a:p>
            <a:pPr lvl="2"/>
            <a:r>
              <a:rPr lang="pt-BR" dirty="0" smtClean="0"/>
              <a:t>Armazena, obtém, manipula e comunica dados agregados</a:t>
            </a:r>
          </a:p>
          <a:p>
            <a:pPr lvl="2"/>
            <a:r>
              <a:rPr lang="pt-BR" dirty="0" smtClean="0"/>
              <a:t>Exemplos:</a:t>
            </a:r>
          </a:p>
          <a:p>
            <a:pPr lvl="3"/>
            <a:r>
              <a:rPr lang="pt-BR" dirty="0" smtClean="0"/>
              <a:t>Coleção de Cartas num jogo de </a:t>
            </a:r>
            <a:r>
              <a:rPr lang="pt-BR" dirty="0" err="1" smtClean="0"/>
              <a:t>poker</a:t>
            </a:r>
            <a:endParaRPr lang="pt-BR" dirty="0" smtClean="0"/>
          </a:p>
          <a:p>
            <a:pPr lvl="3"/>
            <a:r>
              <a:rPr lang="pt-BR" dirty="0" smtClean="0"/>
              <a:t>E-mails em uma pasta de e-mail</a:t>
            </a:r>
          </a:p>
          <a:p>
            <a:pPr lvl="3"/>
            <a:r>
              <a:rPr lang="pt-BR" dirty="0" smtClean="0"/>
              <a:t>Destinatários de um e-mail</a:t>
            </a:r>
          </a:p>
          <a:p>
            <a:pPr lvl="3"/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“Map”</a:t>
            </a:r>
          </a:p>
          <a:p>
            <a:pPr lvl="1"/>
            <a:r>
              <a:rPr lang="pt-BR" dirty="0" smtClean="0"/>
              <a:t>Gerencia estruturas Chave/Valor</a:t>
            </a:r>
          </a:p>
          <a:p>
            <a:pPr lvl="1"/>
            <a:r>
              <a:rPr lang="pt-BR" dirty="0" smtClean="0"/>
              <a:t>Um Map NÃO pode conter chaves duplicadas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9040"/>
            <a:ext cx="6894582" cy="25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88840"/>
            <a:ext cx="5399246" cy="382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44824"/>
            <a:ext cx="5027439" cy="47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Interface </a:t>
            </a:r>
            <a:r>
              <a:rPr lang="pt-BR" dirty="0" smtClean="0"/>
              <a:t>“SortedMap</a:t>
            </a:r>
            <a:r>
              <a:rPr lang="pt-BR" dirty="0" smtClean="0"/>
              <a:t>”</a:t>
            </a:r>
          </a:p>
          <a:p>
            <a:pPr lvl="1"/>
            <a:r>
              <a:rPr lang="pt-BR" dirty="0" smtClean="0"/>
              <a:t>Define semântica de ordenação pela “chave”</a:t>
            </a:r>
          </a:p>
          <a:p>
            <a:pPr lvl="2"/>
            <a:r>
              <a:rPr lang="pt-BR" dirty="0" smtClean="0"/>
              <a:t>Análogo ao SortedSet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Implementações de Map</a:t>
            </a:r>
          </a:p>
          <a:p>
            <a:pPr lvl="1"/>
            <a:r>
              <a:rPr lang="pt-BR" dirty="0" smtClean="0"/>
              <a:t>HashMap</a:t>
            </a:r>
          </a:p>
          <a:p>
            <a:pPr lvl="2"/>
            <a:r>
              <a:rPr lang="pt-BR" dirty="0" smtClean="0"/>
              <a:t>Maior Performance</a:t>
            </a:r>
          </a:p>
          <a:p>
            <a:pPr lvl="2"/>
            <a:r>
              <a:rPr lang="pt-BR" dirty="0" smtClean="0"/>
              <a:t>Não mantém ORDEM</a:t>
            </a:r>
          </a:p>
          <a:p>
            <a:pPr lvl="2"/>
            <a:r>
              <a:rPr lang="pt-BR" dirty="0" smtClean="0"/>
              <a:t>Mais utilizada (mais comum)</a:t>
            </a:r>
          </a:p>
          <a:p>
            <a:pPr lvl="1"/>
            <a:r>
              <a:rPr lang="pt-BR" dirty="0" smtClean="0"/>
              <a:t>LinkedHashMap</a:t>
            </a:r>
          </a:p>
          <a:p>
            <a:pPr lvl="2"/>
            <a:r>
              <a:rPr lang="pt-BR" dirty="0" smtClean="0"/>
              <a:t>Boa performance (próximo do HashMap)</a:t>
            </a:r>
          </a:p>
          <a:p>
            <a:pPr lvl="2"/>
            <a:r>
              <a:rPr lang="pt-BR" dirty="0" smtClean="0"/>
              <a:t>Mantém Ordem</a:t>
            </a:r>
            <a:endParaRPr lang="pt-BR" dirty="0" smtClean="0"/>
          </a:p>
          <a:p>
            <a:pPr lvl="1"/>
            <a:r>
              <a:rPr lang="pt-BR" dirty="0" smtClean="0"/>
              <a:t>TreeMap</a:t>
            </a:r>
          </a:p>
          <a:p>
            <a:pPr lvl="2"/>
            <a:r>
              <a:rPr lang="pt-BR" dirty="0" smtClean="0"/>
              <a:t>Implementa SortedMap (semântica de ordenação)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Iterator</a:t>
            </a:r>
            <a:endParaRPr lang="pt-BR" dirty="0" smtClean="0"/>
          </a:p>
          <a:p>
            <a:pPr lvl="1"/>
            <a:r>
              <a:rPr lang="pt-BR" dirty="0" smtClean="0"/>
              <a:t>Iterar (</a:t>
            </a:r>
            <a:r>
              <a:rPr lang="pt-BR" dirty="0" err="1" smtClean="0"/>
              <a:t>traversing</a:t>
            </a:r>
            <a:r>
              <a:rPr lang="pt-BR" dirty="0" smtClean="0"/>
              <a:t>) sob os elementos de forma independente da implementação</a:t>
            </a:r>
          </a:p>
          <a:p>
            <a:pPr lvl="1"/>
            <a:r>
              <a:rPr lang="pt-BR" dirty="0" smtClean="0"/>
              <a:t>Remover e Obter o Elemento</a:t>
            </a:r>
          </a:p>
          <a:p>
            <a:pPr lvl="1"/>
            <a:r>
              <a:rPr lang="pt-BR" dirty="0" err="1" smtClean="0"/>
              <a:t>Pattern</a:t>
            </a:r>
            <a:r>
              <a:rPr lang="pt-BR" dirty="0" smtClean="0"/>
              <a:t> GoF (</a:t>
            </a:r>
            <a:r>
              <a:rPr lang="pt-BR" i="1" dirty="0" err="1" smtClean="0"/>
              <a:t>Iterator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ListIterator</a:t>
            </a:r>
            <a:endParaRPr lang="pt-BR" dirty="0" smtClean="0"/>
          </a:p>
          <a:p>
            <a:pPr lvl="1"/>
            <a:r>
              <a:rPr lang="pt-BR" dirty="0" smtClean="0"/>
              <a:t>Iteração </a:t>
            </a:r>
            <a:r>
              <a:rPr lang="pt-BR" i="1" dirty="0" err="1" smtClean="0"/>
              <a:t>Bi-Direcional</a:t>
            </a:r>
            <a:endParaRPr lang="pt-BR" dirty="0" smtClean="0"/>
          </a:p>
          <a:p>
            <a:r>
              <a:rPr lang="pt-BR" dirty="0" smtClean="0"/>
              <a:t>Collection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Iterator</a:t>
            </a:r>
            <a:r>
              <a:rPr lang="pt-BR" dirty="0" smtClean="0"/>
              <a:t> </a:t>
            </a:r>
            <a:r>
              <a:rPr lang="pt-BR" dirty="0" err="1" smtClean="0"/>
              <a:t>iterator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List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ListIterator</a:t>
            </a:r>
            <a:r>
              <a:rPr lang="pt-BR" dirty="0" smtClean="0"/>
              <a:t> </a:t>
            </a:r>
            <a:r>
              <a:rPr lang="pt-BR" dirty="0" err="1" smtClean="0"/>
              <a:t>listIterator</a:t>
            </a:r>
            <a:r>
              <a:rPr lang="pt-BR" dirty="0" smtClean="0"/>
              <a:t>();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Collections (Utilitários)</a:t>
            </a:r>
          </a:p>
          <a:p>
            <a:pPr lvl="1"/>
            <a:r>
              <a:rPr lang="pt-BR" dirty="0" smtClean="0"/>
              <a:t>Utilitários para retornar Set, List e Map vazios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emptySet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emptyList</a:t>
            </a:r>
            <a:r>
              <a:rPr lang="pt-BR" dirty="0" smtClean="0"/>
              <a:t>()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emptyMap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Ordenação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sort</a:t>
            </a:r>
            <a:r>
              <a:rPr lang="pt-BR" dirty="0" smtClean="0"/>
              <a:t>(Collection)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sort</a:t>
            </a:r>
            <a:r>
              <a:rPr lang="pt-BR" dirty="0" smtClean="0"/>
              <a:t>(Collection, </a:t>
            </a:r>
            <a:r>
              <a:rPr lang="pt-BR" dirty="0" err="1" smtClean="0"/>
              <a:t>Comparator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Embaralhamento</a:t>
            </a:r>
            <a:r>
              <a:rPr lang="pt-BR" dirty="0" smtClean="0"/>
              <a:t> (</a:t>
            </a:r>
            <a:r>
              <a:rPr lang="pt-BR" dirty="0" err="1" smtClean="0"/>
              <a:t>shuffling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Collections.</a:t>
            </a:r>
            <a:r>
              <a:rPr lang="pt-BR" dirty="0" err="1" smtClean="0"/>
              <a:t>shuffle</a:t>
            </a:r>
            <a:r>
              <a:rPr lang="pt-BR" dirty="0" smtClean="0"/>
              <a:t>(Collection)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</a:t>
            </a:r>
            <a:r>
              <a:rPr lang="pt-BR" dirty="0" smtClean="0"/>
              <a:t>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Collections (Utilitários)</a:t>
            </a:r>
          </a:p>
          <a:p>
            <a:pPr lvl="1"/>
            <a:r>
              <a:rPr lang="pt-BR" dirty="0" smtClean="0"/>
              <a:t>reverse: Inverte a ordem dos elementos de um List</a:t>
            </a:r>
          </a:p>
          <a:p>
            <a:pPr lvl="1"/>
            <a:r>
              <a:rPr lang="pt-BR" dirty="0" err="1" smtClean="0"/>
              <a:t>fill</a:t>
            </a:r>
            <a:r>
              <a:rPr lang="pt-BR" dirty="0" smtClean="0"/>
              <a:t>: Sobrescreve os elementos da lista com um objeto específico (</a:t>
            </a:r>
            <a:r>
              <a:rPr lang="pt-BR" dirty="0" err="1" smtClean="0"/>
              <a:t>util</a:t>
            </a:r>
            <a:r>
              <a:rPr lang="pt-BR" dirty="0" smtClean="0"/>
              <a:t> para reinicialização da lista)</a:t>
            </a:r>
          </a:p>
          <a:p>
            <a:pPr lvl="1"/>
            <a:r>
              <a:rPr lang="pt-BR" dirty="0" err="1" smtClean="0"/>
              <a:t>copy</a:t>
            </a:r>
            <a:r>
              <a:rPr lang="pt-BR" dirty="0" smtClean="0"/>
              <a:t>: Copia os elementos de uma lista em outra</a:t>
            </a:r>
          </a:p>
          <a:p>
            <a:pPr lvl="1"/>
            <a:r>
              <a:rPr lang="pt-BR" dirty="0" smtClean="0"/>
              <a:t>swap: Troca os elementos de posição</a:t>
            </a:r>
          </a:p>
          <a:p>
            <a:pPr lvl="1"/>
            <a:r>
              <a:rPr lang="pt-BR" dirty="0" err="1" smtClean="0"/>
              <a:t>addAll</a:t>
            </a:r>
            <a:r>
              <a:rPr lang="pt-BR" dirty="0" smtClean="0"/>
              <a:t>: Adiciona todos os elementos em uma Collection</a:t>
            </a:r>
          </a:p>
          <a:p>
            <a:pPr lvl="1"/>
            <a:r>
              <a:rPr lang="pt-BR" dirty="0" err="1" smtClean="0"/>
              <a:t>binarySearch</a:t>
            </a:r>
            <a:r>
              <a:rPr lang="pt-BR" dirty="0" smtClean="0"/>
              <a:t>: Pesquisa binária</a:t>
            </a:r>
          </a:p>
          <a:p>
            <a:pPr lvl="1"/>
            <a:r>
              <a:rPr lang="pt-BR" dirty="0" err="1" smtClean="0"/>
              <a:t>frequency</a:t>
            </a:r>
            <a:r>
              <a:rPr lang="pt-BR" dirty="0" smtClean="0"/>
              <a:t>: Frequência de um elemento na lista</a:t>
            </a:r>
          </a:p>
          <a:p>
            <a:pPr lvl="1"/>
            <a:r>
              <a:rPr lang="pt-BR" dirty="0" err="1" smtClean="0"/>
              <a:t>disjoint</a:t>
            </a:r>
            <a:r>
              <a:rPr lang="pt-BR" dirty="0" smtClean="0"/>
              <a:t>: </a:t>
            </a:r>
            <a:r>
              <a:rPr lang="pt-BR" dirty="0" err="1" smtClean="0"/>
              <a:t>true</a:t>
            </a:r>
            <a:r>
              <a:rPr lang="pt-BR" dirty="0" smtClean="0"/>
              <a:t> se a </a:t>
            </a:r>
            <a:r>
              <a:rPr lang="pt-BR" dirty="0" err="1" smtClean="0"/>
              <a:t>intercecção</a:t>
            </a:r>
            <a:r>
              <a:rPr lang="pt-BR" dirty="0" smtClean="0"/>
              <a:t> de duas listas </a:t>
            </a:r>
            <a:r>
              <a:rPr lang="pt-BR" smtClean="0"/>
              <a:t>é vazio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</a:t>
            </a:r>
          </a:p>
          <a:p>
            <a:pPr lvl="1"/>
            <a:r>
              <a:rPr lang="pt-BR" dirty="0" err="1" smtClean="0"/>
              <a:t>Generics</a:t>
            </a:r>
            <a:endParaRPr lang="pt-BR" dirty="0" smtClean="0"/>
          </a:p>
          <a:p>
            <a:pPr lvl="2"/>
            <a:r>
              <a:rPr lang="pt-BR" dirty="0" smtClean="0"/>
              <a:t>Permite criar templates</a:t>
            </a:r>
          </a:p>
          <a:p>
            <a:pPr lvl="2"/>
            <a:r>
              <a:rPr lang="pt-BR" dirty="0" smtClean="0"/>
              <a:t>Classes parametrizadas</a:t>
            </a:r>
          </a:p>
          <a:p>
            <a:pPr lvl="2"/>
            <a:r>
              <a:rPr lang="pt-BR" dirty="0" smtClean="0"/>
              <a:t>No Framework Collection é possível explicitar o tipo de elemento que a estrutura armazenará através de GENERICS</a:t>
            </a:r>
          </a:p>
          <a:p>
            <a:pPr lvl="2"/>
            <a:r>
              <a:rPr lang="pt-BR" dirty="0" smtClean="0"/>
              <a:t>FUTURAMENTE ESTUDAREMOS MAIS ;)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Framework Collection</a:t>
            </a:r>
          </a:p>
          <a:p>
            <a:pPr lvl="1"/>
            <a:r>
              <a:rPr lang="pt-BR" dirty="0" smtClean="0"/>
              <a:t>Provê uma arquitetura unificada para representar e manipular coleções</a:t>
            </a:r>
          </a:p>
          <a:p>
            <a:pPr lvl="1"/>
            <a:r>
              <a:rPr lang="pt-BR" dirty="0" smtClean="0"/>
              <a:t>Conjunto de Interfaces e Classes concretas</a:t>
            </a:r>
          </a:p>
          <a:p>
            <a:pPr lvl="1"/>
            <a:r>
              <a:rPr lang="pt-BR" dirty="0" smtClean="0"/>
              <a:t>Reduz o esforço de programação</a:t>
            </a:r>
          </a:p>
          <a:p>
            <a:pPr lvl="2"/>
            <a:r>
              <a:rPr lang="pt-BR" dirty="0" smtClean="0"/>
              <a:t>Não é necessário criar estruturas para manipular coleções</a:t>
            </a:r>
          </a:p>
          <a:p>
            <a:pPr lvl="2"/>
            <a:r>
              <a:rPr lang="pt-BR" dirty="0" smtClean="0"/>
              <a:t>JDK provê o Framework Collection</a:t>
            </a:r>
          </a:p>
          <a:p>
            <a:pPr lvl="1"/>
            <a:r>
              <a:rPr lang="pt-BR" dirty="0" smtClean="0"/>
              <a:t>Incrementa a velocidade e qualidade dos programas</a:t>
            </a:r>
          </a:p>
          <a:p>
            <a:pPr lvl="2"/>
            <a:r>
              <a:rPr lang="pt-BR" dirty="0" smtClean="0"/>
              <a:t>A implementação da JDK é altamente otimizada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 Collection (continuação)</a:t>
            </a:r>
          </a:p>
          <a:p>
            <a:pPr lvl="1"/>
            <a:r>
              <a:rPr lang="pt-BR" dirty="0" smtClean="0"/>
              <a:t>Permite interoperabilidade entre </a:t>
            </a:r>
            <a:r>
              <a:rPr lang="pt-BR" dirty="0" err="1" smtClean="0"/>
              <a:t>API’s</a:t>
            </a:r>
            <a:r>
              <a:rPr lang="pt-BR" dirty="0" smtClean="0"/>
              <a:t> não relacionadas</a:t>
            </a:r>
          </a:p>
          <a:p>
            <a:pPr lvl="2"/>
            <a:r>
              <a:rPr lang="pt-BR" dirty="0" smtClean="0"/>
              <a:t>As interfaces funcionam como a linguagem comum entre as </a:t>
            </a:r>
            <a:r>
              <a:rPr lang="pt-BR" dirty="0" err="1" smtClean="0"/>
              <a:t>API’s</a:t>
            </a:r>
            <a:endParaRPr lang="pt-BR" dirty="0" smtClean="0"/>
          </a:p>
          <a:p>
            <a:pPr lvl="1"/>
            <a:r>
              <a:rPr lang="pt-BR" dirty="0" smtClean="0"/>
              <a:t>Incrementa o Reuso</a:t>
            </a:r>
          </a:p>
          <a:p>
            <a:pPr lvl="2"/>
            <a:r>
              <a:rPr lang="pt-BR" dirty="0" smtClean="0"/>
              <a:t>Novas estruturas de dados em conformidade com o padrão do framework são reutilizáveis naturalmente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Collection Interfaces</a:t>
            </a:r>
          </a:p>
          <a:p>
            <a:pPr lvl="1"/>
            <a:r>
              <a:rPr lang="pt-BR" dirty="0" smtClean="0"/>
              <a:t>Interfaces Collections são tipos de dados abstratos que representam coleções</a:t>
            </a:r>
          </a:p>
          <a:p>
            <a:pPr lvl="1"/>
            <a:r>
              <a:rPr lang="pt-BR" dirty="0" smtClean="0"/>
              <a:t>Ocultam os detalhes de implementação permitindo baixo acoplamento</a:t>
            </a:r>
          </a:p>
          <a:p>
            <a:pPr lvl="2"/>
            <a:r>
              <a:rPr lang="pt-BR" dirty="0" smtClean="0"/>
              <a:t>Comportamento Polimórfico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9144000" cy="460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 Collection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9144000" cy="519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61963" y="566738"/>
            <a:ext cx="10067926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4220</TotalTime>
  <Words>1077</Words>
  <Application>Microsoft Office PowerPoint</Application>
  <PresentationFormat>Apresentação na tela (4:3)</PresentationFormat>
  <Paragraphs>241</Paragraphs>
  <Slides>37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Módulo</vt:lpstr>
      <vt:lpstr>Fundamentos 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  <vt:lpstr>Framework Collection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145</cp:revision>
  <dcterms:modified xsi:type="dcterms:W3CDTF">2014-04-04T17:33:06Z</dcterms:modified>
</cp:coreProperties>
</file>