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256" r:id="rId2"/>
    <p:sldId id="259" r:id="rId3"/>
    <p:sldId id="263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6" r:id="rId27"/>
    <p:sldId id="289" r:id="rId28"/>
    <p:sldId id="290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– Java Básico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79414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Plataforma para Pequenos Dispositivos</a:t>
            </a:r>
          </a:p>
          <a:p>
            <a:pPr lvl="1"/>
            <a:r>
              <a:rPr lang="pt-BR" dirty="0" smtClean="0"/>
              <a:t>Microcontroladores, sensores, celulares, PDA, TV, Impressoras, ...</a:t>
            </a:r>
          </a:p>
          <a:p>
            <a:pPr lvl="1"/>
            <a:r>
              <a:rPr lang="pt-BR" dirty="0" smtClean="0"/>
              <a:t>Ambientes Limitados</a:t>
            </a:r>
          </a:p>
          <a:p>
            <a:pPr lvl="2"/>
            <a:r>
              <a:rPr lang="pt-BR" dirty="0" smtClean="0"/>
              <a:t>Pouca memória, display e capacidade de processamento</a:t>
            </a:r>
          </a:p>
          <a:p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Configuração: Conjunto básico de bibliotecas e VM para um conjunto de dispositivos</a:t>
            </a:r>
          </a:p>
          <a:p>
            <a:pPr lvl="1"/>
            <a:r>
              <a:rPr lang="pt-BR" dirty="0" err="1" smtClean="0"/>
              <a:t>Profile</a:t>
            </a:r>
            <a:r>
              <a:rPr lang="pt-BR" dirty="0" smtClean="0"/>
              <a:t>: Conjunto de API suportados por um conjunto de dispositivos</a:t>
            </a:r>
          </a:p>
          <a:p>
            <a:pPr lvl="1"/>
            <a:r>
              <a:rPr lang="pt-BR" dirty="0" smtClean="0"/>
              <a:t>Pacotes Opcionais: Conjunto de tecnologias específicas</a:t>
            </a:r>
          </a:p>
          <a:p>
            <a:pPr lvl="2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CLDC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Limited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CDC (</a:t>
            </a:r>
            <a:r>
              <a:rPr lang="pt-BR" dirty="0" err="1" smtClean="0"/>
              <a:t>Connected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)</a:t>
            </a:r>
          </a:p>
        </p:txBody>
      </p:sp>
      <p:pic>
        <p:nvPicPr>
          <p:cNvPr id="26626" name="Picture 2" descr="Java M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9243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JME e Java </a:t>
            </a:r>
            <a:r>
              <a:rPr lang="pt-BR" dirty="0" err="1" smtClean="0"/>
              <a:t>Card</a:t>
            </a:r>
            <a:endParaRPr lang="pt-BR" dirty="0"/>
          </a:p>
        </p:txBody>
      </p:sp>
      <p:pic>
        <p:nvPicPr>
          <p:cNvPr id="34818" name="Picture 2" descr="Wireless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3908707" cy="3024336"/>
          </a:xfrm>
          <a:prstGeom prst="rect">
            <a:avLst/>
          </a:prstGeom>
          <a:noFill/>
        </p:spPr>
      </p:pic>
      <p:pic>
        <p:nvPicPr>
          <p:cNvPr id="34820" name="Picture 4" descr="Digital Media 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348880"/>
            <a:ext cx="3960440" cy="3064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IDE – Integrated Development Enviroment</a:t>
            </a:r>
          </a:p>
          <a:p>
            <a:pPr lvl="1"/>
            <a:r>
              <a:rPr lang="pt-BR" dirty="0" smtClean="0"/>
              <a:t>Editor, compilador, debugger, plugins, ...</a:t>
            </a:r>
          </a:p>
          <a:p>
            <a:pPr lvl="1"/>
            <a:r>
              <a:rPr lang="pt-BR" dirty="0" smtClean="0"/>
              <a:t>Eclipse, </a:t>
            </a:r>
            <a:r>
              <a:rPr lang="pt-BR" dirty="0" err="1" smtClean="0"/>
              <a:t>Netbeans</a:t>
            </a:r>
            <a:r>
              <a:rPr lang="pt-BR" dirty="0" smtClean="0"/>
              <a:t>, </a:t>
            </a:r>
            <a:r>
              <a:rPr lang="pt-BR" dirty="0" err="1" smtClean="0"/>
              <a:t>IntelliJ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Ambiente</a:t>
            </a:r>
          </a:p>
          <a:p>
            <a:pPr lvl="1"/>
            <a:r>
              <a:rPr lang="pt-BR" dirty="0" smtClean="0"/>
              <a:t>Download JDK</a:t>
            </a:r>
          </a:p>
          <a:p>
            <a:pPr lvl="1"/>
            <a:r>
              <a:rPr lang="pt-BR" dirty="0" smtClean="0"/>
              <a:t>Download Eclipse (ou outra de sua preferência)</a:t>
            </a:r>
          </a:p>
          <a:p>
            <a:pPr lvl="1"/>
            <a:r>
              <a:rPr lang="pt-BR" dirty="0" smtClean="0"/>
              <a:t>Download Maven</a:t>
            </a:r>
          </a:p>
          <a:p>
            <a:pPr lvl="1"/>
            <a:r>
              <a:rPr lang="pt-BR" dirty="0" smtClean="0"/>
              <a:t>Instalar Maven Plugin no Eclipse (se usar o Eclipse)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Java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386" y="1484784"/>
            <a:ext cx="9117873" cy="5221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Unicode</a:t>
            </a:r>
          </a:p>
          <a:p>
            <a:pPr lvl="2"/>
            <a:r>
              <a:rPr lang="pt-BR" dirty="0" smtClean="0"/>
              <a:t>Número único para cada </a:t>
            </a:r>
            <a:r>
              <a:rPr lang="pt-BR" dirty="0" err="1" smtClean="0"/>
              <a:t>caracter</a:t>
            </a:r>
            <a:endParaRPr lang="pt-BR" dirty="0" smtClean="0"/>
          </a:p>
          <a:p>
            <a:pPr lvl="2"/>
            <a:r>
              <a:rPr lang="pt-BR" dirty="0" smtClean="0"/>
              <a:t>Independência de plataforma, programa ou linguagem</a:t>
            </a:r>
          </a:p>
          <a:p>
            <a:pPr lvl="2"/>
            <a:r>
              <a:rPr lang="pt-BR" dirty="0" smtClean="0"/>
              <a:t>Evita conflitos</a:t>
            </a:r>
          </a:p>
          <a:p>
            <a:pPr lvl="2"/>
            <a:r>
              <a:rPr lang="pt-BR" dirty="0" smtClean="0"/>
              <a:t>Amplamente adotado no mundo</a:t>
            </a:r>
          </a:p>
          <a:p>
            <a:pPr lvl="2"/>
            <a:r>
              <a:rPr lang="pt-BR" dirty="0" smtClean="0">
                <a:hlinkClick r:id="rId3"/>
              </a:rPr>
              <a:t>www.unicode.org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Exemplos: \u005a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Comentários</a:t>
            </a:r>
          </a:p>
          <a:p>
            <a:pPr lvl="2"/>
            <a:r>
              <a:rPr lang="pt-BR" dirty="0" smtClean="0"/>
              <a:t>Linha</a:t>
            </a:r>
          </a:p>
          <a:p>
            <a:pPr lvl="3"/>
            <a:r>
              <a:rPr lang="pt-BR" dirty="0" smtClean="0"/>
              <a:t>// texto do </a:t>
            </a:r>
            <a:r>
              <a:rPr lang="pt-BR" dirty="0" err="1" smtClean="0"/>
              <a:t>comentario</a:t>
            </a:r>
            <a:endParaRPr lang="pt-BR" dirty="0" smtClean="0"/>
          </a:p>
          <a:p>
            <a:pPr lvl="2"/>
            <a:r>
              <a:rPr lang="pt-BR" dirty="0" smtClean="0"/>
              <a:t>Bloco</a:t>
            </a:r>
          </a:p>
          <a:p>
            <a:pPr lvl="3"/>
            <a:r>
              <a:rPr lang="pt-BR" dirty="0" smtClean="0"/>
              <a:t>/* ate o final do </a:t>
            </a:r>
            <a:r>
              <a:rPr lang="pt-BR" dirty="0" err="1" smtClean="0"/>
              <a:t>comentario</a:t>
            </a:r>
            <a:r>
              <a:rPr lang="pt-BR" dirty="0" smtClean="0"/>
              <a:t> </a:t>
            </a:r>
            <a:r>
              <a:rPr lang="pt-BR" dirty="0" err="1" smtClean="0"/>
              <a:t>sera</a:t>
            </a:r>
            <a:r>
              <a:rPr lang="pt-BR" dirty="0" smtClean="0"/>
              <a:t> ignorado pelo </a:t>
            </a:r>
            <a:r>
              <a:rPr lang="pt-BR" dirty="0" err="1" smtClean="0"/>
              <a:t>compiler</a:t>
            </a:r>
            <a:r>
              <a:rPr lang="pt-BR" dirty="0" smtClean="0"/>
              <a:t> */</a:t>
            </a:r>
          </a:p>
          <a:p>
            <a:pPr lvl="2"/>
            <a:r>
              <a:rPr lang="pt-BR" dirty="0" err="1" smtClean="0"/>
              <a:t>JavaDoc</a:t>
            </a:r>
            <a:endParaRPr lang="pt-BR" dirty="0" smtClean="0"/>
          </a:p>
          <a:p>
            <a:pPr lvl="3"/>
            <a:r>
              <a:rPr lang="pt-BR" dirty="0" smtClean="0"/>
              <a:t>/** ....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err="1" smtClean="0"/>
              <a:t>Keyword</a:t>
            </a:r>
            <a:r>
              <a:rPr lang="pt-BR" dirty="0" smtClean="0"/>
              <a:t> (palavra chave)</a:t>
            </a:r>
          </a:p>
          <a:p>
            <a:pPr lvl="2"/>
            <a:r>
              <a:rPr lang="pt-BR" dirty="0" smtClean="0"/>
              <a:t>Identifica palavras reservadas da linguagem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73016"/>
            <a:ext cx="6869393" cy="30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Identificador</a:t>
            </a:r>
          </a:p>
          <a:p>
            <a:pPr lvl="2"/>
            <a:r>
              <a:rPr lang="pt-BR" dirty="0" smtClean="0"/>
              <a:t>Identifica variáveis, métodos, classes e interfaces </a:t>
            </a:r>
          </a:p>
          <a:p>
            <a:pPr lvl="2"/>
            <a:r>
              <a:rPr lang="pt-BR" dirty="0" smtClean="0"/>
              <a:t>Não deve</a:t>
            </a:r>
          </a:p>
          <a:p>
            <a:pPr lvl="3"/>
            <a:r>
              <a:rPr lang="pt-BR" dirty="0" smtClean="0"/>
              <a:t>Iniciar com número</a:t>
            </a:r>
          </a:p>
          <a:p>
            <a:pPr lvl="3"/>
            <a:r>
              <a:rPr lang="pt-BR" dirty="0" smtClean="0"/>
              <a:t>Literal booleana (</a:t>
            </a:r>
            <a:r>
              <a:rPr lang="pt-BR" dirty="0" err="1" smtClean="0"/>
              <a:t>true</a:t>
            </a:r>
            <a:r>
              <a:rPr lang="pt-BR" dirty="0" smtClean="0"/>
              <a:t> ou </a:t>
            </a:r>
            <a:r>
              <a:rPr lang="pt-BR" dirty="0" err="1" smtClean="0"/>
              <a:t>false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Literal </a:t>
            </a:r>
            <a:r>
              <a:rPr lang="pt-BR" dirty="0" err="1" smtClean="0"/>
              <a:t>Keyword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Menu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Ferramentas</a:t>
            </a:r>
          </a:p>
          <a:p>
            <a:r>
              <a:rPr lang="pt-BR" dirty="0" smtClean="0"/>
              <a:t>Linguagem Java</a:t>
            </a:r>
          </a:p>
          <a:p>
            <a:r>
              <a:rPr lang="pt-BR" dirty="0" smtClean="0"/>
              <a:t>Orientação a Objetos</a:t>
            </a:r>
          </a:p>
          <a:p>
            <a:r>
              <a:rPr lang="pt-BR" dirty="0" smtClean="0"/>
              <a:t>Elementos Fundamentais</a:t>
            </a:r>
          </a:p>
          <a:p>
            <a:pPr lvl="1"/>
            <a:r>
              <a:rPr lang="pt-BR" dirty="0" smtClean="0"/>
              <a:t>Tratamento de Exceções</a:t>
            </a:r>
          </a:p>
          <a:p>
            <a:pPr lvl="1"/>
            <a:r>
              <a:rPr lang="pt-BR" dirty="0" smtClean="0"/>
              <a:t>Collections (mínimo)</a:t>
            </a:r>
          </a:p>
          <a:p>
            <a:pPr lvl="1"/>
            <a:r>
              <a:rPr lang="pt-BR" dirty="0" smtClean="0"/>
              <a:t>Java IO (mínimo)</a:t>
            </a:r>
          </a:p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Noções</a:t>
            </a:r>
          </a:p>
          <a:p>
            <a:pPr lvl="1"/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Código representando</a:t>
            </a:r>
          </a:p>
          <a:p>
            <a:pPr lvl="3"/>
            <a:r>
              <a:rPr lang="pt-BR" dirty="0" smtClean="0"/>
              <a:t>Valor de um tipo primitivo</a:t>
            </a:r>
          </a:p>
          <a:p>
            <a:pPr lvl="3"/>
            <a:r>
              <a:rPr lang="pt-BR" dirty="0" smtClean="0"/>
              <a:t>Valor de um String ou caractere</a:t>
            </a:r>
          </a:p>
          <a:p>
            <a:pPr lvl="3"/>
            <a:r>
              <a:rPr lang="pt-BR" dirty="0" err="1" smtClean="0"/>
              <a:t>null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 lvl="3"/>
            <a:r>
              <a:rPr lang="pt-BR" dirty="0" smtClean="0"/>
              <a:t>String </a:t>
            </a:r>
            <a:r>
              <a:rPr lang="pt-BR" dirty="0" err="1" smtClean="0"/>
              <a:t>str</a:t>
            </a:r>
            <a:r>
              <a:rPr lang="pt-BR" dirty="0" smtClean="0"/>
              <a:t> = “Java </a:t>
            </a:r>
            <a:r>
              <a:rPr lang="pt-BR" dirty="0" err="1" smtClean="0"/>
              <a:t>eh</a:t>
            </a:r>
            <a:r>
              <a:rPr lang="pt-BR" dirty="0" smtClean="0"/>
              <a:t> legal”;</a:t>
            </a:r>
          </a:p>
          <a:p>
            <a:pPr lvl="3"/>
            <a:r>
              <a:rPr lang="pt-BR" dirty="0" smtClean="0"/>
              <a:t>String y = </a:t>
            </a:r>
            <a:r>
              <a:rPr lang="pt-BR" dirty="0" err="1" smtClean="0"/>
              <a:t>null</a:t>
            </a:r>
            <a:r>
              <a:rPr lang="pt-BR" dirty="0" smtClean="0"/>
              <a:t>;</a:t>
            </a:r>
          </a:p>
          <a:p>
            <a:pPr lvl="3"/>
            <a:r>
              <a:rPr lang="pt-BR" dirty="0" err="1" smtClean="0"/>
              <a:t>char</a:t>
            </a:r>
            <a:r>
              <a:rPr lang="pt-BR" dirty="0" smtClean="0"/>
              <a:t> c = ‘x’;</a:t>
            </a:r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b = </a:t>
            </a:r>
            <a:r>
              <a:rPr lang="pt-BR" dirty="0" err="1" smtClean="0"/>
              <a:t>true</a:t>
            </a:r>
            <a:r>
              <a:rPr lang="pt-BR" dirty="0" smtClean="0"/>
              <a:t>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789040"/>
            <a:ext cx="3523456" cy="256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Inteiros</a:t>
            </a:r>
          </a:p>
          <a:p>
            <a:pPr lvl="2"/>
            <a:r>
              <a:rPr lang="pt-BR" dirty="0" smtClean="0"/>
              <a:t>Decimal (10), Hexadecimal (0xFF), Octal (015) e Binário (0b0011)</a:t>
            </a:r>
          </a:p>
          <a:p>
            <a:pPr lvl="1"/>
            <a:r>
              <a:rPr lang="pt-BR" dirty="0" smtClean="0"/>
              <a:t>Literais Float e Double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10652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String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645024"/>
            <a:ext cx="8640960" cy="161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Literais Caractere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492896"/>
            <a:ext cx="4855197" cy="415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Separadores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78335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Léxica</a:t>
            </a:r>
          </a:p>
          <a:p>
            <a:pPr lvl="1"/>
            <a:r>
              <a:rPr lang="pt-BR" dirty="0" smtClean="0"/>
              <a:t>Operadores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84984"/>
            <a:ext cx="822980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</a:t>
            </a:r>
          </a:p>
          <a:p>
            <a:pPr lvl="1"/>
            <a:r>
              <a:rPr lang="pt-BR" dirty="0" smtClean="0"/>
              <a:t>Primitivos</a:t>
            </a:r>
          </a:p>
          <a:p>
            <a:pPr lvl="2"/>
            <a:r>
              <a:rPr lang="pt-BR" dirty="0" err="1" smtClean="0"/>
              <a:t>boolean</a:t>
            </a:r>
            <a:r>
              <a:rPr lang="pt-BR" dirty="0" smtClean="0"/>
              <a:t>, </a:t>
            </a:r>
          </a:p>
          <a:p>
            <a:pPr lvl="2"/>
            <a:r>
              <a:rPr lang="pt-BR" dirty="0" err="1" smtClean="0"/>
              <a:t>int</a:t>
            </a:r>
            <a:r>
              <a:rPr lang="pt-BR" dirty="0" smtClean="0"/>
              <a:t>, byte, short, </a:t>
            </a:r>
            <a:r>
              <a:rPr lang="pt-BR" dirty="0" err="1" smtClean="0"/>
              <a:t>long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endParaRPr lang="pt-BR" dirty="0" smtClean="0"/>
          </a:p>
          <a:p>
            <a:pPr lvl="2"/>
            <a:r>
              <a:rPr lang="pt-BR" dirty="0" smtClean="0"/>
              <a:t>Float,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smtClean="0"/>
              <a:t>Referência (Objetos)</a:t>
            </a:r>
          </a:p>
          <a:p>
            <a:pPr lvl="1"/>
            <a:r>
              <a:rPr lang="pt-BR" dirty="0" err="1" smtClean="0"/>
              <a:t>null</a:t>
            </a:r>
            <a:r>
              <a:rPr lang="pt-BR" dirty="0" smtClean="0"/>
              <a:t> (nulo)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Numéricos Integrais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8510539" cy="241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42377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9813" y="1484784"/>
            <a:ext cx="4094187" cy="51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Básico -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Filosofia:</a:t>
            </a:r>
            <a:r>
              <a:rPr lang="pt-BR" i="1" dirty="0" smtClean="0"/>
              <a:t> “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Once</a:t>
            </a:r>
            <a:r>
              <a:rPr lang="pt-BR" i="1" dirty="0" smtClean="0"/>
              <a:t>, </a:t>
            </a:r>
            <a:r>
              <a:rPr lang="pt-BR" i="1" dirty="0" err="1" smtClean="0"/>
              <a:t>Run</a:t>
            </a:r>
            <a:r>
              <a:rPr lang="pt-BR" i="1" dirty="0" smtClean="0"/>
              <a:t> </a:t>
            </a:r>
            <a:r>
              <a:rPr lang="pt-BR" i="1" dirty="0" err="1" smtClean="0"/>
              <a:t>Anywhere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JVM – Java Virtual Machine</a:t>
            </a:r>
          </a:p>
          <a:p>
            <a:r>
              <a:rPr lang="pt-BR" dirty="0" smtClean="0"/>
              <a:t>JRE – Java Runtime Enviroment</a:t>
            </a:r>
          </a:p>
          <a:p>
            <a:r>
              <a:rPr lang="pt-BR" dirty="0" smtClean="0"/>
              <a:t>JDK – Java </a:t>
            </a:r>
            <a:r>
              <a:rPr lang="pt-BR" dirty="0" err="1" smtClean="0"/>
              <a:t>Developer</a:t>
            </a:r>
            <a:r>
              <a:rPr lang="pt-BR" dirty="0" smtClean="0"/>
              <a:t> Kit</a:t>
            </a:r>
          </a:p>
          <a:p>
            <a:r>
              <a:rPr lang="pt-BR" dirty="0" smtClean="0"/>
              <a:t>Orientação a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Controle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16832"/>
            <a:ext cx="2787749" cy="45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2492896"/>
            <a:ext cx="557872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Array de Tipos Primitivos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736" y="2719388"/>
            <a:ext cx="7701275" cy="34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1"/>
            <a:ext cx="458691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772816"/>
            <a:ext cx="2664296" cy="78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420888"/>
            <a:ext cx="2376264" cy="55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2924944"/>
            <a:ext cx="2232248" cy="107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2547" y="4509120"/>
            <a:ext cx="472338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do console 3 números inteiros, e imprima o resultado em ordem crescente.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 idade de uma pessoa expressa em anos, meses e dias e imprima no console a idade expressa apenas em dias.</a:t>
            </a:r>
          </a:p>
          <a:p>
            <a:pPr marL="633222" indent="-514350">
              <a:buFont typeface="+mj-lt"/>
              <a:buAutoNum type="arabicPeriod"/>
            </a:pPr>
            <a:r>
              <a:rPr lang="pt-BR" dirty="0" smtClean="0"/>
              <a:t>Construa um programa que leia a partir do console as 3 notas de um aluno e calcule a média final deste aluno, considerando média aritmética simples.</a:t>
            </a:r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pPr marL="633222" indent="-51435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leia a partir do console as 3 notas de um aluno e calcule a média final deste aluno. Considerar que a média é ponderada e que o peso das notas são 2,3 e 5, respectivamente.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O custo ao consumidor de um carro novo é a soma do custo de fábrica somados a percentagem do distribuidor e dos impostos (aplicados ao custo de fábrica). Supondo que a percentagem do distribuidor seja de 1,8% e os impostos de 45%, escrever um programa que leia do console o custo de fábrica de um carro e imprima o custo final</a:t>
            </a:r>
          </a:p>
          <a:p>
            <a:pPr marL="633222" indent="-514350">
              <a:buFont typeface="+mj-lt"/>
              <a:buAutoNum type="arabicPeriod" startAt="4"/>
            </a:pPr>
            <a:r>
              <a:rPr lang="pt-BR" dirty="0" smtClean="0"/>
              <a:t>Construa um programa que calcule a média aritmética das 3 notas de um aluno e mostre, além do valor da média, uma mensagem de "Aprovado", caso a média seja igual ou superior a 6, ou a mensagem "reprovado", caso contrário. Ao invés de ler as notas do console, sorteie (randomicamente) valores inteiros de 1 a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Elaborar um programa que lê 2 números e imprime a mensagem: "São múltiplos" ou "Não são múltiplos“</a:t>
            </a:r>
          </a:p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Elabore um programa que dada a idade de um nadador classifica-o em uma das seguintes categorias:</a:t>
            </a:r>
          </a:p>
          <a:p>
            <a:pPr marL="925830" lvl="1" indent="-514350"/>
            <a:r>
              <a:rPr lang="pt-BR" dirty="0" smtClean="0"/>
              <a:t>Infantil A = 5-7 anos</a:t>
            </a:r>
          </a:p>
          <a:p>
            <a:pPr marL="925830" lvl="1" indent="-514350"/>
            <a:r>
              <a:rPr lang="pt-BR" dirty="0" smtClean="0"/>
              <a:t>Infantil B = 8-10 anos</a:t>
            </a:r>
          </a:p>
          <a:p>
            <a:pPr marL="925830" lvl="1" indent="-514350"/>
            <a:r>
              <a:rPr lang="pt-BR" dirty="0" smtClean="0"/>
              <a:t>Juvenil A = 11-13 anos</a:t>
            </a:r>
          </a:p>
          <a:p>
            <a:pPr marL="925830" lvl="1" indent="-514350"/>
            <a:r>
              <a:rPr lang="pt-BR" dirty="0" smtClean="0"/>
              <a:t>Juvenil B = 14-17 anos</a:t>
            </a:r>
          </a:p>
          <a:p>
            <a:pPr marL="925830" lvl="1" indent="-514350"/>
            <a:r>
              <a:rPr lang="pt-BR" dirty="0" smtClean="0"/>
              <a:t>Adulto = maiores de 18 anos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 fontScale="85000" lnSpcReduction="20000"/>
          </a:bodyPr>
          <a:lstStyle/>
          <a:p>
            <a:pPr marL="633222" indent="-514350">
              <a:buFont typeface="+mj-lt"/>
              <a:buAutoNum type="arabicPeriod" startAt="7"/>
            </a:pPr>
            <a:r>
              <a:rPr lang="pt-BR" dirty="0" smtClean="0"/>
              <a:t>Um usuário deseja um algoritmo onde possa escolher que tipo de média deseja calcular a partir de 3 notas. Faça um programa que leia a partir do console as notas, a opção escolhida pelo usuário e calcule o resultado. Opções: (1) aritmética, (2) ponderada [valores da ponderação: 3,3,4 e harmônica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653136"/>
            <a:ext cx="8784976" cy="14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os números de 1 a 50 em ordem crescente e também em ordem decrescente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imprime apenas os números pares entre 1 a 50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leia dois números inteiros, X e Y, e mostre o resultado de X elevado a potência Y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que sorteie um número entre 1 e 20 e retorne o Fatorial do mesmo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Elabore um programa que solicite que o usuário entre com dois números (inicial e final), e apresente o valor total da soma de todos os números do intervalo informado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Construa um programa para ler do console um número e informar se o mesmo é “Primo”</a:t>
            </a:r>
          </a:p>
          <a:p>
            <a:pPr marL="633222" indent="-514350">
              <a:buFont typeface="+mj-lt"/>
              <a:buAutoNum type="arabicPeriod" startAt="8"/>
            </a:pPr>
            <a:r>
              <a:rPr lang="pt-BR" dirty="0" smtClean="0"/>
              <a:t>Escreva um programa que calcule o valor de H, sendo que ele é determinado pela série H = 1/1 + 3/2 + 5/3 + 7/4 + ... + 99/50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309993"/>
          </a:xfrm>
        </p:spPr>
        <p:txBody>
          <a:bodyPr>
            <a:normAutofit fontScale="92500" lnSpcReduction="20000"/>
          </a:bodyPr>
          <a:lstStyle/>
          <a:p>
            <a:pPr marL="633222" indent="-514350">
              <a:buFont typeface="+mj-lt"/>
              <a:buAutoNum type="arabicPeriod" startAt="15"/>
            </a:pPr>
            <a:r>
              <a:rPr lang="pt-BR" dirty="0" smtClean="0"/>
              <a:t>Dado uma série infinita (fórmula abaixo), e calcule o valor da série até atingir a precisão de 0,001. A precisão é alcançada quando a diferença entre uma iteração e outra é inferior a precisão desejada. Exiba o resultado da soma e a quantidade de iterações. Posteriormente aumenta a precisão para 0,000001 e compare o resultado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941168"/>
            <a:ext cx="5472608" cy="12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517905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16"/>
            </a:pPr>
            <a:r>
              <a:rPr lang="pt-BR" dirty="0" smtClean="0"/>
              <a:t>Calcule o famoso número PI através da série infinita descoberta pelo grande matemático Leibniz. Calcule com precisão 0,01 e depois aumente a precisão para 0,0001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293096"/>
            <a:ext cx="41793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Java Standard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Desktop, </a:t>
            </a:r>
            <a:r>
              <a:rPr lang="pt-BR" dirty="0" err="1" smtClean="0"/>
              <a:t>Standalone</a:t>
            </a:r>
            <a:r>
              <a:rPr lang="pt-BR" dirty="0" smtClean="0"/>
              <a:t> e </a:t>
            </a:r>
            <a:r>
              <a:rPr lang="pt-BR" dirty="0" err="1" smtClean="0"/>
              <a:t>Applets</a:t>
            </a:r>
            <a:endParaRPr lang="pt-BR" dirty="0" smtClean="0"/>
          </a:p>
          <a:p>
            <a:r>
              <a:rPr lang="pt-BR" dirty="0" smtClean="0"/>
              <a:t>Java Enterprise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Recursos Aplicações Corporativas (Web, EJB, WS, </a:t>
            </a:r>
            <a:r>
              <a:rPr lang="pt-BR" dirty="0" err="1" smtClean="0"/>
              <a:t>Rest</a:t>
            </a:r>
            <a:r>
              <a:rPr lang="pt-BR" dirty="0" smtClean="0"/>
              <a:t>, ...)</a:t>
            </a:r>
          </a:p>
          <a:p>
            <a:r>
              <a:rPr lang="pt-BR" dirty="0" smtClean="0"/>
              <a:t>Java Micro </a:t>
            </a:r>
            <a:r>
              <a:rPr lang="pt-BR" dirty="0" err="1" smtClean="0"/>
              <a:t>Edition</a:t>
            </a:r>
            <a:endParaRPr lang="pt-BR" dirty="0" smtClean="0"/>
          </a:p>
          <a:p>
            <a:pPr lvl="1"/>
            <a:r>
              <a:rPr lang="pt-BR" dirty="0" smtClean="0"/>
              <a:t>Dispositivos Móveis, pequenos dispositivos, ...</a:t>
            </a:r>
          </a:p>
          <a:p>
            <a:r>
              <a:rPr lang="pt-BR" dirty="0" smtClean="0"/>
              <a:t>Java </a:t>
            </a:r>
            <a:r>
              <a:rPr lang="pt-BR" dirty="0" err="1" smtClean="0"/>
              <a:t>Card</a:t>
            </a:r>
            <a:endParaRPr lang="pt-BR" dirty="0" smtClean="0"/>
          </a:p>
          <a:p>
            <a:pPr lvl="1"/>
            <a:r>
              <a:rPr lang="pt-BR" dirty="0" smtClean="0"/>
              <a:t>Micro dispositivos, cartões,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 fontScale="70000" lnSpcReduction="20000"/>
          </a:bodyPr>
          <a:lstStyle/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para calcular o fatorial de um número inteiro positivo. Utilize um algoritmo recursivo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Faça um programa que </a:t>
            </a:r>
            <a:r>
              <a:rPr lang="pt-BR" dirty="0" err="1" smtClean="0"/>
              <a:t>popule</a:t>
            </a:r>
            <a:r>
              <a:rPr lang="pt-BR" dirty="0" smtClean="0"/>
              <a:t> um </a:t>
            </a:r>
            <a:r>
              <a:rPr lang="pt-BR" dirty="0" err="1" smtClean="0"/>
              <a:t>array</a:t>
            </a:r>
            <a:r>
              <a:rPr lang="pt-BR" dirty="0" smtClean="0"/>
              <a:t> de 100 posições com valores aleatórios entre 1 e 100, pesquise um número (definido também aleatoriamente) dentro do </a:t>
            </a:r>
            <a:r>
              <a:rPr lang="pt-BR" dirty="0" err="1" smtClean="0"/>
              <a:t>array</a:t>
            </a:r>
            <a:r>
              <a:rPr lang="pt-BR" dirty="0" smtClean="0"/>
              <a:t> e caso encontre o número desejado, imprima a posição que o mesmo se encontra ou informe que o mesmo não existe. Exiba também o tempo de processamento em milissegundos</a:t>
            </a:r>
          </a:p>
          <a:p>
            <a:pPr marL="633222" indent="-514350">
              <a:buFont typeface="+mj-lt"/>
              <a:buAutoNum type="arabicPeriod" startAt="17"/>
            </a:pPr>
            <a:r>
              <a:rPr lang="pt-BR" dirty="0" smtClean="0"/>
              <a:t>Construa um programa que gerencie a tabela do campeonato brasileiro. A tabela deverá manter as seguintes informações: Nome do time, número de vitórias, empates e derrotas, gols prós, gols contras e a pontuação. Considere que uma vitória vale 3 pontos e um empate vale 1 ponto. Permita que o usuário acrescente jogos, informando o nome dos times e quantidade de gols de cada time na partida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marL="633222" indent="-514350">
              <a:buFont typeface="+mj-lt"/>
              <a:buAutoNum type="arabicPeriod" startAt="20"/>
            </a:pPr>
            <a:r>
              <a:rPr lang="pt-BR" dirty="0" smtClean="0"/>
              <a:t>Construa um algoritmo para exibir os números da série de Fibonacci (fórmula abaixo)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861048"/>
            <a:ext cx="63150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JSE</a:t>
            </a:r>
            <a:endParaRPr lang="pt-BR" dirty="0"/>
          </a:p>
        </p:txBody>
      </p:sp>
      <p:pic>
        <p:nvPicPr>
          <p:cNvPr id="2050" name="Picture 2" descr="Java Conceptual Design - Java Technologi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566690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JCP – Java </a:t>
            </a:r>
            <a:r>
              <a:rPr lang="pt-BR" dirty="0" err="1" smtClean="0"/>
              <a:t>Community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err="1" smtClean="0"/>
              <a:t>Industry</a:t>
            </a:r>
            <a:r>
              <a:rPr lang="pt-BR" dirty="0" smtClean="0"/>
              <a:t> </a:t>
            </a:r>
            <a:r>
              <a:rPr lang="pt-BR" dirty="0" err="1" smtClean="0"/>
              <a:t>experts</a:t>
            </a:r>
            <a:r>
              <a:rPr lang="pt-BR" dirty="0" smtClean="0"/>
              <a:t>, Open Source </a:t>
            </a:r>
            <a:r>
              <a:rPr lang="pt-BR" dirty="0" err="1" smtClean="0"/>
              <a:t>Community</a:t>
            </a:r>
            <a:r>
              <a:rPr lang="pt-BR" dirty="0" smtClean="0"/>
              <a:t>, Java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Groups</a:t>
            </a:r>
            <a:r>
              <a:rPr lang="pt-BR" dirty="0" smtClean="0"/>
              <a:t>, ...</a:t>
            </a:r>
          </a:p>
          <a:p>
            <a:pPr lvl="1"/>
            <a:r>
              <a:rPr lang="pt-BR" dirty="0" smtClean="0"/>
              <a:t>JSR – Java </a:t>
            </a:r>
            <a:r>
              <a:rPr lang="pt-BR" dirty="0" err="1" smtClean="0"/>
              <a:t>Specification</a:t>
            </a:r>
            <a:r>
              <a:rPr lang="pt-BR" dirty="0" smtClean="0"/>
              <a:t> </a:t>
            </a:r>
            <a:r>
              <a:rPr lang="pt-BR" dirty="0" err="1" smtClean="0"/>
              <a:t>Request</a:t>
            </a:r>
            <a:endParaRPr lang="pt-BR" dirty="0" smtClean="0"/>
          </a:p>
          <a:p>
            <a:pPr lvl="2"/>
            <a:r>
              <a:rPr lang="pt-BR" dirty="0" smtClean="0"/>
              <a:t>Ex:  JSR-222: JAXB, JSR-314: JSF2.0, JSR-303: </a:t>
            </a:r>
            <a:r>
              <a:rPr lang="pt-BR" dirty="0" err="1" smtClean="0"/>
              <a:t>Beans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  <a:p>
            <a:r>
              <a:rPr lang="pt-BR" dirty="0" err="1" smtClean="0"/>
              <a:t>Zilhões</a:t>
            </a:r>
            <a:r>
              <a:rPr lang="pt-BR" dirty="0" smtClean="0"/>
              <a:t> de Tecnologias</a:t>
            </a:r>
          </a:p>
          <a:p>
            <a:pPr lvl="1"/>
            <a:r>
              <a:rPr lang="pt-BR" dirty="0" smtClean="0"/>
              <a:t>JSP, JSF, EJB, JAXWS, CORBA, JAXRS, JCA, JSTL, JDBC, JAXR, JAXB, JAXP, JPA, JMS, </a:t>
            </a:r>
            <a:r>
              <a:rPr lang="pt-BR" dirty="0" err="1" smtClean="0"/>
              <a:t>JavaMail</a:t>
            </a:r>
            <a:r>
              <a:rPr lang="pt-BR" dirty="0" smtClean="0"/>
              <a:t>, JTA...</a:t>
            </a:r>
          </a:p>
          <a:p>
            <a:r>
              <a:rPr lang="pt-BR" dirty="0" smtClean="0"/>
              <a:t>JEE (47 JSR), JSE (60 JSR), JME (87 JSR)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5646" y="1652588"/>
            <a:ext cx="6910692" cy="487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149160" cy="516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JEE</a:t>
            </a:r>
            <a:endParaRPr lang="pt-B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492" y="1700808"/>
            <a:ext cx="677220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3706</TotalTime>
  <Words>1457</Words>
  <Application>Microsoft Office PowerPoint</Application>
  <PresentationFormat>Apresentação na tela (4:3)</PresentationFormat>
  <Paragraphs>226</Paragraphs>
  <Slides>41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Módulo</vt:lpstr>
      <vt:lpstr>Fundamentos – Java Básico</vt:lpstr>
      <vt:lpstr>Java Básico - Menu</vt:lpstr>
      <vt:lpstr>Java Básico - Conceitos</vt:lpstr>
      <vt:lpstr>Plataforma Java</vt:lpstr>
      <vt:lpstr>JSE</vt:lpstr>
      <vt:lpstr>JEE</vt:lpstr>
      <vt:lpstr>JEE</vt:lpstr>
      <vt:lpstr>JEE</vt:lpstr>
      <vt:lpstr>JEE</vt:lpstr>
      <vt:lpstr>JEE</vt:lpstr>
      <vt:lpstr>JME e Java Card</vt:lpstr>
      <vt:lpstr>JME e Java Card</vt:lpstr>
      <vt:lpstr>JME e Java Card</vt:lpstr>
      <vt:lpstr>Ferramentas e Ambiente</vt:lpstr>
      <vt:lpstr>Funcionamento do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Linguagem Java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  <vt:lpstr>Lista de Exercício 01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98</cp:revision>
  <dcterms:modified xsi:type="dcterms:W3CDTF">2014-03-10T12:41:17Z</dcterms:modified>
</cp:coreProperties>
</file>