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6"/>
  </p:notesMasterIdLst>
  <p:sldIdLst>
    <p:sldId id="256" r:id="rId2"/>
    <p:sldId id="263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7" r:id="rId18"/>
    <p:sldId id="328" r:id="rId19"/>
    <p:sldId id="325" r:id="rId20"/>
    <p:sldId id="326" r:id="rId21"/>
    <p:sldId id="329" r:id="rId22"/>
    <p:sldId id="330" r:id="rId23"/>
    <p:sldId id="331" r:id="rId24"/>
    <p:sldId id="332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7617" autoAdjust="0"/>
  </p:normalViewPr>
  <p:slideViewPr>
    <p:cSldViewPr>
      <p:cViewPr varScale="1">
        <p:scale>
          <a:sx n="73" d="100"/>
          <a:sy n="73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8B77A-D2B4-472A-BFF6-BFE225C3220A}" type="datetimeFigureOut">
              <a:rPr lang="pt-BR" smtClean="0"/>
              <a:pPr/>
              <a:t>01/04/2014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91EDC-0C87-4192-8AD8-36C87AC108D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01/04/2014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01/04/2014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01/04/2014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01/04/2014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01/04/2014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Fundamentos</a:t>
            </a:r>
            <a:br>
              <a:rPr lang="pt-BR" dirty="0" smtClean="0"/>
            </a:br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1556792"/>
            <a:ext cx="4694089" cy="5053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“Collection” Interface</a:t>
            </a:r>
          </a:p>
          <a:p>
            <a:pPr lvl="1"/>
            <a:r>
              <a:rPr lang="pt-BR" b="1" dirty="0" err="1" smtClean="0"/>
              <a:t>add</a:t>
            </a:r>
            <a:r>
              <a:rPr lang="pt-BR" b="1" dirty="0" smtClean="0"/>
              <a:t>(E </a:t>
            </a:r>
            <a:r>
              <a:rPr lang="pt-BR" b="1" dirty="0" err="1" smtClean="0"/>
              <a:t>element</a:t>
            </a:r>
            <a:r>
              <a:rPr lang="pt-BR" b="1" dirty="0" smtClean="0"/>
              <a:t>)</a:t>
            </a:r>
          </a:p>
          <a:p>
            <a:pPr lvl="2"/>
            <a:r>
              <a:rPr lang="pt-BR" dirty="0" smtClean="0"/>
              <a:t>Adiciona um elemento à coleção</a:t>
            </a:r>
          </a:p>
          <a:p>
            <a:pPr lvl="2"/>
            <a:r>
              <a:rPr lang="pt-BR" dirty="0" smtClean="0"/>
              <a:t>Se for um Set, respeita a regra de “não duplicidade”</a:t>
            </a:r>
          </a:p>
          <a:p>
            <a:pPr lvl="2"/>
            <a:r>
              <a:rPr lang="pt-BR" dirty="0" smtClean="0"/>
              <a:t>Retorna </a:t>
            </a:r>
            <a:r>
              <a:rPr lang="pt-BR" dirty="0" err="1" smtClean="0"/>
              <a:t>true</a:t>
            </a:r>
            <a:r>
              <a:rPr lang="pt-BR" dirty="0" smtClean="0"/>
              <a:t> se esta coleção foi alterada e </a:t>
            </a:r>
            <a:r>
              <a:rPr lang="pt-BR" dirty="0" err="1" smtClean="0"/>
              <a:t>false</a:t>
            </a:r>
            <a:r>
              <a:rPr lang="pt-BR" dirty="0" smtClean="0"/>
              <a:t> caso contrário</a:t>
            </a:r>
          </a:p>
          <a:p>
            <a:pPr lvl="1"/>
            <a:r>
              <a:rPr lang="pt-BR" b="1" dirty="0" smtClean="0"/>
              <a:t>remove(</a:t>
            </a:r>
            <a:r>
              <a:rPr lang="pt-BR" b="1" dirty="0" err="1" smtClean="0"/>
              <a:t>Object</a:t>
            </a:r>
            <a:r>
              <a:rPr lang="pt-BR" b="1" dirty="0" smtClean="0"/>
              <a:t> </a:t>
            </a:r>
            <a:r>
              <a:rPr lang="pt-BR" b="1" dirty="0" err="1" smtClean="0"/>
              <a:t>element</a:t>
            </a:r>
            <a:r>
              <a:rPr lang="pt-BR" b="1" dirty="0" smtClean="0"/>
              <a:t>)</a:t>
            </a:r>
          </a:p>
          <a:p>
            <a:pPr lvl="2"/>
            <a:r>
              <a:rPr lang="pt-BR" dirty="0" smtClean="0"/>
              <a:t>Remove o elemento especificado da coleção</a:t>
            </a:r>
          </a:p>
          <a:p>
            <a:pPr lvl="2"/>
            <a:r>
              <a:rPr lang="pt-BR" dirty="0" smtClean="0"/>
              <a:t>Retorna </a:t>
            </a:r>
            <a:r>
              <a:rPr lang="pt-BR" dirty="0" err="1" smtClean="0"/>
              <a:t>true</a:t>
            </a:r>
            <a:r>
              <a:rPr lang="pt-BR" dirty="0" smtClean="0"/>
              <a:t> se o elemento foi removido e </a:t>
            </a:r>
            <a:r>
              <a:rPr lang="pt-BR" dirty="0" err="1" smtClean="0"/>
              <a:t>false</a:t>
            </a:r>
            <a:r>
              <a:rPr lang="pt-BR" dirty="0" smtClean="0"/>
              <a:t> caso contrário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Collection </a:t>
            </a:r>
            <a:r>
              <a:rPr lang="pt-BR" i="1" dirty="0" err="1" smtClean="0"/>
              <a:t>Traversing</a:t>
            </a:r>
            <a:endParaRPr lang="pt-BR" i="1" dirty="0" smtClean="0"/>
          </a:p>
          <a:p>
            <a:pPr lvl="1"/>
            <a:r>
              <a:rPr lang="pt-BR" dirty="0" err="1" smtClean="0"/>
              <a:t>for-each</a:t>
            </a:r>
            <a:endParaRPr lang="pt-BR" dirty="0" smtClean="0"/>
          </a:p>
          <a:p>
            <a:pPr lvl="2"/>
            <a:r>
              <a:rPr lang="pt-BR" dirty="0" smtClean="0"/>
              <a:t>Construção que permite percorrer os itens de uma coleção usando uma estrutura de loop</a:t>
            </a:r>
            <a:endParaRPr lang="pt-BR" dirty="0" smtClean="0"/>
          </a:p>
          <a:p>
            <a:pPr lvl="1"/>
            <a:r>
              <a:rPr lang="pt-BR" dirty="0" err="1" smtClean="0"/>
              <a:t>Iterator</a:t>
            </a:r>
            <a:endParaRPr lang="pt-BR" dirty="0" smtClean="0"/>
          </a:p>
          <a:p>
            <a:pPr lvl="2"/>
            <a:r>
              <a:rPr lang="pt-BR" dirty="0" smtClean="0"/>
              <a:t>Objeto que permite percorrer a coleção e remover elementos</a:t>
            </a:r>
          </a:p>
          <a:p>
            <a:pPr lvl="2"/>
            <a:r>
              <a:rPr lang="pt-BR" dirty="0" err="1" smtClean="0"/>
              <a:t>hasNext</a:t>
            </a:r>
            <a:r>
              <a:rPr lang="pt-BR" dirty="0" smtClean="0"/>
              <a:t>(): </a:t>
            </a:r>
            <a:r>
              <a:rPr lang="pt-BR" dirty="0" err="1" smtClean="0"/>
              <a:t>true</a:t>
            </a:r>
            <a:r>
              <a:rPr lang="pt-BR" dirty="0" smtClean="0"/>
              <a:t> se tem próximo</a:t>
            </a:r>
          </a:p>
          <a:p>
            <a:pPr lvl="2"/>
            <a:r>
              <a:rPr lang="pt-BR" dirty="0" err="1" smtClean="0"/>
              <a:t>next</a:t>
            </a:r>
            <a:r>
              <a:rPr lang="pt-BR" dirty="0" smtClean="0"/>
              <a:t>(): Itera para o próximo item</a:t>
            </a:r>
          </a:p>
          <a:p>
            <a:pPr lvl="2"/>
            <a:r>
              <a:rPr lang="pt-BR" dirty="0" smtClean="0"/>
              <a:t>remove(): Remove item atual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6362" y="5005417"/>
            <a:ext cx="3087638" cy="1852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“Collection” Interface (</a:t>
            </a:r>
            <a:r>
              <a:rPr lang="pt-BR" dirty="0" err="1" smtClean="0"/>
              <a:t>Bulk</a:t>
            </a:r>
            <a:r>
              <a:rPr lang="pt-BR" dirty="0" smtClean="0"/>
              <a:t> </a:t>
            </a:r>
            <a:r>
              <a:rPr lang="pt-BR" dirty="0" err="1" smtClean="0"/>
              <a:t>Operations</a:t>
            </a:r>
            <a:r>
              <a:rPr lang="pt-BR" dirty="0" smtClean="0"/>
              <a:t>)</a:t>
            </a:r>
          </a:p>
          <a:p>
            <a:pPr lvl="1"/>
            <a:r>
              <a:rPr lang="pt-BR" b="1" dirty="0" err="1" smtClean="0"/>
              <a:t>containsAll</a:t>
            </a:r>
            <a:r>
              <a:rPr lang="pt-BR" b="1" dirty="0" smtClean="0"/>
              <a:t>(Collection): </a:t>
            </a:r>
            <a:r>
              <a:rPr lang="pt-BR" dirty="0" err="1" smtClean="0"/>
              <a:t>true</a:t>
            </a:r>
            <a:r>
              <a:rPr lang="pt-BR" dirty="0" smtClean="0"/>
              <a:t> indica que a coleção contém todos os itens da coleção passada como parâmetros</a:t>
            </a:r>
          </a:p>
          <a:p>
            <a:pPr lvl="1"/>
            <a:r>
              <a:rPr lang="pt-BR" b="1" dirty="0" err="1" smtClean="0"/>
              <a:t>addAll</a:t>
            </a:r>
            <a:r>
              <a:rPr lang="pt-BR" b="1" dirty="0" smtClean="0"/>
              <a:t>(Collection): </a:t>
            </a:r>
            <a:r>
              <a:rPr lang="pt-BR" dirty="0" smtClean="0"/>
              <a:t>Adiciona todos os itens da coleção passada como parâmetro na coleção destino</a:t>
            </a:r>
          </a:p>
          <a:p>
            <a:pPr lvl="1"/>
            <a:r>
              <a:rPr lang="pt-BR" b="1" dirty="0" err="1" smtClean="0"/>
              <a:t>removeAll</a:t>
            </a:r>
            <a:r>
              <a:rPr lang="pt-BR" b="1" dirty="0" smtClean="0"/>
              <a:t>(Collection</a:t>
            </a:r>
            <a:r>
              <a:rPr lang="pt-BR" b="1" dirty="0" smtClean="0"/>
              <a:t>): </a:t>
            </a:r>
            <a:r>
              <a:rPr lang="pt-BR" dirty="0" smtClean="0"/>
              <a:t>Remove </a:t>
            </a:r>
            <a:r>
              <a:rPr lang="pt-BR" dirty="0" smtClean="0"/>
              <a:t>todos os itens da coleção passada como parâmetro na coleção </a:t>
            </a:r>
            <a:r>
              <a:rPr lang="pt-BR" dirty="0" smtClean="0"/>
              <a:t>destino</a:t>
            </a:r>
          </a:p>
          <a:p>
            <a:pPr lvl="1"/>
            <a:r>
              <a:rPr lang="pt-BR" b="1" dirty="0" err="1" smtClean="0"/>
              <a:t>clear</a:t>
            </a:r>
            <a:r>
              <a:rPr lang="pt-BR" b="1" dirty="0" smtClean="0"/>
              <a:t>(): </a:t>
            </a:r>
            <a:r>
              <a:rPr lang="pt-BR" dirty="0" smtClean="0"/>
              <a:t>Remove todos os itens da coleção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“Collection” Interface (Array </a:t>
            </a:r>
            <a:r>
              <a:rPr lang="pt-BR" dirty="0" err="1" smtClean="0"/>
              <a:t>Operations</a:t>
            </a:r>
            <a:r>
              <a:rPr lang="pt-BR" dirty="0" smtClean="0"/>
              <a:t>)</a:t>
            </a:r>
          </a:p>
          <a:p>
            <a:pPr lvl="1"/>
            <a:r>
              <a:rPr lang="pt-BR" b="1" dirty="0" err="1" smtClean="0"/>
              <a:t>toArray</a:t>
            </a:r>
            <a:r>
              <a:rPr lang="pt-BR" b="1" dirty="0" smtClean="0"/>
              <a:t>()</a:t>
            </a:r>
          </a:p>
          <a:p>
            <a:pPr lvl="2"/>
            <a:r>
              <a:rPr lang="pt-BR" dirty="0" smtClean="0"/>
              <a:t>Cria um array formado com os itens da coleção</a:t>
            </a:r>
          </a:p>
          <a:p>
            <a:pPr lvl="2"/>
            <a:r>
              <a:rPr lang="pt-BR" dirty="0" smtClean="0"/>
              <a:t>Permite compatibilidade com </a:t>
            </a:r>
            <a:r>
              <a:rPr lang="pt-BR" dirty="0" err="1" smtClean="0"/>
              <a:t>API’s</a:t>
            </a:r>
            <a:r>
              <a:rPr lang="pt-BR" dirty="0" smtClean="0"/>
              <a:t> antigas que trabalham apenas com </a:t>
            </a:r>
            <a:r>
              <a:rPr lang="pt-BR" dirty="0" err="1" smtClean="0"/>
              <a:t>arrays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“Set” Interface</a:t>
            </a:r>
          </a:p>
          <a:p>
            <a:pPr lvl="1"/>
            <a:r>
              <a:rPr lang="pt-BR" dirty="0" smtClean="0"/>
              <a:t>Representa uma coleção que NÃO permite itens duplicados</a:t>
            </a:r>
          </a:p>
          <a:p>
            <a:pPr lvl="1"/>
            <a:r>
              <a:rPr lang="pt-BR" dirty="0" smtClean="0"/>
              <a:t>Duplicado</a:t>
            </a:r>
          </a:p>
          <a:p>
            <a:pPr lvl="2"/>
            <a:r>
              <a:rPr lang="pt-BR" dirty="0" smtClean="0"/>
              <a:t>Dois elementos são considerados iguais em acordo com os métodos equals() e </a:t>
            </a:r>
            <a:r>
              <a:rPr lang="pt-BR" dirty="0" err="1" smtClean="0"/>
              <a:t>hasCode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Classes Concretas</a:t>
            </a:r>
          </a:p>
          <a:p>
            <a:pPr lvl="2"/>
            <a:r>
              <a:rPr lang="pt-BR" dirty="0" err="1" smtClean="0"/>
              <a:t>HasSet</a:t>
            </a:r>
            <a:endParaRPr lang="pt-BR" dirty="0" smtClean="0"/>
          </a:p>
          <a:p>
            <a:pPr lvl="2"/>
            <a:r>
              <a:rPr lang="pt-BR" dirty="0" smtClean="0"/>
              <a:t>TreeSet</a:t>
            </a:r>
          </a:p>
          <a:p>
            <a:pPr lvl="2"/>
            <a:r>
              <a:rPr lang="pt-BR" dirty="0" err="1" smtClean="0"/>
              <a:t>LinkedHashSet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 HashSet</a:t>
            </a:r>
            <a:endParaRPr lang="pt-BR" dirty="0" smtClean="0"/>
          </a:p>
          <a:p>
            <a:pPr lvl="1"/>
            <a:r>
              <a:rPr lang="pt-BR" dirty="0" smtClean="0"/>
              <a:t>Mais rápido do que TreeSet, mas não garante ORDEM</a:t>
            </a:r>
          </a:p>
          <a:p>
            <a:pPr lvl="1"/>
            <a:r>
              <a:rPr lang="pt-BR" dirty="0" smtClean="0"/>
              <a:t>Oferece tempo de performance constante para as operações básicas</a:t>
            </a:r>
          </a:p>
          <a:p>
            <a:pPr lvl="2"/>
            <a:r>
              <a:rPr lang="pt-BR" dirty="0" smtClean="0"/>
              <a:t>add, remove, contains e size</a:t>
            </a:r>
          </a:p>
          <a:p>
            <a:pPr lvl="1"/>
            <a:r>
              <a:rPr lang="pt-BR" dirty="0" smtClean="0"/>
              <a:t>Implementação de Set mais comumente utilizada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Interface SortedSet</a:t>
            </a:r>
            <a:endParaRPr lang="pt-BR" dirty="0" smtClean="0"/>
          </a:p>
          <a:p>
            <a:pPr lvl="1"/>
            <a:r>
              <a:rPr lang="pt-BR" dirty="0" smtClean="0"/>
              <a:t>Define estrutura para manter dados numa determinada ordenação (</a:t>
            </a:r>
            <a:r>
              <a:rPr lang="pt-BR" dirty="0" err="1" smtClean="0"/>
              <a:t>sorted</a:t>
            </a:r>
            <a:r>
              <a:rPr lang="pt-BR" dirty="0" smtClean="0"/>
              <a:t>)</a:t>
            </a:r>
          </a:p>
          <a:p>
            <a:pPr lvl="2"/>
            <a:r>
              <a:rPr lang="pt-BR" dirty="0" err="1" smtClean="0"/>
              <a:t>comparator</a:t>
            </a:r>
            <a:r>
              <a:rPr lang="pt-BR" dirty="0" smtClean="0"/>
              <a:t>(): Retorna objeto </a:t>
            </a:r>
            <a:r>
              <a:rPr lang="pt-BR" dirty="0" err="1" smtClean="0"/>
              <a:t>comparator</a:t>
            </a:r>
            <a:r>
              <a:rPr lang="pt-BR" dirty="0" smtClean="0"/>
              <a:t> utilizado para definir semântica de ordenação</a:t>
            </a:r>
          </a:p>
          <a:p>
            <a:pPr lvl="2"/>
            <a:r>
              <a:rPr lang="pt-BR" dirty="0" err="1" smtClean="0"/>
              <a:t>first</a:t>
            </a:r>
            <a:r>
              <a:rPr lang="pt-BR" dirty="0" smtClean="0"/>
              <a:t>(): Retorna o primeiro elemento</a:t>
            </a:r>
          </a:p>
          <a:p>
            <a:pPr lvl="2"/>
            <a:r>
              <a:rPr lang="pt-BR" dirty="0" err="1" smtClean="0"/>
              <a:t>last</a:t>
            </a:r>
            <a:r>
              <a:rPr lang="pt-BR" dirty="0" smtClean="0"/>
              <a:t>(): Retorna o último elemento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Ordem Natural</a:t>
            </a:r>
            <a:endParaRPr lang="pt-BR" dirty="0" smtClean="0"/>
          </a:p>
          <a:p>
            <a:pPr lvl="1"/>
            <a:r>
              <a:rPr lang="pt-BR" dirty="0" smtClean="0"/>
              <a:t>Definido pela interface </a:t>
            </a:r>
            <a:r>
              <a:rPr lang="pt-BR" i="1" dirty="0" smtClean="0"/>
              <a:t>Comparable</a:t>
            </a:r>
            <a:endParaRPr lang="pt-BR" dirty="0" smtClean="0"/>
          </a:p>
          <a:p>
            <a:pPr lvl="1"/>
            <a:r>
              <a:rPr lang="pt-BR" dirty="0" smtClean="0"/>
              <a:t>Exemplos de classes que implementam Comparable</a:t>
            </a:r>
          </a:p>
          <a:p>
            <a:pPr lvl="2"/>
            <a:r>
              <a:rPr lang="pt-BR" dirty="0" smtClean="0"/>
              <a:t>String (ordem alfabética), Date (ordem cronológica), </a:t>
            </a:r>
            <a:r>
              <a:rPr lang="pt-BR" dirty="0" err="1" smtClean="0"/>
              <a:t>Integer</a:t>
            </a:r>
            <a:r>
              <a:rPr lang="pt-BR" dirty="0" smtClean="0"/>
              <a:t> (ordem numérica),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 TreeSet</a:t>
            </a:r>
            <a:endParaRPr lang="pt-BR" dirty="0" smtClean="0"/>
          </a:p>
          <a:p>
            <a:pPr lvl="1"/>
            <a:r>
              <a:rPr lang="pt-BR" dirty="0" smtClean="0"/>
              <a:t>Implementa a interface SortedSet</a:t>
            </a:r>
          </a:p>
          <a:p>
            <a:pPr lvl="1"/>
            <a:r>
              <a:rPr lang="pt-BR" dirty="0" smtClean="0"/>
              <a:t>Mantém uma semântica de ordenação (Comparable, </a:t>
            </a:r>
            <a:r>
              <a:rPr lang="pt-BR" dirty="0" err="1" smtClean="0"/>
              <a:t>Comparator</a:t>
            </a:r>
            <a:r>
              <a:rPr lang="pt-BR" dirty="0" smtClean="0"/>
              <a:t>)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Tópicos</a:t>
            </a:r>
          </a:p>
          <a:p>
            <a:pPr lvl="1"/>
            <a:r>
              <a:rPr lang="pt-BR" dirty="0" smtClean="0"/>
              <a:t>Conceitos</a:t>
            </a:r>
          </a:p>
          <a:p>
            <a:pPr lvl="1"/>
            <a:r>
              <a:rPr lang="pt-BR" dirty="0" smtClean="0"/>
              <a:t>Framework Collection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 </a:t>
            </a:r>
            <a:r>
              <a:rPr lang="pt-BR" dirty="0" err="1" smtClean="0"/>
              <a:t>LinkedHashSet</a:t>
            </a:r>
            <a:endParaRPr lang="pt-BR" dirty="0" smtClean="0"/>
          </a:p>
          <a:p>
            <a:pPr lvl="1"/>
            <a:r>
              <a:rPr lang="pt-BR" dirty="0" smtClean="0"/>
              <a:t>Implementado como uma tabela </a:t>
            </a:r>
            <a:r>
              <a:rPr lang="pt-BR" dirty="0" err="1" smtClean="0"/>
              <a:t>hash</a:t>
            </a:r>
            <a:r>
              <a:rPr lang="pt-BR" dirty="0" smtClean="0"/>
              <a:t> com lista encadeada</a:t>
            </a:r>
          </a:p>
          <a:p>
            <a:pPr lvl="1"/>
            <a:r>
              <a:rPr lang="pt-BR" dirty="0" smtClean="0"/>
              <a:t>Mantém a ordem de inclusão dos itens e executa com velocidade aproximada ao do HashSet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Sincronização de Coleções</a:t>
            </a:r>
            <a:endParaRPr lang="pt-BR" dirty="0" smtClean="0"/>
          </a:p>
          <a:p>
            <a:pPr lvl="1"/>
            <a:r>
              <a:rPr lang="pt-BR" dirty="0" smtClean="0"/>
              <a:t>Coleções sincronizadas são aquelas que podem ser processadas por múltiplas Threads (acesso concorrente)</a:t>
            </a:r>
          </a:p>
          <a:p>
            <a:pPr lvl="1"/>
            <a:r>
              <a:rPr lang="pt-BR" dirty="0" smtClean="0"/>
              <a:t>HashSet, </a:t>
            </a:r>
            <a:r>
              <a:rPr lang="pt-BR" dirty="0" err="1" smtClean="0"/>
              <a:t>LinkedHashSet</a:t>
            </a:r>
            <a:r>
              <a:rPr lang="pt-BR" dirty="0" smtClean="0"/>
              <a:t> e TreeSet NÃO são sincronizadas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Sincronização de Coleções</a:t>
            </a:r>
            <a:endParaRPr lang="pt-B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140968"/>
            <a:ext cx="800225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“</a:t>
            </a:r>
            <a:r>
              <a:rPr lang="pt-BR" dirty="0" err="1" smtClean="0"/>
              <a:t>List</a:t>
            </a:r>
            <a:r>
              <a:rPr lang="pt-BR" dirty="0" smtClean="0"/>
              <a:t>” Interface</a:t>
            </a:r>
          </a:p>
          <a:p>
            <a:pPr lvl="1"/>
            <a:r>
              <a:rPr lang="pt-BR" dirty="0" smtClean="0"/>
              <a:t>Coleção ordenada (sequência)</a:t>
            </a:r>
          </a:p>
          <a:p>
            <a:pPr lvl="1"/>
            <a:r>
              <a:rPr lang="pt-BR" dirty="0" smtClean="0"/>
              <a:t>Listas podem conter elementos duplicados (diferente dos Sets)</a:t>
            </a:r>
          </a:p>
          <a:p>
            <a:pPr lvl="1"/>
            <a:r>
              <a:rPr lang="pt-BR" dirty="0" smtClean="0"/>
              <a:t>Operações adicionais</a:t>
            </a:r>
          </a:p>
          <a:p>
            <a:pPr lvl="2"/>
            <a:r>
              <a:rPr lang="pt-BR" dirty="0" smtClean="0"/>
              <a:t>Acesso posicional</a:t>
            </a:r>
          </a:p>
          <a:p>
            <a:pPr lvl="2"/>
            <a:r>
              <a:rPr lang="pt-BR" dirty="0" smtClean="0"/>
              <a:t>Pesquisa (search) retornand</a:t>
            </a:r>
            <a:r>
              <a:rPr lang="pt-BR" dirty="0" smtClean="0"/>
              <a:t>o a posição</a:t>
            </a:r>
          </a:p>
          <a:p>
            <a:pPr lvl="2"/>
            <a:r>
              <a:rPr lang="pt-BR" dirty="0" smtClean="0"/>
              <a:t>Iteração (</a:t>
            </a:r>
            <a:r>
              <a:rPr lang="pt-BR" dirty="0" err="1" smtClean="0"/>
              <a:t>iterator</a:t>
            </a:r>
            <a:r>
              <a:rPr lang="pt-BR" dirty="0" smtClean="0"/>
              <a:t>) aproveitando a sequência natural</a:t>
            </a:r>
          </a:p>
          <a:p>
            <a:pPr lvl="2"/>
            <a:r>
              <a:rPr lang="pt-BR" dirty="0" smtClean="0"/>
              <a:t>Sublistas (range </a:t>
            </a:r>
            <a:r>
              <a:rPr lang="pt-BR" dirty="0" err="1" smtClean="0"/>
              <a:t>view</a:t>
            </a:r>
            <a:r>
              <a:rPr lang="pt-BR" dirty="0" smtClean="0"/>
              <a:t>)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556792"/>
            <a:ext cx="7434065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Conceitos</a:t>
            </a:r>
          </a:p>
          <a:p>
            <a:pPr lvl="1"/>
            <a:r>
              <a:rPr lang="pt-BR" dirty="0" smtClean="0"/>
              <a:t>Collection</a:t>
            </a:r>
          </a:p>
          <a:p>
            <a:pPr lvl="2"/>
            <a:r>
              <a:rPr lang="pt-BR" dirty="0" smtClean="0"/>
              <a:t>Objeto que contém (e gerencia) outros objetos</a:t>
            </a:r>
          </a:p>
          <a:p>
            <a:pPr lvl="2"/>
            <a:r>
              <a:rPr lang="pt-BR" dirty="0" smtClean="0"/>
              <a:t>Armazena, obtém</a:t>
            </a:r>
            <a:r>
              <a:rPr lang="pt-BR" dirty="0" smtClean="0"/>
              <a:t>, manipula e comunica dados agregados</a:t>
            </a:r>
          </a:p>
          <a:p>
            <a:pPr lvl="2"/>
            <a:r>
              <a:rPr lang="pt-BR" dirty="0" smtClean="0"/>
              <a:t>Exemplos:</a:t>
            </a:r>
          </a:p>
          <a:p>
            <a:pPr lvl="3"/>
            <a:r>
              <a:rPr lang="pt-BR" dirty="0" smtClean="0"/>
              <a:t>Coleção de Cartas num jogo de </a:t>
            </a:r>
            <a:r>
              <a:rPr lang="pt-BR" dirty="0" err="1" smtClean="0"/>
              <a:t>poker</a:t>
            </a:r>
            <a:endParaRPr lang="pt-BR" dirty="0" smtClean="0"/>
          </a:p>
          <a:p>
            <a:pPr lvl="3"/>
            <a:r>
              <a:rPr lang="pt-BR" dirty="0" smtClean="0"/>
              <a:t>E-mails em uma pasta de e-mail</a:t>
            </a:r>
          </a:p>
          <a:p>
            <a:pPr lvl="3"/>
            <a:r>
              <a:rPr lang="pt-BR" dirty="0" smtClean="0"/>
              <a:t>Destinatários de um e-mail</a:t>
            </a:r>
          </a:p>
          <a:p>
            <a:pPr lvl="3"/>
            <a:r>
              <a:rPr lang="pt-BR" dirty="0" smtClean="0"/>
              <a:t>...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Framework Collection</a:t>
            </a:r>
          </a:p>
          <a:p>
            <a:pPr lvl="1"/>
            <a:r>
              <a:rPr lang="pt-BR" dirty="0" smtClean="0"/>
              <a:t>Provê uma arquitetura unificada para representar e manipular coleções</a:t>
            </a:r>
          </a:p>
          <a:p>
            <a:pPr lvl="1"/>
            <a:r>
              <a:rPr lang="pt-BR" dirty="0" smtClean="0"/>
              <a:t>Conjunto de Interfaces e Classes concretas</a:t>
            </a:r>
          </a:p>
          <a:p>
            <a:pPr lvl="1"/>
            <a:r>
              <a:rPr lang="pt-BR" dirty="0" smtClean="0"/>
              <a:t>Reduz o esforço de programação</a:t>
            </a:r>
          </a:p>
          <a:p>
            <a:pPr lvl="2"/>
            <a:r>
              <a:rPr lang="pt-BR" dirty="0" smtClean="0"/>
              <a:t>Não é necessário criar estruturas para manipular coleções</a:t>
            </a:r>
          </a:p>
          <a:p>
            <a:pPr lvl="2"/>
            <a:r>
              <a:rPr lang="pt-BR" dirty="0" smtClean="0"/>
              <a:t>JDK provê o Framework Collection</a:t>
            </a:r>
          </a:p>
          <a:p>
            <a:pPr lvl="1"/>
            <a:r>
              <a:rPr lang="pt-BR" dirty="0" smtClean="0"/>
              <a:t>Incrementa a velocidade e qualidade dos programas</a:t>
            </a:r>
          </a:p>
          <a:p>
            <a:pPr lvl="2"/>
            <a:r>
              <a:rPr lang="pt-BR" dirty="0" smtClean="0"/>
              <a:t>A implementação da JDK é altamente otimizada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Framework Collection (continuação)</a:t>
            </a:r>
          </a:p>
          <a:p>
            <a:pPr lvl="1"/>
            <a:r>
              <a:rPr lang="pt-BR" dirty="0" smtClean="0"/>
              <a:t>Permite interoperabilidade entre </a:t>
            </a:r>
            <a:r>
              <a:rPr lang="pt-BR" dirty="0" err="1" smtClean="0"/>
              <a:t>API’s</a:t>
            </a:r>
            <a:r>
              <a:rPr lang="pt-BR" dirty="0" smtClean="0"/>
              <a:t> não relacionadas</a:t>
            </a:r>
          </a:p>
          <a:p>
            <a:pPr lvl="2"/>
            <a:r>
              <a:rPr lang="pt-BR" dirty="0" smtClean="0"/>
              <a:t>As interfaces funcionam como a linguagem comum entre as </a:t>
            </a:r>
            <a:r>
              <a:rPr lang="pt-BR" dirty="0" err="1" smtClean="0"/>
              <a:t>API’s</a:t>
            </a:r>
            <a:endParaRPr lang="pt-BR" dirty="0" smtClean="0"/>
          </a:p>
          <a:p>
            <a:pPr lvl="1"/>
            <a:r>
              <a:rPr lang="pt-BR" dirty="0" smtClean="0"/>
              <a:t>Incrementa o Reuso</a:t>
            </a:r>
          </a:p>
          <a:p>
            <a:pPr lvl="2"/>
            <a:r>
              <a:rPr lang="pt-BR" dirty="0" smtClean="0"/>
              <a:t>Novas estruturas de dados em conformidade com o padrão do framework são reutilizáveis naturalmente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Collection Interfaces</a:t>
            </a:r>
          </a:p>
          <a:p>
            <a:pPr lvl="1"/>
            <a:r>
              <a:rPr lang="pt-BR" dirty="0" smtClean="0"/>
              <a:t>Interfaces Collections são tipos de dados abstratos que representam coleções</a:t>
            </a:r>
          </a:p>
          <a:p>
            <a:pPr lvl="1"/>
            <a:r>
              <a:rPr lang="pt-BR" dirty="0" smtClean="0"/>
              <a:t>Ocultam os detalhes de implementação permitindo baixo acoplamento</a:t>
            </a:r>
          </a:p>
          <a:p>
            <a:pPr lvl="2"/>
            <a:r>
              <a:rPr lang="pt-BR" dirty="0" smtClean="0"/>
              <a:t>Comportamento Polimórfico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72816"/>
            <a:ext cx="9144000" cy="460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8760"/>
            <a:ext cx="9144000" cy="5199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1963" y="566738"/>
            <a:ext cx="10067926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“Collection” Interface</a:t>
            </a:r>
          </a:p>
          <a:p>
            <a:pPr lvl="1"/>
            <a:r>
              <a:rPr lang="pt-BR" dirty="0" smtClean="0"/>
              <a:t>Interface base do Framework Collection</a:t>
            </a:r>
          </a:p>
          <a:p>
            <a:pPr lvl="1"/>
            <a:r>
              <a:rPr lang="pt-BR" dirty="0" smtClean="0"/>
              <a:t>Define a visão mais geral de uma coleção</a:t>
            </a:r>
          </a:p>
          <a:p>
            <a:pPr lvl="1"/>
            <a:r>
              <a:rPr lang="pt-BR" dirty="0" smtClean="0"/>
              <a:t>JDK não fornece implementação direta desta interface, apenas para as subinterfaces, tais como Set e </a:t>
            </a:r>
            <a:r>
              <a:rPr lang="pt-BR" dirty="0" err="1" smtClean="0"/>
              <a:t>List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4122</TotalTime>
  <Words>693</Words>
  <Application>Microsoft Office PowerPoint</Application>
  <PresentationFormat>Apresentação na tela (4:3)</PresentationFormat>
  <Paragraphs>146</Paragraphs>
  <Slides>24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Módulo</vt:lpstr>
      <vt:lpstr>Fundamentos 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</dc:title>
  <cp:lastModifiedBy>eduardo.ribeiro</cp:lastModifiedBy>
  <cp:revision>130</cp:revision>
  <dcterms:modified xsi:type="dcterms:W3CDTF">2014-04-01T21:20:06Z</dcterms:modified>
</cp:coreProperties>
</file>