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8"/>
  </p:notesMasterIdLst>
  <p:sldIdLst>
    <p:sldId id="256" r:id="rId2"/>
    <p:sldId id="259" r:id="rId3"/>
    <p:sldId id="263" r:id="rId4"/>
    <p:sldId id="260" r:id="rId5"/>
    <p:sldId id="261" r:id="rId6"/>
    <p:sldId id="262" r:id="rId7"/>
    <p:sldId id="267" r:id="rId8"/>
    <p:sldId id="268" r:id="rId9"/>
    <p:sldId id="269" r:id="rId10"/>
    <p:sldId id="270" r:id="rId11"/>
    <p:sldId id="264" r:id="rId12"/>
    <p:sldId id="265" r:id="rId13"/>
    <p:sldId id="266" r:id="rId14"/>
    <p:sldId id="271" r:id="rId15"/>
    <p:sldId id="272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7" r:id="rId25"/>
    <p:sldId id="288" r:id="rId26"/>
    <p:sldId id="286" r:id="rId27"/>
    <p:sldId id="289" r:id="rId28"/>
    <p:sldId id="290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7617" autoAdjust="0"/>
  </p:normalViewPr>
  <p:slideViewPr>
    <p:cSldViewPr>
      <p:cViewPr varScale="1">
        <p:scale>
          <a:sx n="73" d="100"/>
          <a:sy n="73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8B77A-D2B4-472A-BFF6-BFE225C3220A}" type="datetimeFigureOut">
              <a:rPr lang="pt-BR" smtClean="0"/>
              <a:pPr/>
              <a:t>18/03/2014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91EDC-0C87-4192-8AD8-36C87AC108D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43</a:t>
            </a:fld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44</a:t>
            </a:fld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45</a:t>
            </a:fld>
            <a:endParaRPr 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46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18/03/2014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18/03/2014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code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Fundamentos – Java Básico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JEE</a:t>
            </a:r>
            <a:endParaRPr lang="pt-BR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420888"/>
            <a:ext cx="7794145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JME e Java </a:t>
            </a:r>
            <a:r>
              <a:rPr lang="pt-BR" dirty="0" err="1" smtClean="0"/>
              <a:t>Card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Plataforma para Pequenos Dispositivos</a:t>
            </a:r>
          </a:p>
          <a:p>
            <a:pPr lvl="1"/>
            <a:r>
              <a:rPr lang="pt-BR" dirty="0" smtClean="0"/>
              <a:t>Microcontroladores, sensores, celulares, PDA, TV, Impressoras, ...</a:t>
            </a:r>
          </a:p>
          <a:p>
            <a:pPr lvl="1"/>
            <a:r>
              <a:rPr lang="pt-BR" dirty="0" smtClean="0"/>
              <a:t>Ambientes Limitados</a:t>
            </a:r>
          </a:p>
          <a:p>
            <a:pPr lvl="2"/>
            <a:r>
              <a:rPr lang="pt-BR" dirty="0" smtClean="0"/>
              <a:t>Pouca memória, display e capacidade de processamento</a:t>
            </a:r>
          </a:p>
          <a:p>
            <a:r>
              <a:rPr lang="pt-BR" dirty="0" smtClean="0"/>
              <a:t>Elementos</a:t>
            </a:r>
          </a:p>
          <a:p>
            <a:pPr lvl="1"/>
            <a:r>
              <a:rPr lang="pt-BR" dirty="0" smtClean="0"/>
              <a:t>Configuração: Conjunto básico de bibliotecas e VM para um conjunto de dispositivos</a:t>
            </a:r>
          </a:p>
          <a:p>
            <a:pPr lvl="1"/>
            <a:r>
              <a:rPr lang="pt-BR" dirty="0" err="1" smtClean="0"/>
              <a:t>Profile</a:t>
            </a:r>
            <a:r>
              <a:rPr lang="pt-BR" dirty="0" smtClean="0"/>
              <a:t>: Conjunto de API suportados por um conjunto de dispositivos</a:t>
            </a:r>
          </a:p>
          <a:p>
            <a:pPr lvl="1"/>
            <a:r>
              <a:rPr lang="pt-BR" dirty="0" smtClean="0"/>
              <a:t>Pacotes Opcionais: Conjunto de tecnologias específicas</a:t>
            </a:r>
          </a:p>
          <a:p>
            <a:pPr lvl="2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JME e Java </a:t>
            </a:r>
            <a:r>
              <a:rPr lang="pt-BR" dirty="0" err="1" smtClean="0"/>
              <a:t>Card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Configurações</a:t>
            </a:r>
          </a:p>
          <a:p>
            <a:pPr lvl="1"/>
            <a:r>
              <a:rPr lang="pt-BR" dirty="0" smtClean="0"/>
              <a:t>CLDC (</a:t>
            </a:r>
            <a:r>
              <a:rPr lang="pt-BR" dirty="0" err="1" smtClean="0"/>
              <a:t>Connected</a:t>
            </a:r>
            <a:r>
              <a:rPr lang="pt-BR" dirty="0" smtClean="0"/>
              <a:t> </a:t>
            </a:r>
            <a:r>
              <a:rPr lang="pt-BR" dirty="0" err="1" smtClean="0"/>
              <a:t>Limited</a:t>
            </a:r>
            <a:r>
              <a:rPr lang="pt-BR" dirty="0" smtClean="0"/>
              <a:t> </a:t>
            </a:r>
            <a:r>
              <a:rPr lang="pt-BR" dirty="0" err="1" smtClean="0"/>
              <a:t>Device</a:t>
            </a:r>
            <a:r>
              <a:rPr lang="pt-BR" dirty="0" smtClean="0"/>
              <a:t> </a:t>
            </a:r>
            <a:r>
              <a:rPr lang="pt-BR" dirty="0" err="1" smtClean="0"/>
              <a:t>Configuration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CDC (</a:t>
            </a:r>
            <a:r>
              <a:rPr lang="pt-BR" dirty="0" err="1" smtClean="0"/>
              <a:t>Connected</a:t>
            </a:r>
            <a:r>
              <a:rPr lang="pt-BR" dirty="0" smtClean="0"/>
              <a:t> </a:t>
            </a:r>
            <a:r>
              <a:rPr lang="pt-BR" dirty="0" err="1" smtClean="0"/>
              <a:t>Device</a:t>
            </a:r>
            <a:r>
              <a:rPr lang="pt-BR" dirty="0" smtClean="0"/>
              <a:t> </a:t>
            </a:r>
            <a:r>
              <a:rPr lang="pt-BR" dirty="0" err="1" smtClean="0"/>
              <a:t>Configuration</a:t>
            </a:r>
            <a:r>
              <a:rPr lang="pt-BR" dirty="0" smtClean="0"/>
              <a:t>)</a:t>
            </a:r>
          </a:p>
        </p:txBody>
      </p:sp>
      <p:pic>
        <p:nvPicPr>
          <p:cNvPr id="26626" name="Picture 2" descr="Java ME Componen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3429000"/>
            <a:ext cx="3924300" cy="32766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JME e Java </a:t>
            </a:r>
            <a:r>
              <a:rPr lang="pt-BR" dirty="0" err="1" smtClean="0"/>
              <a:t>Card</a:t>
            </a:r>
            <a:endParaRPr lang="pt-BR" dirty="0"/>
          </a:p>
        </p:txBody>
      </p:sp>
      <p:pic>
        <p:nvPicPr>
          <p:cNvPr id="34818" name="Picture 2" descr="Wireless Platfor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348880"/>
            <a:ext cx="3908707" cy="3024336"/>
          </a:xfrm>
          <a:prstGeom prst="rect">
            <a:avLst/>
          </a:prstGeom>
          <a:noFill/>
        </p:spPr>
      </p:pic>
      <p:pic>
        <p:nvPicPr>
          <p:cNvPr id="34820" name="Picture 4" descr="Digital Media Platfor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2348880"/>
            <a:ext cx="3960440" cy="30643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e 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IDE – Integrated Development Enviroment</a:t>
            </a:r>
          </a:p>
          <a:p>
            <a:pPr lvl="1"/>
            <a:r>
              <a:rPr lang="pt-BR" dirty="0" smtClean="0"/>
              <a:t>Editor, compilador, debugger, plugins, ...</a:t>
            </a:r>
          </a:p>
          <a:p>
            <a:pPr lvl="1"/>
            <a:r>
              <a:rPr lang="pt-BR" dirty="0" smtClean="0"/>
              <a:t>Eclipse, </a:t>
            </a:r>
            <a:r>
              <a:rPr lang="pt-BR" dirty="0" err="1" smtClean="0"/>
              <a:t>Netbeans</a:t>
            </a:r>
            <a:r>
              <a:rPr lang="pt-BR" dirty="0" smtClean="0"/>
              <a:t>, </a:t>
            </a:r>
            <a:r>
              <a:rPr lang="pt-BR" dirty="0" err="1" smtClean="0"/>
              <a:t>IntelliJ</a:t>
            </a:r>
            <a:r>
              <a:rPr lang="pt-BR" dirty="0" smtClean="0"/>
              <a:t>, ...</a:t>
            </a:r>
          </a:p>
          <a:p>
            <a:r>
              <a:rPr lang="pt-BR" dirty="0" smtClean="0"/>
              <a:t>Ambiente</a:t>
            </a:r>
          </a:p>
          <a:p>
            <a:pPr lvl="1"/>
            <a:r>
              <a:rPr lang="pt-BR" dirty="0" smtClean="0"/>
              <a:t>Download JDK</a:t>
            </a:r>
          </a:p>
          <a:p>
            <a:pPr lvl="1"/>
            <a:r>
              <a:rPr lang="pt-BR" dirty="0" smtClean="0"/>
              <a:t>Download Eclipse (ou outra de sua preferência)</a:t>
            </a:r>
          </a:p>
          <a:p>
            <a:pPr lvl="1"/>
            <a:r>
              <a:rPr lang="pt-BR" dirty="0" smtClean="0"/>
              <a:t>Download Maven</a:t>
            </a:r>
          </a:p>
          <a:p>
            <a:pPr lvl="1"/>
            <a:r>
              <a:rPr lang="pt-BR" dirty="0" smtClean="0"/>
              <a:t>Instalar Maven Plugin no Eclipse (se usar o Eclipse)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 do Java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386" y="1484784"/>
            <a:ext cx="9117873" cy="5221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Unicode</a:t>
            </a:r>
          </a:p>
          <a:p>
            <a:pPr lvl="2"/>
            <a:r>
              <a:rPr lang="pt-BR" dirty="0" smtClean="0"/>
              <a:t>Número único para cada caractere</a:t>
            </a:r>
          </a:p>
          <a:p>
            <a:pPr lvl="2"/>
            <a:r>
              <a:rPr lang="pt-BR" dirty="0" smtClean="0"/>
              <a:t>Independência de plataforma, programa ou linguagem</a:t>
            </a:r>
          </a:p>
          <a:p>
            <a:pPr lvl="2"/>
            <a:r>
              <a:rPr lang="pt-BR" dirty="0" smtClean="0"/>
              <a:t>Evita conflitos</a:t>
            </a:r>
          </a:p>
          <a:p>
            <a:pPr lvl="2"/>
            <a:r>
              <a:rPr lang="pt-BR" dirty="0" smtClean="0"/>
              <a:t>Amplamente adotado no mundo</a:t>
            </a:r>
          </a:p>
          <a:p>
            <a:pPr lvl="2"/>
            <a:r>
              <a:rPr lang="pt-BR" dirty="0" smtClean="0">
                <a:hlinkClick r:id="rId3"/>
              </a:rPr>
              <a:t>www.unicode.org</a:t>
            </a:r>
            <a:r>
              <a:rPr lang="pt-BR" dirty="0" smtClean="0"/>
              <a:t> </a:t>
            </a:r>
          </a:p>
          <a:p>
            <a:pPr lvl="2"/>
            <a:r>
              <a:rPr lang="pt-BR" dirty="0" smtClean="0"/>
              <a:t>Exemplos: \u005a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Comentários</a:t>
            </a:r>
          </a:p>
          <a:p>
            <a:pPr lvl="2"/>
            <a:r>
              <a:rPr lang="pt-BR" dirty="0" smtClean="0"/>
              <a:t>Linha</a:t>
            </a:r>
          </a:p>
          <a:p>
            <a:pPr lvl="3"/>
            <a:r>
              <a:rPr lang="pt-BR" dirty="0" smtClean="0"/>
              <a:t>// texto do </a:t>
            </a:r>
            <a:r>
              <a:rPr lang="pt-BR" dirty="0" err="1" smtClean="0"/>
              <a:t>comentario</a:t>
            </a:r>
            <a:endParaRPr lang="pt-BR" dirty="0" smtClean="0"/>
          </a:p>
          <a:p>
            <a:pPr lvl="2"/>
            <a:r>
              <a:rPr lang="pt-BR" dirty="0" smtClean="0"/>
              <a:t>Bloco</a:t>
            </a:r>
          </a:p>
          <a:p>
            <a:pPr lvl="3"/>
            <a:r>
              <a:rPr lang="pt-BR" dirty="0" smtClean="0"/>
              <a:t>/* ate o final do </a:t>
            </a:r>
            <a:r>
              <a:rPr lang="pt-BR" dirty="0" err="1" smtClean="0"/>
              <a:t>comentario</a:t>
            </a:r>
            <a:r>
              <a:rPr lang="pt-BR" dirty="0" smtClean="0"/>
              <a:t> </a:t>
            </a:r>
            <a:r>
              <a:rPr lang="pt-BR" dirty="0" err="1" smtClean="0"/>
              <a:t>sera</a:t>
            </a:r>
            <a:r>
              <a:rPr lang="pt-BR" dirty="0" smtClean="0"/>
              <a:t> ignorado pelo </a:t>
            </a:r>
            <a:r>
              <a:rPr lang="pt-BR" dirty="0" err="1" smtClean="0"/>
              <a:t>compiler</a:t>
            </a:r>
            <a:r>
              <a:rPr lang="pt-BR" dirty="0" smtClean="0"/>
              <a:t> */</a:t>
            </a:r>
          </a:p>
          <a:p>
            <a:pPr lvl="2"/>
            <a:r>
              <a:rPr lang="pt-BR" dirty="0" err="1" smtClean="0"/>
              <a:t>JavaDoc</a:t>
            </a:r>
            <a:endParaRPr lang="pt-BR" dirty="0" smtClean="0"/>
          </a:p>
          <a:p>
            <a:pPr lvl="3"/>
            <a:r>
              <a:rPr lang="pt-BR" dirty="0" smtClean="0"/>
              <a:t>/** ....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Keyword</a:t>
            </a:r>
          </a:p>
          <a:p>
            <a:pPr lvl="2"/>
            <a:r>
              <a:rPr lang="pt-BR" dirty="0" smtClean="0"/>
              <a:t>Identifica palavras reservadas da linguagem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573016"/>
            <a:ext cx="6869393" cy="302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Identificador</a:t>
            </a:r>
          </a:p>
          <a:p>
            <a:pPr lvl="2"/>
            <a:r>
              <a:rPr lang="pt-BR" dirty="0" smtClean="0"/>
              <a:t>Identifica variáveis, métodos, classes e interfaces </a:t>
            </a:r>
          </a:p>
          <a:p>
            <a:pPr lvl="2"/>
            <a:r>
              <a:rPr lang="pt-BR" dirty="0" smtClean="0"/>
              <a:t>Não deve</a:t>
            </a:r>
          </a:p>
          <a:p>
            <a:pPr lvl="3"/>
            <a:r>
              <a:rPr lang="pt-BR" dirty="0" smtClean="0"/>
              <a:t>Iniciar com número</a:t>
            </a:r>
          </a:p>
          <a:p>
            <a:pPr lvl="3"/>
            <a:r>
              <a:rPr lang="pt-BR" dirty="0" smtClean="0"/>
              <a:t>Literal booleana (</a:t>
            </a:r>
            <a:r>
              <a:rPr lang="pt-BR" dirty="0" err="1" smtClean="0"/>
              <a:t>true</a:t>
            </a:r>
            <a:r>
              <a:rPr lang="pt-BR" dirty="0" smtClean="0"/>
              <a:t> ou </a:t>
            </a:r>
            <a:r>
              <a:rPr lang="pt-BR" dirty="0" err="1" smtClean="0"/>
              <a:t>false</a:t>
            </a:r>
            <a:r>
              <a:rPr lang="pt-BR" dirty="0" smtClean="0"/>
              <a:t>)</a:t>
            </a:r>
          </a:p>
          <a:p>
            <a:pPr lvl="3"/>
            <a:r>
              <a:rPr lang="pt-BR" dirty="0" smtClean="0"/>
              <a:t>Literal Keyword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Básico - Menu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Conceitos</a:t>
            </a:r>
          </a:p>
          <a:p>
            <a:r>
              <a:rPr lang="pt-BR" dirty="0" smtClean="0"/>
              <a:t>Plataforma Java</a:t>
            </a:r>
          </a:p>
          <a:p>
            <a:r>
              <a:rPr lang="pt-BR" dirty="0" smtClean="0"/>
              <a:t>Ferramentas</a:t>
            </a:r>
          </a:p>
          <a:p>
            <a:r>
              <a:rPr lang="pt-BR" dirty="0" smtClean="0"/>
              <a:t>Linguagem Java</a:t>
            </a:r>
          </a:p>
          <a:p>
            <a:r>
              <a:rPr lang="pt-BR" dirty="0" smtClean="0"/>
              <a:t>Orientação a Objetos</a:t>
            </a:r>
          </a:p>
          <a:p>
            <a:r>
              <a:rPr lang="pt-BR" dirty="0" smtClean="0"/>
              <a:t>Elementos Fundamentais</a:t>
            </a:r>
          </a:p>
          <a:p>
            <a:pPr lvl="1"/>
            <a:r>
              <a:rPr lang="pt-BR" dirty="0" smtClean="0"/>
              <a:t>Tratamento de Exceções</a:t>
            </a:r>
          </a:p>
          <a:p>
            <a:pPr lvl="1"/>
            <a:r>
              <a:rPr lang="pt-BR" dirty="0" smtClean="0"/>
              <a:t>Collections (mínimo)</a:t>
            </a:r>
          </a:p>
          <a:p>
            <a:pPr lvl="1"/>
            <a:r>
              <a:rPr lang="pt-BR" dirty="0" smtClean="0"/>
              <a:t>Java IO (mínimo)</a:t>
            </a:r>
          </a:p>
          <a:p>
            <a:r>
              <a:rPr lang="pt-BR" dirty="0" smtClean="0"/>
              <a:t>Banco de Dados</a:t>
            </a:r>
          </a:p>
          <a:p>
            <a:pPr lvl="1"/>
            <a:r>
              <a:rPr lang="pt-BR" dirty="0" smtClean="0"/>
              <a:t>Noções</a:t>
            </a:r>
          </a:p>
          <a:p>
            <a:pPr lvl="1"/>
            <a:r>
              <a:rPr lang="pt-BR" dirty="0" smtClean="0"/>
              <a:t>JDBC (básico)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Literais</a:t>
            </a:r>
          </a:p>
          <a:p>
            <a:pPr lvl="2"/>
            <a:r>
              <a:rPr lang="pt-BR" dirty="0" smtClean="0"/>
              <a:t>Código representando</a:t>
            </a:r>
          </a:p>
          <a:p>
            <a:pPr lvl="3"/>
            <a:r>
              <a:rPr lang="pt-BR" dirty="0" smtClean="0"/>
              <a:t>Valor de um tipo primitivo</a:t>
            </a:r>
          </a:p>
          <a:p>
            <a:pPr lvl="3"/>
            <a:r>
              <a:rPr lang="pt-BR" dirty="0" smtClean="0"/>
              <a:t>Valor de um String ou caractere</a:t>
            </a:r>
          </a:p>
          <a:p>
            <a:pPr lvl="3"/>
            <a:r>
              <a:rPr lang="pt-BR" dirty="0" err="1" smtClean="0"/>
              <a:t>null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Literais</a:t>
            </a:r>
          </a:p>
          <a:p>
            <a:pPr lvl="2"/>
            <a:r>
              <a:rPr lang="pt-BR" dirty="0" smtClean="0"/>
              <a:t>Exemplos:</a:t>
            </a:r>
          </a:p>
          <a:p>
            <a:pPr lvl="3"/>
            <a:r>
              <a:rPr lang="pt-BR" dirty="0" err="1" smtClean="0"/>
              <a:t>int</a:t>
            </a:r>
            <a:r>
              <a:rPr lang="pt-BR" dirty="0" smtClean="0"/>
              <a:t> x = 10;</a:t>
            </a:r>
          </a:p>
          <a:p>
            <a:pPr lvl="3"/>
            <a:r>
              <a:rPr lang="pt-BR" dirty="0" smtClean="0"/>
              <a:t>String </a:t>
            </a:r>
            <a:r>
              <a:rPr lang="pt-BR" dirty="0" err="1" smtClean="0"/>
              <a:t>str</a:t>
            </a:r>
            <a:r>
              <a:rPr lang="pt-BR" dirty="0" smtClean="0"/>
              <a:t> = “Java </a:t>
            </a:r>
            <a:r>
              <a:rPr lang="pt-BR" dirty="0" err="1" smtClean="0"/>
              <a:t>eh</a:t>
            </a:r>
            <a:r>
              <a:rPr lang="pt-BR" dirty="0" smtClean="0"/>
              <a:t> legal”;</a:t>
            </a:r>
          </a:p>
          <a:p>
            <a:pPr lvl="3"/>
            <a:r>
              <a:rPr lang="pt-BR" dirty="0" smtClean="0"/>
              <a:t>String y = </a:t>
            </a:r>
            <a:r>
              <a:rPr lang="pt-BR" dirty="0" err="1" smtClean="0"/>
              <a:t>null</a:t>
            </a:r>
            <a:r>
              <a:rPr lang="pt-BR" dirty="0" smtClean="0"/>
              <a:t>;</a:t>
            </a:r>
          </a:p>
          <a:p>
            <a:pPr lvl="3"/>
            <a:r>
              <a:rPr lang="pt-BR" dirty="0" err="1" smtClean="0"/>
              <a:t>char</a:t>
            </a:r>
            <a:r>
              <a:rPr lang="pt-BR" dirty="0" smtClean="0"/>
              <a:t> c = ‘x’;</a:t>
            </a:r>
          </a:p>
          <a:p>
            <a:pPr lvl="3"/>
            <a:r>
              <a:rPr lang="pt-BR" dirty="0" err="1" smtClean="0"/>
              <a:t>boolean</a:t>
            </a:r>
            <a:r>
              <a:rPr lang="pt-BR" dirty="0" smtClean="0"/>
              <a:t> b = </a:t>
            </a:r>
            <a:r>
              <a:rPr lang="pt-BR" dirty="0" err="1" smtClean="0"/>
              <a:t>true</a:t>
            </a:r>
            <a:r>
              <a:rPr lang="pt-BR" dirty="0" smtClean="0"/>
              <a:t>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3789040"/>
            <a:ext cx="3523456" cy="256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Literais Inteiros</a:t>
            </a:r>
          </a:p>
          <a:p>
            <a:pPr lvl="2"/>
            <a:r>
              <a:rPr lang="pt-BR" dirty="0" smtClean="0"/>
              <a:t>Decimal (10), Hexadecimal (0xFF), Octal (015) e Binário (0b0011)</a:t>
            </a:r>
          </a:p>
          <a:p>
            <a:pPr lvl="1"/>
            <a:r>
              <a:rPr lang="pt-BR" dirty="0" smtClean="0"/>
              <a:t>Literais Float e Double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293096"/>
            <a:ext cx="7010652" cy="256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Literais String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645024"/>
            <a:ext cx="8640960" cy="1611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Literais Caractere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2492896"/>
            <a:ext cx="4855197" cy="415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Separadores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573016"/>
            <a:ext cx="8783358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Operadores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284984"/>
            <a:ext cx="8229803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Tipos</a:t>
            </a:r>
          </a:p>
          <a:p>
            <a:pPr lvl="1"/>
            <a:r>
              <a:rPr lang="pt-BR" dirty="0" smtClean="0"/>
              <a:t>Primitivos</a:t>
            </a:r>
          </a:p>
          <a:p>
            <a:pPr lvl="2"/>
            <a:r>
              <a:rPr lang="pt-BR" dirty="0" err="1" smtClean="0"/>
              <a:t>boolean</a:t>
            </a:r>
            <a:r>
              <a:rPr lang="pt-BR" dirty="0" smtClean="0"/>
              <a:t>, </a:t>
            </a:r>
          </a:p>
          <a:p>
            <a:pPr lvl="2"/>
            <a:r>
              <a:rPr lang="pt-BR" dirty="0" err="1" smtClean="0"/>
              <a:t>int</a:t>
            </a:r>
            <a:r>
              <a:rPr lang="pt-BR" dirty="0" smtClean="0"/>
              <a:t>, byte, short, </a:t>
            </a:r>
            <a:r>
              <a:rPr lang="pt-BR" dirty="0" err="1" smtClean="0"/>
              <a:t>long</a:t>
            </a:r>
            <a:r>
              <a:rPr lang="pt-BR" dirty="0" smtClean="0"/>
              <a:t>, </a:t>
            </a:r>
            <a:r>
              <a:rPr lang="pt-BR" dirty="0" err="1" smtClean="0"/>
              <a:t>char</a:t>
            </a:r>
            <a:endParaRPr lang="pt-BR" dirty="0" smtClean="0"/>
          </a:p>
          <a:p>
            <a:pPr lvl="2"/>
            <a:r>
              <a:rPr lang="pt-BR" dirty="0" err="1" smtClean="0"/>
              <a:t>float</a:t>
            </a:r>
            <a:r>
              <a:rPr lang="pt-BR" dirty="0" smtClean="0"/>
              <a:t>, </a:t>
            </a:r>
            <a:r>
              <a:rPr lang="pt-BR" dirty="0" err="1" smtClean="0"/>
              <a:t>double</a:t>
            </a:r>
            <a:endParaRPr lang="pt-BR" dirty="0" smtClean="0"/>
          </a:p>
          <a:p>
            <a:pPr lvl="1"/>
            <a:r>
              <a:rPr lang="pt-BR" dirty="0" smtClean="0"/>
              <a:t>Referência (Objetos)</a:t>
            </a:r>
          </a:p>
          <a:p>
            <a:pPr lvl="1"/>
            <a:r>
              <a:rPr lang="pt-BR" dirty="0" err="1" smtClean="0"/>
              <a:t>null</a:t>
            </a:r>
            <a:r>
              <a:rPr lang="pt-BR" dirty="0" smtClean="0"/>
              <a:t> (nulo)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Tipos Numéricos Integrais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780928"/>
            <a:ext cx="8510539" cy="2417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Estruturas de Controle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636912"/>
            <a:ext cx="4237712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9813" y="1484784"/>
            <a:ext cx="4094187" cy="5170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Básico - Conceitos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Filosofia:</a:t>
            </a:r>
            <a:r>
              <a:rPr lang="pt-BR" i="1" dirty="0" smtClean="0"/>
              <a:t> “</a:t>
            </a:r>
            <a:r>
              <a:rPr lang="pt-BR" i="1" dirty="0" err="1" smtClean="0"/>
              <a:t>Write</a:t>
            </a:r>
            <a:r>
              <a:rPr lang="pt-BR" i="1" dirty="0" smtClean="0"/>
              <a:t> </a:t>
            </a:r>
            <a:r>
              <a:rPr lang="pt-BR" i="1" dirty="0" err="1" smtClean="0"/>
              <a:t>Once</a:t>
            </a:r>
            <a:r>
              <a:rPr lang="pt-BR" i="1" dirty="0" smtClean="0"/>
              <a:t>, </a:t>
            </a:r>
            <a:r>
              <a:rPr lang="pt-BR" i="1" dirty="0" err="1" smtClean="0"/>
              <a:t>Run</a:t>
            </a:r>
            <a:r>
              <a:rPr lang="pt-BR" i="1" dirty="0" smtClean="0"/>
              <a:t> </a:t>
            </a:r>
            <a:r>
              <a:rPr lang="pt-BR" i="1" dirty="0" err="1" smtClean="0"/>
              <a:t>Anywhere</a:t>
            </a:r>
            <a:r>
              <a:rPr lang="pt-BR" i="1" dirty="0" smtClean="0"/>
              <a:t>”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Portabilidade</a:t>
            </a:r>
          </a:p>
          <a:p>
            <a:r>
              <a:rPr lang="pt-BR" dirty="0" smtClean="0"/>
              <a:t>JVM – Java Virtual Machine</a:t>
            </a:r>
          </a:p>
          <a:p>
            <a:r>
              <a:rPr lang="pt-BR" dirty="0" smtClean="0"/>
              <a:t>JRE – Java Runtime Enviroment</a:t>
            </a:r>
          </a:p>
          <a:p>
            <a:r>
              <a:rPr lang="pt-BR" dirty="0" smtClean="0"/>
              <a:t>JDK – Java </a:t>
            </a:r>
            <a:r>
              <a:rPr lang="pt-BR" dirty="0" err="1" smtClean="0"/>
              <a:t>Developer</a:t>
            </a:r>
            <a:r>
              <a:rPr lang="pt-BR" dirty="0" smtClean="0"/>
              <a:t> Kit</a:t>
            </a:r>
          </a:p>
          <a:p>
            <a:r>
              <a:rPr lang="pt-BR" dirty="0" smtClean="0"/>
              <a:t>Orientação a Objeto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Estruturas de Controle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1916832"/>
            <a:ext cx="2787749" cy="452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1" y="2492896"/>
            <a:ext cx="5578725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Array de Tipos Primitivos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736" y="2719388"/>
            <a:ext cx="7701275" cy="344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Estruturas de Repetição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48881"/>
            <a:ext cx="4586910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1772816"/>
            <a:ext cx="2664296" cy="78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072" y="2420888"/>
            <a:ext cx="2376264" cy="55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92080" y="2924944"/>
            <a:ext cx="2232248" cy="1073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52547" y="4509120"/>
            <a:ext cx="472338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Exercício 01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33222" indent="-514350">
              <a:buFont typeface="+mj-lt"/>
              <a:buAutoNum type="arabicPeriod"/>
            </a:pPr>
            <a:r>
              <a:rPr lang="pt-BR" dirty="0" smtClean="0"/>
              <a:t>Construa um programa que leia do console 3 números inteiros, e imprima o resultado em ordem crescente.</a:t>
            </a:r>
          </a:p>
          <a:p>
            <a:pPr marL="633222" indent="-514350">
              <a:buFont typeface="+mj-lt"/>
              <a:buAutoNum type="arabicPeriod"/>
            </a:pPr>
            <a:r>
              <a:rPr lang="pt-BR" dirty="0" smtClean="0"/>
              <a:t>Construa um programa que leia a partir do console a idade de uma pessoa expressa em anos, meses e dias e imprima no console a idade expressa apenas em dias.</a:t>
            </a:r>
          </a:p>
          <a:p>
            <a:pPr marL="633222" indent="-514350">
              <a:buFont typeface="+mj-lt"/>
              <a:buAutoNum type="arabicPeriod"/>
            </a:pPr>
            <a:r>
              <a:rPr lang="pt-BR" dirty="0" smtClean="0"/>
              <a:t>Construa um programa que leia a partir do console as 3 notas de um aluno e calcule a média final deste aluno, considerando média aritmética simples.</a:t>
            </a:r>
          </a:p>
          <a:p>
            <a:pPr marL="633222" indent="-514350">
              <a:buFont typeface="+mj-lt"/>
              <a:buAutoNum type="arabicPeriod"/>
            </a:pPr>
            <a:endParaRPr lang="pt-BR" dirty="0" smtClean="0"/>
          </a:p>
          <a:p>
            <a:pPr marL="633222" indent="-514350">
              <a:buFont typeface="+mj-lt"/>
              <a:buAutoNum type="arabicPeriod"/>
            </a:pPr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Exercício 01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33222" indent="-514350">
              <a:buFont typeface="+mj-lt"/>
              <a:buAutoNum type="arabicPeriod" startAt="4"/>
            </a:pPr>
            <a:r>
              <a:rPr lang="pt-BR" dirty="0" smtClean="0"/>
              <a:t>Construa um programa que leia a partir do console as 3 notas de um aluno e calcule a média final deste aluno. Considerar que a média é ponderada e que o peso das notas são 2,3 e 5, respectivamente.</a:t>
            </a:r>
          </a:p>
          <a:p>
            <a:pPr marL="633222" indent="-514350">
              <a:buFont typeface="+mj-lt"/>
              <a:buAutoNum type="arabicPeriod" startAt="4"/>
            </a:pPr>
            <a:r>
              <a:rPr lang="pt-BR" dirty="0" smtClean="0"/>
              <a:t>O custo ao consumidor de um carro novo é a soma do custo de fábrica somados a percentagem do distribuidor e dos impostos (aplicados ao custo de fábrica). Supondo que a percentagem do distribuidor seja de 1,8% e os impostos de 45%, escrever um programa que leia do console o custo de fábrica de um carro e imprima o custo final</a:t>
            </a:r>
          </a:p>
          <a:p>
            <a:pPr marL="633222" indent="-514350">
              <a:buFont typeface="+mj-lt"/>
              <a:buAutoNum type="arabicPeriod" startAt="4"/>
            </a:pPr>
            <a:r>
              <a:rPr lang="pt-BR" dirty="0" smtClean="0"/>
              <a:t>Construa um programa que calcule a média aritmética das 3 notas de um aluno e mostre, além do valor da média, uma mensagem de "Aprovado", caso a média seja igual ou superior a 6, ou a mensagem "reprovado", caso contrário. Ao invés de ler as notas do console, sorteie (randomicamente) valores inteiros de 1 a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Exercício 01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33222" indent="-514350">
              <a:buFont typeface="+mj-lt"/>
              <a:buAutoNum type="arabicPeriod" startAt="7"/>
            </a:pPr>
            <a:r>
              <a:rPr lang="pt-BR" dirty="0" smtClean="0"/>
              <a:t>Elaborar um programa que lê 2 números e imprime a mensagem: "São múltiplos" ou "Não são múltiplos“</a:t>
            </a:r>
          </a:p>
          <a:p>
            <a:pPr marL="633222" indent="-514350">
              <a:buFont typeface="+mj-lt"/>
              <a:buAutoNum type="arabicPeriod" startAt="7"/>
            </a:pPr>
            <a:r>
              <a:rPr lang="pt-BR" dirty="0" smtClean="0"/>
              <a:t>Elabore um programa que dada a idade de um nadador classifica-o em uma das seguintes categorias:</a:t>
            </a:r>
          </a:p>
          <a:p>
            <a:pPr marL="925830" lvl="1" indent="-514350"/>
            <a:r>
              <a:rPr lang="pt-BR" dirty="0" smtClean="0"/>
              <a:t>Infantil A = 5-7 anos</a:t>
            </a:r>
          </a:p>
          <a:p>
            <a:pPr marL="925830" lvl="1" indent="-514350"/>
            <a:r>
              <a:rPr lang="pt-BR" dirty="0" smtClean="0"/>
              <a:t>Infantil B = 8-10 anos</a:t>
            </a:r>
          </a:p>
          <a:p>
            <a:pPr marL="925830" lvl="1" indent="-514350"/>
            <a:r>
              <a:rPr lang="pt-BR" dirty="0" smtClean="0"/>
              <a:t>Juvenil A = 11-13 anos</a:t>
            </a:r>
          </a:p>
          <a:p>
            <a:pPr marL="925830" lvl="1" indent="-514350"/>
            <a:r>
              <a:rPr lang="pt-BR" dirty="0" smtClean="0"/>
              <a:t>Juvenil B = 14-17 anos</a:t>
            </a:r>
          </a:p>
          <a:p>
            <a:pPr marL="925830" lvl="1" indent="-514350"/>
            <a:r>
              <a:rPr lang="pt-BR" dirty="0" smtClean="0"/>
              <a:t>Adulto = maiores de 18 anos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Exercício 01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517905"/>
          </a:xfrm>
        </p:spPr>
        <p:txBody>
          <a:bodyPr>
            <a:normAutofit fontScale="85000" lnSpcReduction="20000"/>
          </a:bodyPr>
          <a:lstStyle/>
          <a:p>
            <a:pPr marL="633222" indent="-514350">
              <a:buFont typeface="+mj-lt"/>
              <a:buAutoNum type="arabicPeriod" startAt="7"/>
            </a:pPr>
            <a:r>
              <a:rPr lang="pt-BR" dirty="0" smtClean="0"/>
              <a:t>Um usuário deseja um algoritmo onde possa escolher que tipo de média deseja calcular a partir de 3 notas. Faça um programa que leia a partir do console as notas, a opção escolhida pelo usuário e calcule o resultado. Opções: (1) aritmética, (2) ponderada [valores da ponderação: 3,3,4 e harmônica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653136"/>
            <a:ext cx="8784976" cy="14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Exercício 01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750153"/>
          </a:xfrm>
        </p:spPr>
        <p:txBody>
          <a:bodyPr>
            <a:normAutofit fontScale="70000" lnSpcReduction="20000"/>
          </a:bodyPr>
          <a:lstStyle/>
          <a:p>
            <a:pPr marL="633222" indent="-514350">
              <a:buFont typeface="+mj-lt"/>
              <a:buAutoNum type="arabicPeriod" startAt="8"/>
            </a:pPr>
            <a:r>
              <a:rPr lang="pt-BR" dirty="0" smtClean="0"/>
              <a:t>Construa um programa que imprime os números de 1 a 50 em ordem crescente e também em ordem decrescente</a:t>
            </a:r>
          </a:p>
          <a:p>
            <a:pPr marL="633222" indent="-514350">
              <a:buFont typeface="+mj-lt"/>
              <a:buAutoNum type="arabicPeriod" startAt="8"/>
            </a:pPr>
            <a:r>
              <a:rPr lang="pt-BR" dirty="0" smtClean="0"/>
              <a:t>Construa um programa que imprime apenas os números pares entre 1 a 50</a:t>
            </a:r>
          </a:p>
          <a:p>
            <a:pPr marL="633222" indent="-514350">
              <a:buFont typeface="+mj-lt"/>
              <a:buAutoNum type="arabicPeriod" startAt="8"/>
            </a:pPr>
            <a:r>
              <a:rPr lang="pt-BR" dirty="0" smtClean="0"/>
              <a:t>Construa um programa que leia dois números inteiros, X e Y, e mostre o resultado de X elevado a potência Y</a:t>
            </a:r>
          </a:p>
          <a:p>
            <a:pPr marL="633222" indent="-514350">
              <a:buFont typeface="+mj-lt"/>
              <a:buAutoNum type="arabicPeriod" startAt="8"/>
            </a:pPr>
            <a:r>
              <a:rPr lang="pt-BR" dirty="0" smtClean="0"/>
              <a:t>Construa um programa que sorteie um número entre 1 e 20 e retorne o Fatorial do mesmo</a:t>
            </a:r>
          </a:p>
          <a:p>
            <a:pPr marL="633222" indent="-514350">
              <a:buFont typeface="+mj-lt"/>
              <a:buAutoNum type="arabicPeriod" startAt="8"/>
            </a:pPr>
            <a:r>
              <a:rPr lang="pt-BR" dirty="0" smtClean="0"/>
              <a:t>Elabore um programa que solicite que o usuário entre com dois números (inicial e final), e apresente o valor total da soma de todos os números do intervalo informado</a:t>
            </a:r>
          </a:p>
          <a:p>
            <a:pPr marL="633222" indent="-514350">
              <a:buFont typeface="+mj-lt"/>
              <a:buAutoNum type="arabicPeriod" startAt="8"/>
            </a:pPr>
            <a:r>
              <a:rPr lang="pt-BR" dirty="0" smtClean="0"/>
              <a:t>Construa um programa para ler do console um número e informar se o mesmo é “Primo”</a:t>
            </a:r>
          </a:p>
          <a:p>
            <a:pPr marL="633222" indent="-514350">
              <a:buFont typeface="+mj-lt"/>
              <a:buAutoNum type="arabicPeriod" startAt="8"/>
            </a:pPr>
            <a:r>
              <a:rPr lang="pt-BR" dirty="0" smtClean="0"/>
              <a:t>Escreva um programa que calcule o valor de H, sendo que ele é determinado pela série H = 1/1 + 3/2 + 5/3 + 7/4 + ... + 99/50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Exercício 01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3309993"/>
          </a:xfrm>
        </p:spPr>
        <p:txBody>
          <a:bodyPr>
            <a:normAutofit fontScale="92500" lnSpcReduction="20000"/>
          </a:bodyPr>
          <a:lstStyle/>
          <a:p>
            <a:pPr marL="633222" indent="-514350">
              <a:buFont typeface="+mj-lt"/>
              <a:buAutoNum type="arabicPeriod" startAt="15"/>
            </a:pPr>
            <a:r>
              <a:rPr lang="pt-BR" dirty="0" smtClean="0"/>
              <a:t>Dado uma série infinita (fórmula abaixo), e calcule o valor da série até atingir a precisão de 0,001. A precisão é alcançada quando a diferença entre uma iteração e outra é inferior a precisão desejada. Exiba o resultado da soma e a quantidade de iterações. Posteriormente aumenta a precisão para 0,000001 e compare o resultado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4941168"/>
            <a:ext cx="5472608" cy="124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Exercício 01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517905"/>
          </a:xfrm>
        </p:spPr>
        <p:txBody>
          <a:bodyPr>
            <a:normAutofit/>
          </a:bodyPr>
          <a:lstStyle/>
          <a:p>
            <a:pPr marL="633222" indent="-514350">
              <a:buFont typeface="+mj-lt"/>
              <a:buAutoNum type="arabicPeriod" startAt="16"/>
            </a:pPr>
            <a:r>
              <a:rPr lang="pt-BR" dirty="0" smtClean="0"/>
              <a:t>Calcule o famoso número PI através da série infinita descoberta pelo grande matemático Leibniz. Calcule com precisão 0,01 e depois aumente a precisão para 0,0001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4293096"/>
            <a:ext cx="4179373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Plataforma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Java Standard </a:t>
            </a:r>
            <a:r>
              <a:rPr lang="pt-BR" dirty="0" err="1" smtClean="0"/>
              <a:t>Edition</a:t>
            </a:r>
            <a:endParaRPr lang="pt-BR" dirty="0" smtClean="0"/>
          </a:p>
          <a:p>
            <a:pPr lvl="1"/>
            <a:r>
              <a:rPr lang="pt-BR" dirty="0" smtClean="0"/>
              <a:t>Recursos Aplicações Desktop, </a:t>
            </a:r>
            <a:r>
              <a:rPr lang="pt-BR" dirty="0" err="1" smtClean="0"/>
              <a:t>Standalone</a:t>
            </a:r>
            <a:r>
              <a:rPr lang="pt-BR" dirty="0" smtClean="0"/>
              <a:t> e </a:t>
            </a:r>
            <a:r>
              <a:rPr lang="pt-BR" dirty="0" err="1" smtClean="0"/>
              <a:t>Applets</a:t>
            </a:r>
            <a:endParaRPr lang="pt-BR" dirty="0" smtClean="0"/>
          </a:p>
          <a:p>
            <a:r>
              <a:rPr lang="pt-BR" dirty="0" smtClean="0"/>
              <a:t>Java Enterprise </a:t>
            </a:r>
            <a:r>
              <a:rPr lang="pt-BR" dirty="0" err="1" smtClean="0"/>
              <a:t>Edition</a:t>
            </a:r>
            <a:endParaRPr lang="pt-BR" dirty="0" smtClean="0"/>
          </a:p>
          <a:p>
            <a:pPr lvl="1"/>
            <a:r>
              <a:rPr lang="pt-BR" dirty="0" smtClean="0"/>
              <a:t>Recursos Aplicações Corporativas (Web, EJB, WS, </a:t>
            </a:r>
            <a:r>
              <a:rPr lang="pt-BR" dirty="0" err="1" smtClean="0"/>
              <a:t>Rest</a:t>
            </a:r>
            <a:r>
              <a:rPr lang="pt-BR" dirty="0" smtClean="0"/>
              <a:t>, ...)</a:t>
            </a:r>
          </a:p>
          <a:p>
            <a:r>
              <a:rPr lang="pt-BR" dirty="0" smtClean="0"/>
              <a:t>Java Micro </a:t>
            </a:r>
            <a:r>
              <a:rPr lang="pt-BR" dirty="0" err="1" smtClean="0"/>
              <a:t>Edition</a:t>
            </a:r>
            <a:endParaRPr lang="pt-BR" dirty="0" smtClean="0"/>
          </a:p>
          <a:p>
            <a:pPr lvl="1"/>
            <a:r>
              <a:rPr lang="pt-BR" dirty="0" smtClean="0"/>
              <a:t>Dispositivos Móveis, pequenos dispositivos, ...</a:t>
            </a:r>
          </a:p>
          <a:p>
            <a:r>
              <a:rPr lang="pt-BR" dirty="0" smtClean="0"/>
              <a:t>Java </a:t>
            </a:r>
            <a:r>
              <a:rPr lang="pt-BR" dirty="0" err="1" smtClean="0"/>
              <a:t>Card</a:t>
            </a:r>
            <a:endParaRPr lang="pt-BR" dirty="0" smtClean="0"/>
          </a:p>
          <a:p>
            <a:pPr lvl="1"/>
            <a:r>
              <a:rPr lang="pt-BR" dirty="0" smtClean="0"/>
              <a:t>Micro dispositivos, cartões,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Exercício 01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750153"/>
          </a:xfrm>
        </p:spPr>
        <p:txBody>
          <a:bodyPr>
            <a:normAutofit fontScale="70000" lnSpcReduction="20000"/>
          </a:bodyPr>
          <a:lstStyle/>
          <a:p>
            <a:pPr marL="633222" indent="-514350">
              <a:buFont typeface="+mj-lt"/>
              <a:buAutoNum type="arabicPeriod" startAt="17"/>
            </a:pPr>
            <a:r>
              <a:rPr lang="pt-BR" dirty="0" smtClean="0"/>
              <a:t>Construa um programa para calcular o fatorial de um número inteiro positivo. Utilize um algoritmo recursivo</a:t>
            </a:r>
          </a:p>
          <a:p>
            <a:pPr marL="633222" indent="-514350">
              <a:buFont typeface="+mj-lt"/>
              <a:buAutoNum type="arabicPeriod" startAt="17"/>
            </a:pPr>
            <a:r>
              <a:rPr lang="pt-BR" dirty="0" smtClean="0"/>
              <a:t>Faça um programa que </a:t>
            </a:r>
            <a:r>
              <a:rPr lang="pt-BR" dirty="0" err="1" smtClean="0"/>
              <a:t>popule</a:t>
            </a:r>
            <a:r>
              <a:rPr lang="pt-BR" dirty="0" smtClean="0"/>
              <a:t> um </a:t>
            </a:r>
            <a:r>
              <a:rPr lang="pt-BR" dirty="0" err="1" smtClean="0"/>
              <a:t>array</a:t>
            </a:r>
            <a:r>
              <a:rPr lang="pt-BR" dirty="0" smtClean="0"/>
              <a:t> de 100 posições com valores aleatórios entre 1 e 100, pesquise um número (definido também aleatoriamente) dentro do </a:t>
            </a:r>
            <a:r>
              <a:rPr lang="pt-BR" dirty="0" err="1" smtClean="0"/>
              <a:t>array</a:t>
            </a:r>
            <a:r>
              <a:rPr lang="pt-BR" dirty="0" smtClean="0"/>
              <a:t> e caso encontre o número desejado, imprima a posição que o mesmo se encontra ou informe que o mesmo não existe. Exiba também o tempo de processamento em milissegundos</a:t>
            </a:r>
          </a:p>
          <a:p>
            <a:pPr marL="633222" indent="-514350">
              <a:buFont typeface="+mj-lt"/>
              <a:buAutoNum type="arabicPeriod" startAt="17"/>
            </a:pPr>
            <a:r>
              <a:rPr lang="pt-BR" dirty="0" smtClean="0"/>
              <a:t>Construa um programa que gerencie a tabela do campeonato brasileiro. A tabela deverá manter as seguintes informações: Nome do time, número de vitórias, empates e derrotas, gols prós, gols contras e a pontuação. Considere que uma vitória vale 3 pontos e um empate vale 1 ponto. Permita que o usuário acrescente jogos, informando o nome dos times e quantidade de gols de cada time na partida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Exercício 01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750153"/>
          </a:xfrm>
        </p:spPr>
        <p:txBody>
          <a:bodyPr>
            <a:normAutofit/>
          </a:bodyPr>
          <a:lstStyle/>
          <a:p>
            <a:pPr marL="633222" indent="-514350">
              <a:buFont typeface="+mj-lt"/>
              <a:buAutoNum type="arabicPeriod" startAt="20"/>
            </a:pPr>
            <a:r>
              <a:rPr lang="pt-BR" dirty="0" smtClean="0"/>
              <a:t>Construa um algoritmo para exibir os números da série de Fibonacci (fórmula abaixo)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861048"/>
            <a:ext cx="63150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Exercício 02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33222" indent="-514350">
              <a:buFont typeface="+mj-lt"/>
              <a:buAutoNum type="arabicPeriod"/>
            </a:pPr>
            <a:r>
              <a:rPr lang="pt-BR" dirty="0" smtClean="0"/>
              <a:t>Construa um programa que crie 2 matrizes de ordem 3 (3 linhas e 3 colunas), a partir de valores inteiros aleatórios entre 0 e 100 e imprima no console a soma e subtração das mesmas</a:t>
            </a:r>
          </a:p>
          <a:p>
            <a:pPr marL="633222" indent="-514350">
              <a:buFont typeface="+mj-lt"/>
              <a:buAutoNum type="arabicPeriod"/>
            </a:pPr>
            <a:r>
              <a:rPr lang="pt-BR" dirty="0" smtClean="0"/>
              <a:t>O produto de 2 matrizes </a:t>
            </a:r>
            <a:r>
              <a:rPr lang="pt-BR" dirty="0" err="1" smtClean="0"/>
              <a:t>AxB</a:t>
            </a:r>
            <a:r>
              <a:rPr lang="pt-BR" dirty="0" smtClean="0"/>
              <a:t> é possível quando a quantidade de colunas da matriz A é igual a quantidade de linhas da matriz B. Faça um programa que crie aleatoriamente duas matrizes possíveis de serem multiplicadas e imprima no console o resultado</a:t>
            </a:r>
          </a:p>
          <a:p>
            <a:pPr marL="633222" indent="-514350">
              <a:buFont typeface="+mj-lt"/>
              <a:buAutoNum type="arabicPeriod"/>
            </a:pPr>
            <a:endParaRPr lang="pt-BR" dirty="0" smtClean="0"/>
          </a:p>
          <a:p>
            <a:pPr marL="633222" indent="-514350">
              <a:buFont typeface="+mj-lt"/>
              <a:buAutoNum type="arabicPeriod"/>
            </a:pPr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Exercício 02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3222" indent="-514350">
              <a:buFont typeface="+mj-lt"/>
              <a:buAutoNum type="arabicPeriod" startAt="3"/>
            </a:pPr>
            <a:r>
              <a:rPr lang="pt-BR" dirty="0" smtClean="0"/>
              <a:t>Baseado no algoritmo de ordenação </a:t>
            </a:r>
            <a:r>
              <a:rPr lang="pt-BR" dirty="0" err="1" smtClean="0"/>
              <a:t>Insertion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 (abaixo), implemente-o em Java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573016"/>
            <a:ext cx="8674452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Exercício 02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3222" indent="-514350">
              <a:buFont typeface="+mj-lt"/>
              <a:buAutoNum type="arabicPeriod" startAt="4"/>
            </a:pPr>
            <a:r>
              <a:rPr lang="pt-BR" sz="2800" dirty="0" smtClean="0"/>
              <a:t>Baseado no algoritmo de ordenação </a:t>
            </a:r>
            <a:r>
              <a:rPr lang="pt-BR" sz="2800" dirty="0" err="1" smtClean="0"/>
              <a:t>Selection</a:t>
            </a:r>
            <a:r>
              <a:rPr lang="pt-BR" sz="2800" dirty="0" smtClean="0"/>
              <a:t> </a:t>
            </a:r>
            <a:r>
              <a:rPr lang="pt-BR" sz="2800" dirty="0" err="1" smtClean="0"/>
              <a:t>Sort</a:t>
            </a:r>
            <a:r>
              <a:rPr lang="pt-BR" sz="2800" dirty="0" smtClean="0"/>
              <a:t> (abaixo), implemente-o em Java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2852936"/>
            <a:ext cx="5695454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Exercício 02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3222" indent="-514350">
              <a:buFont typeface="+mj-lt"/>
              <a:buAutoNum type="arabicPeriod" startAt="5"/>
            </a:pPr>
            <a:r>
              <a:rPr lang="pt-BR" sz="2800" dirty="0" smtClean="0"/>
              <a:t>A Pilha é uma estrutura de dados do tipo FILO (</a:t>
            </a:r>
            <a:r>
              <a:rPr lang="pt-BR" sz="2800" dirty="0" err="1" smtClean="0"/>
              <a:t>first</a:t>
            </a:r>
            <a:r>
              <a:rPr lang="pt-BR" sz="2800" dirty="0" smtClean="0"/>
              <a:t> in </a:t>
            </a:r>
            <a:r>
              <a:rPr lang="pt-BR" sz="2800" dirty="0" err="1" smtClean="0"/>
              <a:t>last</a:t>
            </a:r>
            <a:r>
              <a:rPr lang="pt-BR" sz="2800" dirty="0" smtClean="0"/>
              <a:t> out – primeiro a entrar é o último a sair). Implemente em Java usando vetor uma estrutura de pilha com 3 métodos: </a:t>
            </a:r>
            <a:r>
              <a:rPr lang="pt-BR" sz="2800" dirty="0" err="1" smtClean="0"/>
              <a:t>push</a:t>
            </a:r>
            <a:r>
              <a:rPr lang="pt-BR" sz="2800" dirty="0" smtClean="0"/>
              <a:t> (inclui um item na pilha) e pop (remover um item da pilha)</a:t>
            </a:r>
          </a:p>
          <a:p>
            <a:pPr marL="633222" indent="-514350">
              <a:buFont typeface="+mj-lt"/>
              <a:buAutoNum type="arabicPeriod" startAt="5"/>
            </a:pPr>
            <a:endParaRPr lang="pt-B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Exercício 02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3222" indent="-514350">
              <a:buFont typeface="+mj-lt"/>
              <a:buAutoNum type="arabicPeriod" startAt="6"/>
            </a:pPr>
            <a:r>
              <a:rPr lang="pt-BR" sz="2400" dirty="0" smtClean="0"/>
              <a:t>A pesquisa binária permite uma melhor performance desde que operada numa coleção ordenada. Construa um programa em Java que implementa o algoritmo de pesquisa </a:t>
            </a:r>
            <a:r>
              <a:rPr lang="pt-BR" sz="2400" dirty="0" smtClean="0"/>
              <a:t>binária (mostrado abaixo)</a:t>
            </a:r>
            <a:endParaRPr lang="pt-BR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3356992"/>
            <a:ext cx="5724128" cy="324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JSE</a:t>
            </a:r>
            <a:endParaRPr lang="pt-BR" dirty="0"/>
          </a:p>
        </p:txBody>
      </p:sp>
      <p:pic>
        <p:nvPicPr>
          <p:cNvPr id="2050" name="Picture 2" descr="Java Conceptual Design - Java Technologi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556792"/>
            <a:ext cx="8566690" cy="5040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JEE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JCP – Java </a:t>
            </a:r>
            <a:r>
              <a:rPr lang="pt-BR" dirty="0" err="1" smtClean="0"/>
              <a:t>Community</a:t>
            </a:r>
            <a:r>
              <a:rPr lang="pt-BR" dirty="0" smtClean="0"/>
              <a:t> </a:t>
            </a:r>
            <a:r>
              <a:rPr lang="pt-BR" dirty="0" err="1" smtClean="0"/>
              <a:t>Process</a:t>
            </a:r>
            <a:endParaRPr lang="pt-BR" dirty="0" smtClean="0"/>
          </a:p>
          <a:p>
            <a:pPr lvl="1"/>
            <a:r>
              <a:rPr lang="pt-BR" dirty="0" err="1" smtClean="0"/>
              <a:t>Industry</a:t>
            </a:r>
            <a:r>
              <a:rPr lang="pt-BR" dirty="0" smtClean="0"/>
              <a:t> </a:t>
            </a:r>
            <a:r>
              <a:rPr lang="pt-BR" dirty="0" err="1" smtClean="0"/>
              <a:t>experts</a:t>
            </a:r>
            <a:r>
              <a:rPr lang="pt-BR" dirty="0" smtClean="0"/>
              <a:t>, Open Source </a:t>
            </a:r>
            <a:r>
              <a:rPr lang="pt-BR" dirty="0" err="1" smtClean="0"/>
              <a:t>Community</a:t>
            </a:r>
            <a:r>
              <a:rPr lang="pt-BR" dirty="0" smtClean="0"/>
              <a:t>, Java </a:t>
            </a:r>
            <a:r>
              <a:rPr lang="pt-BR" dirty="0" err="1" smtClean="0"/>
              <a:t>User</a:t>
            </a:r>
            <a:r>
              <a:rPr lang="pt-BR" dirty="0" smtClean="0"/>
              <a:t> </a:t>
            </a:r>
            <a:r>
              <a:rPr lang="pt-BR" dirty="0" err="1" smtClean="0"/>
              <a:t>Groups</a:t>
            </a:r>
            <a:r>
              <a:rPr lang="pt-BR" dirty="0" smtClean="0"/>
              <a:t>, ...</a:t>
            </a:r>
          </a:p>
          <a:p>
            <a:pPr lvl="1"/>
            <a:r>
              <a:rPr lang="pt-BR" dirty="0" smtClean="0"/>
              <a:t>JSR – Java </a:t>
            </a:r>
            <a:r>
              <a:rPr lang="pt-BR" dirty="0" err="1" smtClean="0"/>
              <a:t>Specification</a:t>
            </a:r>
            <a:r>
              <a:rPr lang="pt-BR" dirty="0" smtClean="0"/>
              <a:t> </a:t>
            </a:r>
            <a:r>
              <a:rPr lang="pt-BR" dirty="0" err="1" smtClean="0"/>
              <a:t>Request</a:t>
            </a:r>
            <a:endParaRPr lang="pt-BR" dirty="0" smtClean="0"/>
          </a:p>
          <a:p>
            <a:pPr lvl="2"/>
            <a:r>
              <a:rPr lang="pt-BR" dirty="0" smtClean="0"/>
              <a:t>Ex:  JSR-222: JAXB, JSR-314: JSF2.0, JSR-303: </a:t>
            </a:r>
            <a:r>
              <a:rPr lang="pt-BR" dirty="0" err="1" smtClean="0"/>
              <a:t>Beans</a:t>
            </a:r>
            <a:r>
              <a:rPr lang="pt-BR" dirty="0" smtClean="0"/>
              <a:t> </a:t>
            </a:r>
            <a:r>
              <a:rPr lang="pt-BR" dirty="0" err="1" smtClean="0"/>
              <a:t>Validation</a:t>
            </a:r>
            <a:endParaRPr lang="pt-BR" dirty="0" smtClean="0"/>
          </a:p>
          <a:p>
            <a:r>
              <a:rPr lang="pt-BR" dirty="0" err="1" smtClean="0"/>
              <a:t>Zilhões</a:t>
            </a:r>
            <a:r>
              <a:rPr lang="pt-BR" dirty="0" smtClean="0"/>
              <a:t> de Tecnologias</a:t>
            </a:r>
          </a:p>
          <a:p>
            <a:pPr lvl="1"/>
            <a:r>
              <a:rPr lang="pt-BR" dirty="0" smtClean="0"/>
              <a:t>JSP, JSF, EJB, JAXWS, CORBA, JAXRS, JCA, JSTL, JDBC, JAXR, JAXB, JAXP, JPA, JMS, </a:t>
            </a:r>
            <a:r>
              <a:rPr lang="pt-BR" dirty="0" err="1" smtClean="0"/>
              <a:t>JavaMail</a:t>
            </a:r>
            <a:r>
              <a:rPr lang="pt-BR" dirty="0" smtClean="0"/>
              <a:t>, JTA...</a:t>
            </a:r>
          </a:p>
          <a:p>
            <a:r>
              <a:rPr lang="pt-BR" dirty="0" smtClean="0"/>
              <a:t>JEE (47 JSR), JSE (60 JSR), JME (87 JSR)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JEE</a:t>
            </a:r>
            <a:endParaRPr lang="pt-BR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5646" y="1652588"/>
            <a:ext cx="6910692" cy="4872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JEE</a:t>
            </a:r>
            <a:endParaRPr lang="pt-BR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556792"/>
            <a:ext cx="7149160" cy="5169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JEE</a:t>
            </a:r>
            <a:endParaRPr lang="pt-BR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8492" y="1700808"/>
            <a:ext cx="6772205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3786</TotalTime>
  <Words>1670</Words>
  <Application>Microsoft Office PowerPoint</Application>
  <PresentationFormat>Apresentação na tela (4:3)</PresentationFormat>
  <Paragraphs>243</Paragraphs>
  <Slides>46</Slides>
  <Notes>45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47" baseType="lpstr">
      <vt:lpstr>Módulo</vt:lpstr>
      <vt:lpstr>Fundamentos – Java Básico</vt:lpstr>
      <vt:lpstr>Java Básico - Menu</vt:lpstr>
      <vt:lpstr>Java Básico - Conceitos</vt:lpstr>
      <vt:lpstr>Plataforma Java</vt:lpstr>
      <vt:lpstr>JSE</vt:lpstr>
      <vt:lpstr>JEE</vt:lpstr>
      <vt:lpstr>JEE</vt:lpstr>
      <vt:lpstr>JEE</vt:lpstr>
      <vt:lpstr>JEE</vt:lpstr>
      <vt:lpstr>JEE</vt:lpstr>
      <vt:lpstr>JME e Java Card</vt:lpstr>
      <vt:lpstr>JME e Java Card</vt:lpstr>
      <vt:lpstr>JME e Java Card</vt:lpstr>
      <vt:lpstr>Ferramentas e Ambiente</vt:lpstr>
      <vt:lpstr>Funcionamento do Java</vt:lpstr>
      <vt:lpstr>Linguagem Java</vt:lpstr>
      <vt:lpstr>Linguagem Java</vt:lpstr>
      <vt:lpstr>Linguagem Java</vt:lpstr>
      <vt:lpstr>Linguagem Java</vt:lpstr>
      <vt:lpstr>Linguagem Java</vt:lpstr>
      <vt:lpstr>Linguagem Java</vt:lpstr>
      <vt:lpstr>Linguagem Java</vt:lpstr>
      <vt:lpstr>Linguagem Java</vt:lpstr>
      <vt:lpstr>Linguagem Java</vt:lpstr>
      <vt:lpstr>Linguagem Java</vt:lpstr>
      <vt:lpstr>Linguagem Java</vt:lpstr>
      <vt:lpstr>Linguagem Java</vt:lpstr>
      <vt:lpstr>Linguagem Java</vt:lpstr>
      <vt:lpstr>Linguagem Java</vt:lpstr>
      <vt:lpstr>Linguagem Java</vt:lpstr>
      <vt:lpstr>Linguagem Java</vt:lpstr>
      <vt:lpstr>Linguagem Java</vt:lpstr>
      <vt:lpstr>Lista de Exercício 01</vt:lpstr>
      <vt:lpstr>Lista de Exercício 01</vt:lpstr>
      <vt:lpstr>Lista de Exercício 01</vt:lpstr>
      <vt:lpstr>Lista de Exercício 01</vt:lpstr>
      <vt:lpstr>Lista de Exercício 01</vt:lpstr>
      <vt:lpstr>Lista de Exercício 01</vt:lpstr>
      <vt:lpstr>Lista de Exercício 01</vt:lpstr>
      <vt:lpstr>Lista de Exercício 01</vt:lpstr>
      <vt:lpstr>Lista de Exercício 01</vt:lpstr>
      <vt:lpstr>Lista de Exercício 02</vt:lpstr>
      <vt:lpstr>Lista de Exercício 02</vt:lpstr>
      <vt:lpstr>Lista de Exercício 02</vt:lpstr>
      <vt:lpstr>Lista de Exercício 02</vt:lpstr>
      <vt:lpstr>Lista de Exercício 02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</dc:title>
  <cp:lastModifiedBy>eduardo.ribeiro</cp:lastModifiedBy>
  <cp:revision>107</cp:revision>
  <dcterms:modified xsi:type="dcterms:W3CDTF">2014-03-18T20:31:40Z</dcterms:modified>
</cp:coreProperties>
</file>