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56" r:id="rId2"/>
    <p:sldId id="259" r:id="rId3"/>
    <p:sldId id="263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64" r:id="rId12"/>
    <p:sldId id="265" r:id="rId13"/>
    <p:sldId id="266" r:id="rId14"/>
    <p:sldId id="271" r:id="rId15"/>
    <p:sldId id="27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– Java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20888"/>
            <a:ext cx="77941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Plataforma para Pequenos Dispositivos</a:t>
            </a:r>
          </a:p>
          <a:p>
            <a:pPr lvl="1"/>
            <a:r>
              <a:rPr lang="pt-BR" dirty="0" smtClean="0"/>
              <a:t>Microcontroladores, sensores, celulares, PDA, TV, Impressoras, ...</a:t>
            </a:r>
          </a:p>
          <a:p>
            <a:pPr lvl="1"/>
            <a:r>
              <a:rPr lang="pt-BR" dirty="0" smtClean="0"/>
              <a:t>Ambientes Limitados</a:t>
            </a:r>
          </a:p>
          <a:p>
            <a:pPr lvl="2"/>
            <a:r>
              <a:rPr lang="pt-BR" dirty="0" smtClean="0"/>
              <a:t>Pouca memória, display e capacidade de processamento</a:t>
            </a:r>
          </a:p>
          <a:p>
            <a:r>
              <a:rPr lang="pt-BR" dirty="0" smtClean="0"/>
              <a:t>Elementos</a:t>
            </a:r>
          </a:p>
          <a:p>
            <a:pPr lvl="1"/>
            <a:r>
              <a:rPr lang="pt-BR" dirty="0" smtClean="0"/>
              <a:t>Configuração: Conjunto básico de bibliotecas e VM para um conjunto de dispositivos</a:t>
            </a:r>
          </a:p>
          <a:p>
            <a:pPr lvl="1"/>
            <a:r>
              <a:rPr lang="pt-BR" dirty="0" err="1" smtClean="0"/>
              <a:t>Profile</a:t>
            </a:r>
            <a:r>
              <a:rPr lang="pt-BR" dirty="0" smtClean="0"/>
              <a:t>: Conjunto de API suportados por um conjunto de dispositivos</a:t>
            </a:r>
          </a:p>
          <a:p>
            <a:pPr lvl="1"/>
            <a:r>
              <a:rPr lang="pt-BR" dirty="0" smtClean="0"/>
              <a:t>Pacotes Opcionais: Conjunto de tecnologias específicas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CLDC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Limited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</p:txBody>
      </p:sp>
      <p:pic>
        <p:nvPicPr>
          <p:cNvPr id="26626" name="Picture 2" descr="Java M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924300" cy="327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pic>
        <p:nvPicPr>
          <p:cNvPr id="34818" name="Picture 2" descr="Wireless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3908707" cy="3024336"/>
          </a:xfrm>
          <a:prstGeom prst="rect">
            <a:avLst/>
          </a:prstGeom>
          <a:noFill/>
        </p:spPr>
      </p:pic>
      <p:pic>
        <p:nvPicPr>
          <p:cNvPr id="34820" name="Picture 4" descr="Digital Media 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48880"/>
            <a:ext cx="3960440" cy="3064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 – Integrated Development Enviroment</a:t>
            </a:r>
          </a:p>
          <a:p>
            <a:pPr lvl="1"/>
            <a:r>
              <a:rPr lang="pt-BR" dirty="0" smtClean="0"/>
              <a:t>Editor, compilador, debugger, plugins, ...</a:t>
            </a:r>
          </a:p>
          <a:p>
            <a:pPr lvl="1"/>
            <a:r>
              <a:rPr lang="pt-BR" dirty="0" smtClean="0"/>
              <a:t>Eclipse, </a:t>
            </a:r>
            <a:r>
              <a:rPr lang="pt-BR" dirty="0" err="1" smtClean="0"/>
              <a:t>Netbeans</a:t>
            </a:r>
            <a:r>
              <a:rPr lang="pt-BR" dirty="0" smtClean="0"/>
              <a:t>, </a:t>
            </a:r>
            <a:r>
              <a:rPr lang="pt-BR" dirty="0" err="1" smtClean="0"/>
              <a:t>IntelliJ</a:t>
            </a:r>
            <a:r>
              <a:rPr lang="pt-BR" dirty="0" smtClean="0"/>
              <a:t>, ...</a:t>
            </a:r>
          </a:p>
          <a:p>
            <a:r>
              <a:rPr lang="pt-BR" dirty="0" smtClean="0"/>
              <a:t>Ambiente</a:t>
            </a:r>
          </a:p>
          <a:p>
            <a:pPr lvl="1"/>
            <a:r>
              <a:rPr lang="pt-BR" dirty="0" smtClean="0"/>
              <a:t>Download JDK</a:t>
            </a:r>
          </a:p>
          <a:p>
            <a:pPr lvl="1"/>
            <a:r>
              <a:rPr lang="pt-BR" dirty="0" smtClean="0"/>
              <a:t>Download Eclipse (ou outra de sua preferência)</a:t>
            </a:r>
          </a:p>
          <a:p>
            <a:pPr lvl="1"/>
            <a:r>
              <a:rPr lang="pt-BR" dirty="0" smtClean="0"/>
              <a:t>Download Maven</a:t>
            </a:r>
          </a:p>
          <a:p>
            <a:pPr lvl="1"/>
            <a:r>
              <a:rPr lang="pt-BR" dirty="0" smtClean="0"/>
              <a:t>Instalar Maven Plugin no Eclipse (se usar o Eclipse)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Java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386" y="1484784"/>
            <a:ext cx="9117873" cy="522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Unicode</a:t>
            </a:r>
          </a:p>
          <a:p>
            <a:pPr lvl="2"/>
            <a:r>
              <a:rPr lang="pt-BR" dirty="0" smtClean="0"/>
              <a:t>Número único para cada </a:t>
            </a:r>
            <a:r>
              <a:rPr lang="pt-BR" dirty="0" err="1" smtClean="0"/>
              <a:t>caracter</a:t>
            </a:r>
            <a:endParaRPr lang="pt-BR" dirty="0" smtClean="0"/>
          </a:p>
          <a:p>
            <a:pPr lvl="2"/>
            <a:r>
              <a:rPr lang="pt-BR" dirty="0" smtClean="0"/>
              <a:t>Independência de plataforma, programa ou linguagem</a:t>
            </a:r>
          </a:p>
          <a:p>
            <a:pPr lvl="2"/>
            <a:r>
              <a:rPr lang="pt-BR" dirty="0" smtClean="0"/>
              <a:t>Evita conflitos</a:t>
            </a:r>
          </a:p>
          <a:p>
            <a:pPr lvl="2"/>
            <a:r>
              <a:rPr lang="pt-BR" dirty="0" smtClean="0"/>
              <a:t>Amplamente adotado no mundo</a:t>
            </a:r>
          </a:p>
          <a:p>
            <a:pPr lvl="2"/>
            <a:r>
              <a:rPr lang="pt-BR" dirty="0" smtClean="0">
                <a:hlinkClick r:id="rId3"/>
              </a:rPr>
              <a:t>www.unicode.org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Exemplos: \u005a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Comentários</a:t>
            </a:r>
          </a:p>
          <a:p>
            <a:pPr lvl="2"/>
            <a:r>
              <a:rPr lang="pt-BR" dirty="0" smtClean="0"/>
              <a:t>Linha</a:t>
            </a:r>
          </a:p>
          <a:p>
            <a:pPr lvl="3"/>
            <a:r>
              <a:rPr lang="pt-BR" dirty="0" smtClean="0"/>
              <a:t>// texto do </a:t>
            </a:r>
            <a:r>
              <a:rPr lang="pt-BR" dirty="0" err="1" smtClean="0"/>
              <a:t>comentario</a:t>
            </a:r>
            <a:endParaRPr lang="pt-BR" dirty="0" smtClean="0"/>
          </a:p>
          <a:p>
            <a:pPr lvl="2"/>
            <a:r>
              <a:rPr lang="pt-BR" dirty="0" smtClean="0"/>
              <a:t>Bloco</a:t>
            </a:r>
          </a:p>
          <a:p>
            <a:pPr lvl="3"/>
            <a:r>
              <a:rPr lang="pt-BR" dirty="0" smtClean="0"/>
              <a:t>/* ate o final do </a:t>
            </a:r>
            <a:r>
              <a:rPr lang="pt-BR" dirty="0" err="1" smtClean="0"/>
              <a:t>comentario</a:t>
            </a:r>
            <a:r>
              <a:rPr lang="pt-BR" dirty="0" smtClean="0"/>
              <a:t> </a:t>
            </a:r>
            <a:r>
              <a:rPr lang="pt-BR" dirty="0" err="1" smtClean="0"/>
              <a:t>sera</a:t>
            </a:r>
            <a:r>
              <a:rPr lang="pt-BR" dirty="0" smtClean="0"/>
              <a:t> ignorado pelo </a:t>
            </a:r>
            <a:r>
              <a:rPr lang="pt-BR" dirty="0" err="1" smtClean="0"/>
              <a:t>compiler</a:t>
            </a:r>
            <a:r>
              <a:rPr lang="pt-BR" dirty="0" smtClean="0"/>
              <a:t> */</a:t>
            </a:r>
          </a:p>
          <a:p>
            <a:pPr lvl="2"/>
            <a:r>
              <a:rPr lang="pt-BR" dirty="0" err="1" smtClean="0"/>
              <a:t>JavaDoc</a:t>
            </a:r>
            <a:endParaRPr lang="pt-BR" dirty="0" smtClean="0"/>
          </a:p>
          <a:p>
            <a:pPr lvl="3"/>
            <a:r>
              <a:rPr lang="pt-BR" dirty="0" smtClean="0"/>
              <a:t>/** ....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err="1" smtClean="0"/>
              <a:t>Keyword</a:t>
            </a:r>
            <a:r>
              <a:rPr lang="pt-BR" dirty="0" smtClean="0"/>
              <a:t> (palavra chave)</a:t>
            </a:r>
          </a:p>
          <a:p>
            <a:pPr lvl="2"/>
            <a:r>
              <a:rPr lang="pt-BR" dirty="0" smtClean="0"/>
              <a:t>Identifica palavras reservadas da linguagem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73016"/>
            <a:ext cx="6869393" cy="302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Identificador</a:t>
            </a:r>
          </a:p>
          <a:p>
            <a:pPr lvl="2"/>
            <a:r>
              <a:rPr lang="pt-BR" dirty="0" smtClean="0"/>
              <a:t>Identifica variáveis, métodos, classes e interfaces </a:t>
            </a:r>
          </a:p>
          <a:p>
            <a:pPr lvl="2"/>
            <a:r>
              <a:rPr lang="pt-BR" dirty="0" smtClean="0"/>
              <a:t>Não deve</a:t>
            </a:r>
          </a:p>
          <a:p>
            <a:pPr lvl="3"/>
            <a:r>
              <a:rPr lang="pt-BR" dirty="0" smtClean="0"/>
              <a:t>Iniciar com número</a:t>
            </a:r>
          </a:p>
          <a:p>
            <a:pPr lvl="3"/>
            <a:r>
              <a:rPr lang="pt-BR" dirty="0" smtClean="0"/>
              <a:t>Literal booleana (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Literal </a:t>
            </a:r>
            <a:r>
              <a:rPr lang="pt-BR" dirty="0" err="1" smtClean="0"/>
              <a:t>Keyword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Menu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Conceitos</a:t>
            </a:r>
          </a:p>
          <a:p>
            <a:r>
              <a:rPr lang="pt-BR" dirty="0" smtClean="0"/>
              <a:t>Plataforma Java</a:t>
            </a:r>
          </a:p>
          <a:p>
            <a:r>
              <a:rPr lang="pt-BR" dirty="0" smtClean="0"/>
              <a:t>Ferramentas</a:t>
            </a:r>
          </a:p>
          <a:p>
            <a:r>
              <a:rPr lang="pt-BR" dirty="0" smtClean="0"/>
              <a:t>Linguagem Java</a:t>
            </a:r>
          </a:p>
          <a:p>
            <a:r>
              <a:rPr lang="pt-BR" dirty="0" smtClean="0"/>
              <a:t>Orientação a Objetos</a:t>
            </a:r>
          </a:p>
          <a:p>
            <a:r>
              <a:rPr lang="pt-BR" dirty="0" smtClean="0"/>
              <a:t>Elementos Fundamentais</a:t>
            </a:r>
          </a:p>
          <a:p>
            <a:pPr lvl="1"/>
            <a:r>
              <a:rPr lang="pt-BR" dirty="0" smtClean="0"/>
              <a:t>Tratamento de Exceções</a:t>
            </a:r>
          </a:p>
          <a:p>
            <a:pPr lvl="1"/>
            <a:r>
              <a:rPr lang="pt-BR" dirty="0" smtClean="0"/>
              <a:t>Collections (mínimo)</a:t>
            </a:r>
          </a:p>
          <a:p>
            <a:pPr lvl="1"/>
            <a:r>
              <a:rPr lang="pt-BR" dirty="0" smtClean="0"/>
              <a:t>Java IO (mínimo)</a:t>
            </a:r>
          </a:p>
          <a:p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Noções</a:t>
            </a:r>
          </a:p>
          <a:p>
            <a:pPr lvl="1"/>
            <a:r>
              <a:rPr lang="pt-BR" dirty="0" smtClean="0"/>
              <a:t>JDBC (básico)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Código representando</a:t>
            </a:r>
          </a:p>
          <a:p>
            <a:pPr lvl="3"/>
            <a:r>
              <a:rPr lang="pt-BR" dirty="0" smtClean="0"/>
              <a:t>Valor de um tipo primitivo</a:t>
            </a:r>
          </a:p>
          <a:p>
            <a:pPr lvl="3"/>
            <a:r>
              <a:rPr lang="pt-BR" dirty="0" smtClean="0"/>
              <a:t>Valor de um String</a:t>
            </a:r>
          </a:p>
          <a:p>
            <a:pPr lvl="3"/>
            <a:r>
              <a:rPr lang="pt-BR" dirty="0" err="1" smtClean="0"/>
              <a:t>null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Exemplos:</a:t>
            </a:r>
          </a:p>
          <a:p>
            <a:pPr lvl="3"/>
            <a:r>
              <a:rPr lang="pt-BR" dirty="0" err="1" smtClean="0"/>
              <a:t>int</a:t>
            </a:r>
            <a:r>
              <a:rPr lang="pt-BR" dirty="0" smtClean="0"/>
              <a:t> x = 10;</a:t>
            </a:r>
          </a:p>
          <a:p>
            <a:pPr lvl="3"/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“Java </a:t>
            </a:r>
            <a:r>
              <a:rPr lang="pt-BR" dirty="0" err="1" smtClean="0"/>
              <a:t>eh</a:t>
            </a:r>
            <a:r>
              <a:rPr lang="pt-BR" dirty="0" smtClean="0"/>
              <a:t> legal”;</a:t>
            </a:r>
          </a:p>
          <a:p>
            <a:pPr lvl="3"/>
            <a:r>
              <a:rPr lang="pt-BR" dirty="0" smtClean="0"/>
              <a:t>String y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 lvl="3"/>
            <a:r>
              <a:rPr lang="pt-BR" dirty="0" err="1" smtClean="0"/>
              <a:t>char</a:t>
            </a:r>
            <a:r>
              <a:rPr lang="pt-BR" dirty="0" smtClean="0"/>
              <a:t> c = ‘x’;</a:t>
            </a:r>
          </a:p>
          <a:p>
            <a:pPr lvl="3"/>
            <a:r>
              <a:rPr lang="pt-BR" dirty="0" err="1" smtClean="0"/>
              <a:t>boolean</a:t>
            </a:r>
            <a:r>
              <a:rPr lang="pt-BR" dirty="0" smtClean="0"/>
              <a:t> b =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789040"/>
            <a:ext cx="3523456" cy="256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Inteiros</a:t>
            </a:r>
          </a:p>
          <a:p>
            <a:pPr lvl="2"/>
            <a:r>
              <a:rPr lang="pt-BR" dirty="0" smtClean="0"/>
              <a:t>Decimal (10), Hexadecimal (0xFF), </a:t>
            </a:r>
            <a:r>
              <a:rPr lang="pt-BR" dirty="0" err="1" smtClean="0"/>
              <a:t>Octal</a:t>
            </a:r>
            <a:r>
              <a:rPr lang="pt-BR" dirty="0" smtClean="0"/>
              <a:t> (015) e Binário (0b0011)</a:t>
            </a:r>
          </a:p>
          <a:p>
            <a:pPr lvl="1"/>
            <a:r>
              <a:rPr lang="pt-BR" dirty="0" smtClean="0"/>
              <a:t>Literais </a:t>
            </a:r>
            <a:r>
              <a:rPr lang="pt-BR" dirty="0" err="1" smtClean="0"/>
              <a:t>Float</a:t>
            </a:r>
            <a:endParaRPr lang="pt-BR" dirty="0" smtClean="0"/>
          </a:p>
          <a:p>
            <a:pPr lvl="2"/>
            <a:r>
              <a:rPr lang="pt-BR" dirty="0" smtClean="0"/>
              <a:t>10F</a:t>
            </a:r>
          </a:p>
          <a:p>
            <a:pPr lvl="1"/>
            <a:r>
              <a:rPr lang="pt-BR" dirty="0" smtClean="0"/>
              <a:t>Literais Double</a:t>
            </a:r>
          </a:p>
          <a:p>
            <a:pPr lvl="2"/>
            <a:r>
              <a:rPr lang="pt-BR" dirty="0" smtClean="0"/>
              <a:t>20.0, 5000D</a:t>
            </a:r>
          </a:p>
          <a:p>
            <a:pPr lvl="2"/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89040"/>
            <a:ext cx="5436096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String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8640960" cy="161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Operadores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822980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Collection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Filosofia:</a:t>
            </a:r>
            <a:r>
              <a:rPr lang="pt-BR" i="1" dirty="0" smtClean="0"/>
              <a:t> “</a:t>
            </a:r>
            <a:r>
              <a:rPr lang="pt-BR" i="1" dirty="0" err="1" smtClean="0"/>
              <a:t>Write</a:t>
            </a:r>
            <a:r>
              <a:rPr lang="pt-BR" i="1" dirty="0" smtClean="0"/>
              <a:t> </a:t>
            </a:r>
            <a:r>
              <a:rPr lang="pt-BR" i="1" dirty="0" err="1" smtClean="0"/>
              <a:t>Once</a:t>
            </a:r>
            <a:r>
              <a:rPr lang="pt-BR" i="1" dirty="0" smtClean="0"/>
              <a:t>, </a:t>
            </a:r>
            <a:r>
              <a:rPr lang="pt-BR" i="1" dirty="0" err="1" smtClean="0"/>
              <a:t>Run</a:t>
            </a:r>
            <a:r>
              <a:rPr lang="pt-BR" i="1" dirty="0" smtClean="0"/>
              <a:t> </a:t>
            </a:r>
            <a:r>
              <a:rPr lang="pt-BR" i="1" dirty="0" err="1" smtClean="0"/>
              <a:t>Anywhere</a:t>
            </a:r>
            <a:r>
              <a:rPr lang="pt-BR" i="1" dirty="0" smtClean="0"/>
              <a:t>”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Portabilidade</a:t>
            </a:r>
          </a:p>
          <a:p>
            <a:r>
              <a:rPr lang="pt-BR" dirty="0" smtClean="0"/>
              <a:t>JVM – Java Virtual Machine</a:t>
            </a:r>
          </a:p>
          <a:p>
            <a:r>
              <a:rPr lang="pt-BR" dirty="0" smtClean="0"/>
              <a:t>JRE – Java Runtime Enviroment</a:t>
            </a:r>
          </a:p>
          <a:p>
            <a:r>
              <a:rPr lang="pt-BR" dirty="0" smtClean="0"/>
              <a:t>JDK – Java </a:t>
            </a:r>
            <a:r>
              <a:rPr lang="pt-BR" dirty="0" err="1" smtClean="0"/>
              <a:t>Developer</a:t>
            </a:r>
            <a:r>
              <a:rPr lang="pt-BR" dirty="0" smtClean="0"/>
              <a:t> Kit</a:t>
            </a:r>
          </a:p>
          <a:p>
            <a:r>
              <a:rPr lang="pt-BR" dirty="0" smtClean="0"/>
              <a:t>Orientação a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Java Standard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Desktop, </a:t>
            </a:r>
            <a:r>
              <a:rPr lang="pt-BR" dirty="0" err="1" smtClean="0"/>
              <a:t>Standalone</a:t>
            </a:r>
            <a:r>
              <a:rPr lang="pt-BR" dirty="0" smtClean="0"/>
              <a:t> e </a:t>
            </a:r>
            <a:r>
              <a:rPr lang="pt-BR" dirty="0" err="1" smtClean="0"/>
              <a:t>Applets</a:t>
            </a:r>
            <a:endParaRPr lang="pt-BR" dirty="0" smtClean="0"/>
          </a:p>
          <a:p>
            <a:r>
              <a:rPr lang="pt-BR" dirty="0" smtClean="0"/>
              <a:t>Java Enterprise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Corporativas (Web, EJB, WS, </a:t>
            </a:r>
            <a:r>
              <a:rPr lang="pt-BR" dirty="0" err="1" smtClean="0"/>
              <a:t>Rest</a:t>
            </a:r>
            <a:r>
              <a:rPr lang="pt-BR" dirty="0" smtClean="0"/>
              <a:t>, ...)</a:t>
            </a:r>
          </a:p>
          <a:p>
            <a:r>
              <a:rPr lang="pt-BR" dirty="0" smtClean="0"/>
              <a:t>Java Micro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Dispositivos Móveis, pequenos dispositivos, ...</a:t>
            </a:r>
          </a:p>
          <a:p>
            <a:r>
              <a:rPr lang="pt-BR" dirty="0" smtClean="0"/>
              <a:t>Java </a:t>
            </a:r>
            <a:r>
              <a:rPr lang="pt-BR" dirty="0" err="1" smtClean="0"/>
              <a:t>Card</a:t>
            </a:r>
            <a:endParaRPr lang="pt-BR" dirty="0" smtClean="0"/>
          </a:p>
          <a:p>
            <a:pPr lvl="1"/>
            <a:r>
              <a:rPr lang="pt-BR" dirty="0" smtClean="0"/>
              <a:t>Micro dispositivos, cartões,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JSE</a:t>
            </a:r>
            <a:endParaRPr lang="pt-BR" dirty="0"/>
          </a:p>
        </p:txBody>
      </p:sp>
      <p:pic>
        <p:nvPicPr>
          <p:cNvPr id="2050" name="Picture 2" descr="Java Conceptual Design - Java Technolog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856669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JCP – Java 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 smtClean="0"/>
          </a:p>
          <a:p>
            <a:pPr lvl="1"/>
            <a:r>
              <a:rPr lang="pt-BR" dirty="0" err="1" smtClean="0"/>
              <a:t>Industry</a:t>
            </a:r>
            <a:r>
              <a:rPr lang="pt-BR" dirty="0" smtClean="0"/>
              <a:t> </a:t>
            </a:r>
            <a:r>
              <a:rPr lang="pt-BR" dirty="0" err="1" smtClean="0"/>
              <a:t>experts</a:t>
            </a:r>
            <a:r>
              <a:rPr lang="pt-BR" dirty="0" smtClean="0"/>
              <a:t>, Open Source </a:t>
            </a:r>
            <a:r>
              <a:rPr lang="pt-BR" dirty="0" err="1" smtClean="0"/>
              <a:t>Community</a:t>
            </a:r>
            <a:r>
              <a:rPr lang="pt-BR" dirty="0" smtClean="0"/>
              <a:t>, Java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Groups</a:t>
            </a:r>
            <a:r>
              <a:rPr lang="pt-BR" dirty="0" smtClean="0"/>
              <a:t>, ...</a:t>
            </a:r>
          </a:p>
          <a:p>
            <a:pPr lvl="1"/>
            <a:r>
              <a:rPr lang="pt-BR" dirty="0" smtClean="0"/>
              <a:t>JSR – Java </a:t>
            </a:r>
            <a:r>
              <a:rPr lang="pt-BR" dirty="0" err="1" smtClean="0"/>
              <a:t>Specification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endParaRPr lang="pt-BR" dirty="0" smtClean="0"/>
          </a:p>
          <a:p>
            <a:pPr lvl="2"/>
            <a:r>
              <a:rPr lang="pt-BR" dirty="0" smtClean="0"/>
              <a:t>Ex:  JSR-222: JAXB, JSR-314: JSF2.0, JSR-303: </a:t>
            </a:r>
            <a:r>
              <a:rPr lang="pt-BR" dirty="0" err="1" smtClean="0"/>
              <a:t>Beans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 smtClean="0"/>
          </a:p>
          <a:p>
            <a:r>
              <a:rPr lang="pt-BR" dirty="0" err="1" smtClean="0"/>
              <a:t>Zilhões</a:t>
            </a:r>
            <a:r>
              <a:rPr lang="pt-BR" dirty="0" smtClean="0"/>
              <a:t> de Tecnologias</a:t>
            </a:r>
          </a:p>
          <a:p>
            <a:pPr lvl="1"/>
            <a:r>
              <a:rPr lang="pt-BR" dirty="0" smtClean="0"/>
              <a:t>JSP, JSF, EJB, JAXWS, CORBA, JAXRS, JCA, JSTL, JDBC, JAXR, JAXB, JAXP, JPA, JMS, </a:t>
            </a:r>
            <a:r>
              <a:rPr lang="pt-BR" dirty="0" err="1" smtClean="0"/>
              <a:t>JavaMail</a:t>
            </a:r>
            <a:r>
              <a:rPr lang="pt-BR" dirty="0" smtClean="0"/>
              <a:t>, JTA...</a:t>
            </a:r>
          </a:p>
          <a:p>
            <a:r>
              <a:rPr lang="pt-BR" dirty="0" smtClean="0"/>
              <a:t>JEE (47 JSR), JSE (60 JSR), JME (87 JSR)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646" y="1652588"/>
            <a:ext cx="6910692" cy="487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149160" cy="516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492" y="1700808"/>
            <a:ext cx="677220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795</TotalTime>
  <Words>579</Words>
  <Application>Microsoft Office PowerPoint</Application>
  <PresentationFormat>Apresentação na tela (4:3)</PresentationFormat>
  <Paragraphs>161</Paragraphs>
  <Slides>29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Módulo</vt:lpstr>
      <vt:lpstr>Fundamentos – Java Básico</vt:lpstr>
      <vt:lpstr>Java Básico - Menu</vt:lpstr>
      <vt:lpstr>Java Básico - Conceitos</vt:lpstr>
      <vt:lpstr>Plataforma Java</vt:lpstr>
      <vt:lpstr>JSE</vt:lpstr>
      <vt:lpstr>JEE</vt:lpstr>
      <vt:lpstr>JEE</vt:lpstr>
      <vt:lpstr>JEE</vt:lpstr>
      <vt:lpstr>JEE</vt:lpstr>
      <vt:lpstr>JEE</vt:lpstr>
      <vt:lpstr>JME e Java Card</vt:lpstr>
      <vt:lpstr>JME e Java Card</vt:lpstr>
      <vt:lpstr>JME e Java Card</vt:lpstr>
      <vt:lpstr>Ferramentas e Ambiente</vt:lpstr>
      <vt:lpstr>Funcionamento do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Orientação a Objetos</vt:lpstr>
      <vt:lpstr>Tratamento de Exceções</vt:lpstr>
      <vt:lpstr>Java Collection Framework</vt:lpstr>
      <vt:lpstr>Java IO</vt:lpstr>
      <vt:lpstr>Banco de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49</cp:revision>
  <dcterms:modified xsi:type="dcterms:W3CDTF">2014-03-07T03:31:39Z</dcterms:modified>
</cp:coreProperties>
</file>