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4"/>
  </p:notesMasterIdLst>
  <p:sldIdLst>
    <p:sldId id="256" r:id="rId2"/>
    <p:sldId id="259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77617" autoAdjust="0"/>
  </p:normalViewPr>
  <p:slideViewPr>
    <p:cSldViewPr>
      <p:cViewPr varScale="1">
        <p:scale>
          <a:sx n="73" d="100"/>
          <a:sy n="73" d="100"/>
        </p:scale>
        <p:origin x="-129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98B77A-D2B4-472A-BFF6-BFE225C3220A}" type="datetimeFigureOut">
              <a:rPr lang="pt-BR" smtClean="0"/>
              <a:pPr/>
              <a:t>26/03/2014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B91EDC-0C87-4192-8AD8-36C87AC108D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26/03/2014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26/03/2014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26/03/2014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26/03/2014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26/03/2014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26/03/2014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26/03/2014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26/03/2014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26/03/2014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26/03/2014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Retângulo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E700DB3-DBF0-4086-B675-117E7A9610B8}" type="datetimeFigureOut">
              <a:rPr lang="pt-BR" smtClean="0"/>
              <a:pPr/>
              <a:t>26/03/2014</a:t>
            </a:fld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E700DB3-DBF0-4086-B675-117E7A9610B8}" type="datetimeFigureOut">
              <a:rPr lang="pt-BR" smtClean="0"/>
              <a:pPr/>
              <a:t>26/03/2014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Fundamentos </a:t>
            </a:r>
            <a:br>
              <a:rPr lang="pt-BR" dirty="0" smtClean="0"/>
            </a:br>
            <a:r>
              <a:rPr lang="pt-BR" dirty="0" smtClean="0"/>
              <a:t>Orientação a Objetos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Treinamento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Orientação a Objetos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err="1" smtClean="0"/>
              <a:t>Object</a:t>
            </a:r>
            <a:endParaRPr lang="pt-BR" dirty="0" smtClean="0"/>
          </a:p>
          <a:p>
            <a:pPr lvl="1"/>
            <a:r>
              <a:rPr lang="pt-BR" dirty="0" smtClean="0"/>
              <a:t>Provê recursos básicos para qualquer classe Java (continuação)</a:t>
            </a:r>
          </a:p>
          <a:p>
            <a:pPr lvl="2"/>
            <a:r>
              <a:rPr lang="pt-BR" dirty="0" err="1" smtClean="0"/>
              <a:t>wait</a:t>
            </a:r>
            <a:r>
              <a:rPr lang="pt-BR" dirty="0" smtClean="0"/>
              <a:t>(), </a:t>
            </a:r>
            <a:r>
              <a:rPr lang="pt-BR" dirty="0" err="1" smtClean="0"/>
              <a:t>wait</a:t>
            </a:r>
            <a:r>
              <a:rPr lang="pt-BR" dirty="0" smtClean="0"/>
              <a:t>(</a:t>
            </a:r>
            <a:r>
              <a:rPr lang="pt-BR" dirty="0" err="1" smtClean="0"/>
              <a:t>millis</a:t>
            </a:r>
            <a:r>
              <a:rPr lang="pt-BR" dirty="0" smtClean="0"/>
              <a:t>), </a:t>
            </a:r>
            <a:r>
              <a:rPr lang="pt-BR" dirty="0" err="1" smtClean="0"/>
              <a:t>notify</a:t>
            </a:r>
            <a:r>
              <a:rPr lang="pt-BR" dirty="0" smtClean="0"/>
              <a:t>(), </a:t>
            </a:r>
            <a:r>
              <a:rPr lang="pt-BR" dirty="0" err="1" smtClean="0"/>
              <a:t>notifyAll</a:t>
            </a:r>
            <a:r>
              <a:rPr lang="pt-BR" dirty="0" smtClean="0"/>
              <a:t>()</a:t>
            </a:r>
          </a:p>
          <a:p>
            <a:pPr lvl="3"/>
            <a:r>
              <a:rPr lang="pt-BR" dirty="0" smtClean="0"/>
              <a:t>Recursos relacionados a Threads</a:t>
            </a:r>
          </a:p>
          <a:p>
            <a:pPr lvl="2"/>
            <a:r>
              <a:rPr lang="pt-BR" dirty="0" err="1" smtClean="0"/>
              <a:t>boolean</a:t>
            </a:r>
            <a:r>
              <a:rPr lang="pt-BR" dirty="0" smtClean="0"/>
              <a:t> </a:t>
            </a:r>
            <a:r>
              <a:rPr lang="pt-BR" dirty="0" err="1" smtClean="0"/>
              <a:t>hashCode</a:t>
            </a:r>
            <a:r>
              <a:rPr lang="pt-BR" dirty="0" smtClean="0"/>
              <a:t>()</a:t>
            </a:r>
          </a:p>
          <a:p>
            <a:pPr lvl="3"/>
            <a:r>
              <a:rPr lang="pt-BR" dirty="0" smtClean="0"/>
              <a:t>Recurso relacionado ao framework de </a:t>
            </a:r>
            <a:r>
              <a:rPr lang="pt-BR" dirty="0" err="1" smtClean="0"/>
              <a:t>Collection</a:t>
            </a:r>
            <a:endParaRPr lang="pt-BR" dirty="0" smtClean="0"/>
          </a:p>
          <a:p>
            <a:pPr lvl="2"/>
            <a:r>
              <a:rPr lang="pt-BR" dirty="0" smtClean="0"/>
              <a:t>finalize()</a:t>
            </a:r>
          </a:p>
          <a:p>
            <a:pPr lvl="3"/>
            <a:r>
              <a:rPr lang="pt-BR" dirty="0" err="1" smtClean="0"/>
              <a:t>Possividade</a:t>
            </a:r>
            <a:r>
              <a:rPr lang="pt-BR" dirty="0" smtClean="0"/>
              <a:t> de liberação de recursos antes do GC destruir o objeto</a:t>
            </a:r>
          </a:p>
          <a:p>
            <a:pPr lvl="2"/>
            <a:r>
              <a:rPr lang="pt-BR" dirty="0" err="1" smtClean="0"/>
              <a:t>getClass</a:t>
            </a:r>
            <a:r>
              <a:rPr lang="pt-BR" dirty="0" smtClean="0"/>
              <a:t>()</a:t>
            </a:r>
          </a:p>
          <a:p>
            <a:pPr lvl="3"/>
            <a:r>
              <a:rPr lang="pt-BR" dirty="0" err="1" smtClean="0"/>
              <a:t>Reflection</a:t>
            </a:r>
            <a:r>
              <a:rPr lang="pt-BR" dirty="0" smtClean="0"/>
              <a:t>!!!!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Orientação a Objetos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String</a:t>
            </a:r>
          </a:p>
          <a:p>
            <a:pPr lvl="1"/>
            <a:r>
              <a:rPr lang="pt-BR" dirty="0" smtClean="0"/>
              <a:t>Pool de String</a:t>
            </a:r>
          </a:p>
          <a:p>
            <a:pPr lvl="2"/>
            <a:r>
              <a:rPr lang="pt-BR" dirty="0" smtClean="0"/>
              <a:t>Antes de criar uma String a VM pesquisa no pool para ver se pode reaproveitar uma já existente</a:t>
            </a:r>
          </a:p>
          <a:p>
            <a:pPr lvl="2"/>
            <a:r>
              <a:rPr lang="pt-BR" dirty="0" smtClean="0"/>
              <a:t>String x = “Eu sou uma String armazenada no Pool”</a:t>
            </a:r>
          </a:p>
          <a:p>
            <a:pPr lvl="1"/>
            <a:r>
              <a:rPr lang="pt-BR" dirty="0" smtClean="0"/>
              <a:t>String no HEAP</a:t>
            </a:r>
          </a:p>
          <a:p>
            <a:pPr lvl="2"/>
            <a:r>
              <a:rPr lang="pt-BR" dirty="0" smtClean="0"/>
              <a:t>Strings criadas com o operador </a:t>
            </a:r>
            <a:r>
              <a:rPr lang="pt-BR" dirty="0" err="1" smtClean="0"/>
              <a:t>new</a:t>
            </a:r>
            <a:r>
              <a:rPr lang="pt-BR" dirty="0" smtClean="0"/>
              <a:t> são armazenadas no </a:t>
            </a:r>
            <a:r>
              <a:rPr lang="pt-BR" dirty="0" err="1" smtClean="0"/>
              <a:t>Heap</a:t>
            </a:r>
            <a:r>
              <a:rPr lang="pt-BR" dirty="0" smtClean="0"/>
              <a:t> como qualquer outro tipo de objeto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Orientação a Objetos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err="1" smtClean="0"/>
              <a:t>JavaBeans</a:t>
            </a:r>
            <a:endParaRPr lang="pt-BR" dirty="0" smtClean="0"/>
          </a:p>
          <a:p>
            <a:pPr lvl="1"/>
            <a:r>
              <a:rPr lang="pt-BR" dirty="0" smtClean="0"/>
              <a:t>Modelo de Componente</a:t>
            </a:r>
          </a:p>
          <a:p>
            <a:pPr lvl="1"/>
            <a:r>
              <a:rPr lang="pt-BR" dirty="0" err="1" smtClean="0"/>
              <a:t>JavaBean</a:t>
            </a:r>
            <a:r>
              <a:rPr lang="pt-BR" dirty="0" smtClean="0"/>
              <a:t> Não Visual = POJO (</a:t>
            </a:r>
            <a:r>
              <a:rPr lang="pt-BR" dirty="0" err="1" smtClean="0"/>
              <a:t>Plain</a:t>
            </a:r>
            <a:r>
              <a:rPr lang="pt-BR" dirty="0" smtClean="0"/>
              <a:t> </a:t>
            </a:r>
            <a:r>
              <a:rPr lang="pt-BR" dirty="0" err="1" smtClean="0"/>
              <a:t>Old</a:t>
            </a:r>
            <a:r>
              <a:rPr lang="pt-BR" dirty="0" smtClean="0"/>
              <a:t> Java </a:t>
            </a:r>
            <a:r>
              <a:rPr lang="pt-BR" dirty="0" err="1" smtClean="0"/>
              <a:t>Object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Propriedades disponibilizadas através dos </a:t>
            </a:r>
            <a:r>
              <a:rPr lang="pt-BR" i="1" dirty="0" err="1" smtClean="0"/>
              <a:t>getters</a:t>
            </a:r>
            <a:r>
              <a:rPr lang="pt-BR" i="1" dirty="0" smtClean="0"/>
              <a:t> </a:t>
            </a:r>
            <a:r>
              <a:rPr lang="pt-BR" i="1" dirty="0" err="1" smtClean="0"/>
              <a:t>and</a:t>
            </a:r>
            <a:r>
              <a:rPr lang="pt-BR" i="1" dirty="0" smtClean="0"/>
              <a:t> </a:t>
            </a:r>
            <a:r>
              <a:rPr lang="pt-BR" i="1" dirty="0" err="1" smtClean="0"/>
              <a:t>setters</a:t>
            </a:r>
            <a:endParaRPr lang="pt-BR" i="1" dirty="0" smtClean="0"/>
          </a:p>
          <a:p>
            <a:pPr lvl="1"/>
            <a:r>
              <a:rPr lang="pt-BR" dirty="0" smtClean="0"/>
              <a:t>Construtor Default</a:t>
            </a:r>
            <a:endParaRPr lang="pt-BR" dirty="0" smtClean="0"/>
          </a:p>
          <a:p>
            <a:pPr lvl="1"/>
            <a:r>
              <a:rPr lang="pt-BR" dirty="0" smtClean="0"/>
              <a:t>UI </a:t>
            </a:r>
            <a:r>
              <a:rPr lang="pt-BR" dirty="0" err="1" smtClean="0"/>
              <a:t>Builder</a:t>
            </a:r>
            <a:r>
              <a:rPr lang="pt-BR" dirty="0" smtClean="0"/>
              <a:t> (ferramentas visuais)</a:t>
            </a:r>
          </a:p>
          <a:p>
            <a:pPr lvl="1"/>
            <a:r>
              <a:rPr lang="pt-BR" dirty="0" smtClean="0"/>
              <a:t>Eventos</a:t>
            </a:r>
          </a:p>
          <a:p>
            <a:pPr lvl="1"/>
            <a:r>
              <a:rPr lang="pt-BR" dirty="0" err="1" smtClean="0"/>
              <a:t>Peristência</a:t>
            </a:r>
            <a:r>
              <a:rPr lang="pt-BR" dirty="0" smtClean="0"/>
              <a:t> (serialização)</a:t>
            </a:r>
          </a:p>
          <a:p>
            <a:pPr lvl="1"/>
            <a:r>
              <a:rPr lang="pt-BR" dirty="0" err="1" smtClean="0"/>
              <a:t>Introspection</a:t>
            </a:r>
            <a:r>
              <a:rPr lang="pt-BR" dirty="0" smtClean="0"/>
              <a:t> (processo de analisar o </a:t>
            </a:r>
            <a:r>
              <a:rPr lang="pt-BR" dirty="0" err="1" smtClean="0"/>
              <a:t>bean</a:t>
            </a:r>
            <a:r>
              <a:rPr lang="pt-BR" dirty="0" smtClean="0"/>
              <a:t> para obter suas propriedades, eventos e métodos)</a:t>
            </a:r>
          </a:p>
          <a:p>
            <a:pPr lvl="2"/>
            <a:r>
              <a:rPr lang="pt-BR" dirty="0" smtClean="0"/>
              <a:t>Suportado por </a:t>
            </a:r>
            <a:r>
              <a:rPr lang="pt-BR" dirty="0" err="1" smtClean="0"/>
              <a:t>Reflection</a:t>
            </a:r>
            <a:endParaRPr lang="pt-BR" dirty="0" smtClean="0"/>
          </a:p>
          <a:p>
            <a:pPr lvl="1"/>
            <a:r>
              <a:rPr lang="pt-BR" dirty="0" err="1" smtClean="0"/>
              <a:t>BeanInfo</a:t>
            </a:r>
            <a:endParaRPr lang="pt-BR" dirty="0" smtClean="0"/>
          </a:p>
          <a:p>
            <a:pPr lvl="2"/>
            <a:r>
              <a:rPr lang="pt-BR" dirty="0" smtClean="0"/>
              <a:t>Explicita informações sobre o </a:t>
            </a:r>
            <a:r>
              <a:rPr lang="pt-BR" dirty="0" err="1" smtClean="0"/>
              <a:t>Bean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Tópicos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Paradigma de Modelagem Orientação a Objetos</a:t>
            </a:r>
          </a:p>
          <a:p>
            <a:r>
              <a:rPr lang="pt-BR" dirty="0" smtClean="0"/>
              <a:t>Classe</a:t>
            </a:r>
          </a:p>
          <a:p>
            <a:r>
              <a:rPr lang="pt-BR" dirty="0" smtClean="0"/>
              <a:t>Objeto (Instância)</a:t>
            </a:r>
          </a:p>
          <a:p>
            <a:r>
              <a:rPr lang="pt-BR" dirty="0" smtClean="0"/>
              <a:t>Métodos (Mensagem)</a:t>
            </a:r>
          </a:p>
          <a:p>
            <a:r>
              <a:rPr lang="pt-BR" dirty="0" smtClean="0"/>
              <a:t>Atributos</a:t>
            </a:r>
          </a:p>
          <a:p>
            <a:r>
              <a:rPr lang="pt-BR" dirty="0" smtClean="0"/>
              <a:t>Herança </a:t>
            </a:r>
          </a:p>
          <a:p>
            <a:pPr lvl="1"/>
            <a:r>
              <a:rPr lang="pt-BR" dirty="0" smtClean="0"/>
              <a:t>Herança Simples</a:t>
            </a:r>
          </a:p>
          <a:p>
            <a:pPr lvl="1"/>
            <a:r>
              <a:rPr lang="pt-BR" dirty="0" smtClean="0"/>
              <a:t>Herança Múltipla</a:t>
            </a:r>
          </a:p>
          <a:p>
            <a:pPr lvl="1"/>
            <a:r>
              <a:rPr lang="pt-BR" dirty="0" smtClean="0"/>
              <a:t>Polimorfismo</a:t>
            </a:r>
          </a:p>
          <a:p>
            <a:r>
              <a:rPr lang="pt-BR" dirty="0" smtClean="0"/>
              <a:t>Visibilidade de Classes, Atributos Métodos</a:t>
            </a:r>
          </a:p>
          <a:p>
            <a:pPr lvl="1"/>
            <a:r>
              <a:rPr lang="pt-BR" dirty="0" err="1" smtClean="0"/>
              <a:t>public</a:t>
            </a:r>
            <a:r>
              <a:rPr lang="pt-BR" dirty="0" smtClean="0"/>
              <a:t>, </a:t>
            </a:r>
            <a:r>
              <a:rPr lang="pt-BR" dirty="0" err="1" smtClean="0"/>
              <a:t>protected</a:t>
            </a:r>
            <a:r>
              <a:rPr lang="pt-BR" dirty="0" smtClean="0"/>
              <a:t>, /* package */, </a:t>
            </a:r>
            <a:r>
              <a:rPr lang="pt-BR" dirty="0" err="1" smtClean="0"/>
              <a:t>private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Tópicos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Abstração</a:t>
            </a:r>
          </a:p>
          <a:p>
            <a:r>
              <a:rPr lang="pt-BR" dirty="0" smtClean="0"/>
              <a:t>Encapsulamento</a:t>
            </a:r>
          </a:p>
          <a:p>
            <a:r>
              <a:rPr lang="pt-BR" dirty="0" smtClean="0"/>
              <a:t>Classes Abstratas</a:t>
            </a:r>
          </a:p>
          <a:p>
            <a:r>
              <a:rPr lang="pt-BR" dirty="0" smtClean="0"/>
              <a:t>Interfaces</a:t>
            </a:r>
          </a:p>
          <a:p>
            <a:r>
              <a:rPr lang="pt-BR" dirty="0" smtClean="0"/>
              <a:t>Construtores</a:t>
            </a:r>
          </a:p>
          <a:p>
            <a:r>
              <a:rPr lang="pt-BR" dirty="0" smtClean="0"/>
              <a:t>Sobrecarga </a:t>
            </a:r>
          </a:p>
          <a:p>
            <a:r>
              <a:rPr lang="pt-BR" dirty="0" smtClean="0"/>
              <a:t>Sobrescrita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Orientação a Objetos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Classe</a:t>
            </a:r>
          </a:p>
          <a:p>
            <a:pPr lvl="1"/>
            <a:r>
              <a:rPr lang="pt-BR" dirty="0" smtClean="0"/>
              <a:t>Modelo, ideia, categoria</a:t>
            </a:r>
          </a:p>
          <a:p>
            <a:r>
              <a:rPr lang="pt-BR" dirty="0" smtClean="0"/>
              <a:t>Objeto</a:t>
            </a:r>
          </a:p>
          <a:p>
            <a:pPr lvl="1"/>
            <a:r>
              <a:rPr lang="pt-BR" dirty="0" smtClean="0"/>
              <a:t>Instância concreta de uma classe</a:t>
            </a:r>
          </a:p>
          <a:p>
            <a:pPr lvl="1"/>
            <a:r>
              <a:rPr lang="pt-BR" dirty="0" smtClean="0"/>
              <a:t>Cada objeto</a:t>
            </a:r>
          </a:p>
          <a:p>
            <a:pPr lvl="2"/>
            <a:r>
              <a:rPr lang="pt-BR" dirty="0" smtClean="0"/>
              <a:t>Mantém suas características (atributos da instância)</a:t>
            </a:r>
          </a:p>
          <a:p>
            <a:pPr lvl="2"/>
            <a:r>
              <a:rPr lang="pt-BR" dirty="0" smtClean="0"/>
              <a:t>Métodos atuam alteram o status (seus atributos) do objeto</a:t>
            </a:r>
          </a:p>
          <a:p>
            <a:r>
              <a:rPr lang="pt-BR" dirty="0" smtClean="0"/>
              <a:t>Métodos</a:t>
            </a:r>
          </a:p>
          <a:p>
            <a:pPr lvl="1"/>
            <a:r>
              <a:rPr lang="pt-BR" dirty="0" smtClean="0"/>
              <a:t>Funções/Procedimentos/Comportamento</a:t>
            </a:r>
          </a:p>
          <a:p>
            <a:r>
              <a:rPr lang="pt-BR" dirty="0" smtClean="0"/>
              <a:t>Atributos</a:t>
            </a:r>
          </a:p>
          <a:p>
            <a:pPr lvl="1"/>
            <a:r>
              <a:rPr lang="pt-BR" dirty="0" smtClean="0"/>
              <a:t>Características</a:t>
            </a:r>
          </a:p>
          <a:p>
            <a:pPr lvl="1"/>
            <a:r>
              <a:rPr lang="pt-BR" dirty="0" smtClean="0"/>
              <a:t>Variáveis de instância / campos (</a:t>
            </a:r>
            <a:r>
              <a:rPr lang="pt-BR" dirty="0" err="1" smtClean="0"/>
              <a:t>fields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Em conjunto seus valores definem o status do objeto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Orientação a Objetos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Herança </a:t>
            </a:r>
          </a:p>
          <a:p>
            <a:pPr lvl="1"/>
            <a:r>
              <a:rPr lang="pt-BR" dirty="0" smtClean="0"/>
              <a:t>Permite que uma classe herde características (atributos) e comportamento (métodos) de uma classe mãe (ou pai)</a:t>
            </a:r>
          </a:p>
          <a:p>
            <a:pPr lvl="1"/>
            <a:r>
              <a:rPr lang="pt-BR" dirty="0" smtClean="0"/>
              <a:t>Herança Simples</a:t>
            </a:r>
          </a:p>
          <a:p>
            <a:pPr lvl="2"/>
            <a:r>
              <a:rPr lang="pt-BR" dirty="0" smtClean="0"/>
              <a:t>Apenas uma superclasse</a:t>
            </a:r>
          </a:p>
          <a:p>
            <a:pPr lvl="1"/>
            <a:r>
              <a:rPr lang="pt-BR" dirty="0" smtClean="0"/>
              <a:t>Herança Múltipla</a:t>
            </a:r>
          </a:p>
          <a:p>
            <a:pPr lvl="2"/>
            <a:r>
              <a:rPr lang="pt-BR" dirty="0" smtClean="0"/>
              <a:t>Herança de mais de uma classe</a:t>
            </a:r>
          </a:p>
          <a:p>
            <a:pPr lvl="2"/>
            <a:r>
              <a:rPr lang="pt-BR" dirty="0" smtClean="0"/>
              <a:t>Java NÃO possui herança múltipla, apenas simples</a:t>
            </a:r>
          </a:p>
          <a:p>
            <a:pPr lvl="1"/>
            <a:r>
              <a:rPr lang="pt-BR" dirty="0" smtClean="0"/>
              <a:t>Sobrescrita</a:t>
            </a:r>
          </a:p>
          <a:p>
            <a:pPr lvl="2"/>
            <a:r>
              <a:rPr lang="pt-BR" dirty="0" smtClean="0"/>
              <a:t>Um método da subclasse sobrescreve o método da superclasse</a:t>
            </a:r>
          </a:p>
          <a:p>
            <a:pPr lvl="1"/>
            <a:r>
              <a:rPr lang="pt-BR" dirty="0" smtClean="0"/>
              <a:t>Polimorfismo</a:t>
            </a:r>
          </a:p>
          <a:p>
            <a:pPr lvl="2"/>
            <a:r>
              <a:rPr lang="pt-BR" dirty="0" smtClean="0"/>
              <a:t>Quando uma classe sobrescreve um método da superclasse a resolução sobre qual método deve ser acionado é resolvido em tempo de runtime (late </a:t>
            </a:r>
            <a:r>
              <a:rPr lang="pt-BR" dirty="0" err="1" smtClean="0"/>
              <a:t>binding</a:t>
            </a:r>
            <a:r>
              <a:rPr lang="pt-BR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Orientação a Objetos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Visibilidade de Classes, Atributos Métodos</a:t>
            </a:r>
          </a:p>
          <a:p>
            <a:pPr lvl="1"/>
            <a:r>
              <a:rPr lang="pt-BR" dirty="0" smtClean="0"/>
              <a:t>Define regras para acessar atributos, métodos e classes</a:t>
            </a:r>
          </a:p>
          <a:p>
            <a:pPr lvl="1"/>
            <a:r>
              <a:rPr lang="pt-BR" dirty="0" err="1" smtClean="0"/>
              <a:t>public</a:t>
            </a:r>
            <a:r>
              <a:rPr lang="pt-BR" dirty="0" smtClean="0"/>
              <a:t>: Acessível por qualquer outra classe</a:t>
            </a:r>
          </a:p>
          <a:p>
            <a:pPr lvl="1"/>
            <a:r>
              <a:rPr lang="pt-BR" dirty="0" err="1" smtClean="0"/>
              <a:t>protected</a:t>
            </a:r>
            <a:r>
              <a:rPr lang="pt-BR" dirty="0" smtClean="0"/>
              <a:t>: Acessível por classes do mesmo pacote e subclasses (classes pertencente a hierarquia)</a:t>
            </a:r>
          </a:p>
          <a:p>
            <a:pPr lvl="1"/>
            <a:r>
              <a:rPr lang="pt-BR" dirty="0" smtClean="0"/>
              <a:t>/* </a:t>
            </a:r>
            <a:r>
              <a:rPr lang="pt-BR" dirty="0" err="1" smtClean="0"/>
              <a:t>protected</a:t>
            </a:r>
            <a:r>
              <a:rPr lang="pt-BR" dirty="0" smtClean="0"/>
              <a:t> */: Acessível por classes do mesmo pacote. Não existe palavra reservada da linguagem para este tipo</a:t>
            </a:r>
          </a:p>
          <a:p>
            <a:pPr lvl="1"/>
            <a:r>
              <a:rPr lang="pt-BR" dirty="0" err="1" smtClean="0"/>
              <a:t>private</a:t>
            </a:r>
            <a:r>
              <a:rPr lang="pt-BR" dirty="0" smtClean="0"/>
              <a:t>: Acessível apenas dentro da mesma classe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Orientação a Objetos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Abstração</a:t>
            </a:r>
          </a:p>
          <a:p>
            <a:pPr lvl="1"/>
            <a:r>
              <a:rPr lang="pt-BR" dirty="0" smtClean="0"/>
              <a:t>Capacidade de focar num nível de detalhe do modelo</a:t>
            </a:r>
          </a:p>
          <a:p>
            <a:r>
              <a:rPr lang="pt-BR" dirty="0" smtClean="0"/>
              <a:t>Encapsulamento</a:t>
            </a:r>
          </a:p>
          <a:p>
            <a:pPr lvl="1"/>
            <a:r>
              <a:rPr lang="pt-BR" dirty="0" smtClean="0"/>
              <a:t>Ocultar partes internas e oferecer uma interface ao mundo exterior</a:t>
            </a:r>
          </a:p>
          <a:p>
            <a:r>
              <a:rPr lang="pt-BR" dirty="0" smtClean="0"/>
              <a:t>Classes Abstratas</a:t>
            </a:r>
          </a:p>
          <a:p>
            <a:pPr lvl="1"/>
            <a:r>
              <a:rPr lang="pt-BR" dirty="0" smtClean="0"/>
              <a:t>Não é possível instanciar classes abstratas</a:t>
            </a:r>
          </a:p>
          <a:p>
            <a:pPr lvl="1"/>
            <a:r>
              <a:rPr lang="pt-BR" dirty="0" smtClean="0"/>
              <a:t>Normalmente definem um tipo mais genérico </a:t>
            </a:r>
          </a:p>
          <a:p>
            <a:pPr lvl="1"/>
            <a:r>
              <a:rPr lang="pt-BR" dirty="0" smtClean="0"/>
              <a:t>Oferecem suporte às subclasses</a:t>
            </a:r>
          </a:p>
          <a:p>
            <a:r>
              <a:rPr lang="pt-BR" dirty="0" smtClean="0"/>
              <a:t>Interfaces</a:t>
            </a:r>
          </a:p>
          <a:p>
            <a:pPr lvl="1"/>
            <a:r>
              <a:rPr lang="pt-BR" dirty="0" smtClean="0"/>
              <a:t>Definem um contrato com as classes que a implementam</a:t>
            </a:r>
          </a:p>
          <a:p>
            <a:pPr lvl="1"/>
            <a:r>
              <a:rPr lang="pt-BR" dirty="0" smtClean="0"/>
              <a:t>Funcionam de forma semelhante a classes 100% abstratas</a:t>
            </a:r>
          </a:p>
          <a:p>
            <a:r>
              <a:rPr lang="pt-BR" dirty="0" smtClean="0"/>
              <a:t>Construtores</a:t>
            </a:r>
          </a:p>
          <a:p>
            <a:pPr lvl="1"/>
            <a:r>
              <a:rPr lang="pt-BR" dirty="0" smtClean="0"/>
              <a:t>Método especial que retornam a instância criada da classe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Orientação a Objetos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Sobrecarga (</a:t>
            </a:r>
            <a:r>
              <a:rPr lang="pt-BR" dirty="0" err="1" smtClean="0"/>
              <a:t>Overload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Permite mais de um método com o mesmo nome, porém com assinaturas diferentes</a:t>
            </a:r>
          </a:p>
          <a:p>
            <a:r>
              <a:rPr lang="pt-BR" dirty="0" smtClean="0"/>
              <a:t>Sobrescrita (</a:t>
            </a:r>
            <a:r>
              <a:rPr lang="pt-BR" dirty="0" err="1" smtClean="0"/>
              <a:t>Override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Quando uma subclasse sobrescreve um método da superclasse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Orientação a Objetos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Object</a:t>
            </a:r>
            <a:endParaRPr lang="pt-BR" dirty="0" smtClean="0"/>
          </a:p>
          <a:p>
            <a:pPr lvl="1"/>
            <a:r>
              <a:rPr lang="pt-BR" dirty="0" smtClean="0"/>
              <a:t>Superclasse “Cósmica”</a:t>
            </a:r>
          </a:p>
          <a:p>
            <a:pPr lvl="1"/>
            <a:r>
              <a:rPr lang="pt-BR" dirty="0" smtClean="0"/>
              <a:t>Provê recursos básicos para qualquer classe Java</a:t>
            </a:r>
          </a:p>
          <a:p>
            <a:pPr lvl="2"/>
            <a:r>
              <a:rPr lang="pt-BR" dirty="0" err="1" smtClean="0"/>
              <a:t>boolean</a:t>
            </a:r>
            <a:r>
              <a:rPr lang="pt-BR" dirty="0" smtClean="0"/>
              <a:t> </a:t>
            </a:r>
            <a:r>
              <a:rPr lang="pt-BR" dirty="0" err="1" smtClean="0"/>
              <a:t>equals</a:t>
            </a:r>
            <a:r>
              <a:rPr lang="pt-BR" dirty="0" smtClean="0"/>
              <a:t>(</a:t>
            </a:r>
            <a:r>
              <a:rPr lang="pt-BR" dirty="0" err="1" smtClean="0"/>
              <a:t>Object</a:t>
            </a:r>
            <a:r>
              <a:rPr lang="pt-BR" dirty="0" smtClean="0"/>
              <a:t>)</a:t>
            </a:r>
          </a:p>
          <a:p>
            <a:pPr lvl="3"/>
            <a:r>
              <a:rPr lang="pt-BR" dirty="0" smtClean="0"/>
              <a:t>Permite que seja definido uma semântica de igualdade</a:t>
            </a:r>
          </a:p>
          <a:p>
            <a:pPr lvl="2"/>
            <a:r>
              <a:rPr lang="pt-BR" dirty="0" smtClean="0"/>
              <a:t>String </a:t>
            </a:r>
            <a:r>
              <a:rPr lang="pt-BR" dirty="0" err="1" smtClean="0"/>
              <a:t>toString</a:t>
            </a:r>
            <a:r>
              <a:rPr lang="pt-BR" dirty="0" smtClean="0"/>
              <a:t>()</a:t>
            </a:r>
          </a:p>
          <a:p>
            <a:pPr lvl="3"/>
            <a:r>
              <a:rPr lang="pt-BR" dirty="0" smtClean="0"/>
              <a:t>Permite definir uma representação String do objeto</a:t>
            </a:r>
          </a:p>
          <a:p>
            <a:pPr lvl="2"/>
            <a:r>
              <a:rPr lang="pt-BR" dirty="0" err="1" smtClean="0"/>
              <a:t>Object</a:t>
            </a:r>
            <a:r>
              <a:rPr lang="pt-BR" dirty="0" smtClean="0"/>
              <a:t> clone()</a:t>
            </a:r>
          </a:p>
          <a:p>
            <a:pPr lvl="3"/>
            <a:r>
              <a:rPr lang="pt-BR" dirty="0" smtClean="0"/>
              <a:t>Permite clonar o objeto</a:t>
            </a:r>
          </a:p>
          <a:p>
            <a:pPr lvl="3"/>
            <a:r>
              <a:rPr lang="pt-BR" dirty="0" smtClean="0"/>
              <a:t>Deve-se implementar a interface </a:t>
            </a:r>
            <a:r>
              <a:rPr lang="pt-BR" dirty="0" err="1" smtClean="0"/>
              <a:t>Cloneable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3746</TotalTime>
  <Words>591</Words>
  <Application>Microsoft Office PowerPoint</Application>
  <PresentationFormat>Apresentação na tela (4:3)</PresentationFormat>
  <Paragraphs>127</Paragraphs>
  <Slides>12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Módulo</vt:lpstr>
      <vt:lpstr>Fundamentos  Orientação a Objetos</vt:lpstr>
      <vt:lpstr>Tópicos</vt:lpstr>
      <vt:lpstr>Tópicos</vt:lpstr>
      <vt:lpstr>Orientação a Objetos</vt:lpstr>
      <vt:lpstr>Orientação a Objetos</vt:lpstr>
      <vt:lpstr>Orientação a Objetos</vt:lpstr>
      <vt:lpstr>Orientação a Objetos</vt:lpstr>
      <vt:lpstr>Orientação a Objetos</vt:lpstr>
      <vt:lpstr>Orientação a Objetos</vt:lpstr>
      <vt:lpstr>Orientação a Objetos</vt:lpstr>
      <vt:lpstr>Orientação a Objetos</vt:lpstr>
      <vt:lpstr>Orientação a Objetos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</dc:title>
  <cp:lastModifiedBy>eduardo.ribeiro</cp:lastModifiedBy>
  <cp:revision>109</cp:revision>
  <dcterms:modified xsi:type="dcterms:W3CDTF">2014-03-26T18:48:22Z</dcterms:modified>
</cp:coreProperties>
</file>