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75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594" autoAdjust="0"/>
    <p:restoredTop sz="86456" autoAdjust="0"/>
  </p:normalViewPr>
  <p:slideViewPr>
    <p:cSldViewPr snapToGrid="0">
      <p:cViewPr varScale="1">
        <p:scale>
          <a:sx n="59" d="100"/>
          <a:sy n="59" d="100"/>
        </p:scale>
        <p:origin x="520" y="6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62A2BD-CC29-4004-A6CB-381D655ED25A}" type="datetimeFigureOut">
              <a:rPr lang="en-GB" smtClean="0"/>
              <a:t>18/12/2017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5E5215-3D77-4935-820B-6E906215D3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13554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98AF6B5-10CD-49C0-AEEE-860F9F4EF8DF}" type="datetime1">
              <a:rPr lang="en-US" smtClean="0"/>
              <a:t>18-Dec-17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F4D8B-7386-49E2-841C-48DCB2254784}" type="datetime1">
              <a:rPr lang="en-US" smtClean="0"/>
              <a:t>18-Dec-17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24C74-CD99-43D0-ADC3-9CD2BA5C3F7B}" type="datetime1">
              <a:rPr lang="en-US" smtClean="0"/>
              <a:t>18-Dec-17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6F29D-499C-45D2-9CFB-92B9A8E213BC}" type="datetime1">
              <a:rPr lang="en-US" smtClean="0"/>
              <a:t>18-Dec-17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528B0-2A0B-416F-A951-17C70896ACEE}" type="datetime1">
              <a:rPr lang="en-US" smtClean="0"/>
              <a:t>18-Dec-17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F2AED-A1DF-4115-B2A6-E42838EAC461}" type="datetime1">
              <a:rPr lang="en-US" smtClean="0"/>
              <a:t>18-Dec-17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2E600-9913-4C99-99EB-735D98B219AA}" type="datetime1">
              <a:rPr lang="en-US" smtClean="0"/>
              <a:t>18-Dec-17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AFD75-83FE-4A29-B29A-D5ED309A1ED4}" type="datetime1">
              <a:rPr lang="en-US" smtClean="0"/>
              <a:t>18-Dec-17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4563A-84AD-4F47-9672-85A115710077}" type="datetime1">
              <a:rPr lang="en-US" smtClean="0"/>
              <a:t>18-Dec-17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C1DA9-895C-41DE-A16B-45B0CF92A3E9}" type="datetime1">
              <a:rPr lang="en-US" smtClean="0"/>
              <a:t>18-Dec-17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95D51-A492-4BBD-95F7-A09B2087A7D8}" type="datetime1">
              <a:rPr lang="en-US" smtClean="0"/>
              <a:t>18-Dec-17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3C733-3AF1-4EA2-99C5-65238ABDC94B}" type="datetime1">
              <a:rPr lang="en-US" smtClean="0"/>
              <a:t>18-Dec-17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99666-5326-48E6-A43C-97BF7638444B}" type="datetime1">
              <a:rPr lang="en-US" smtClean="0"/>
              <a:t>18-Dec-17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FAFFE-09C7-4CCD-B8F9-0482C7A86FB5}" type="datetime1">
              <a:rPr lang="en-US" smtClean="0"/>
              <a:t>18-Dec-17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406AB-05C0-4B8B-893C-B5602F4FA1E5}" type="datetime1">
              <a:rPr lang="en-US" smtClean="0"/>
              <a:t>18-Dec-17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AAEB5-8CB9-4075-8F08-D52CB05B64B3}" type="datetime1">
              <a:rPr lang="en-US" smtClean="0"/>
              <a:t>18-Dec-17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E9255-AB33-4DDA-8BF6-5CA2222C0DB6}" type="datetime1">
              <a:rPr lang="en-US" smtClean="0"/>
              <a:t>18-Dec-17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FBEDF2-B5C6-4990-9868-48EE35D9BF7E}" type="datetime1">
              <a:rPr lang="en-US" smtClean="0"/>
              <a:t>18-Dec-17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219D8-A43C-4497-8D58-2BB433CD1A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716377"/>
            <a:ext cx="8791575" cy="1249776"/>
          </a:xfrm>
        </p:spPr>
        <p:txBody>
          <a:bodyPr/>
          <a:lstStyle/>
          <a:p>
            <a:pPr algn="ctr"/>
            <a:r>
              <a:rPr lang="en-US" noProof="0" dirty="0"/>
              <a:t>H2020: SRHC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297951-D3A1-4665-8201-87B38D38CB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2252869"/>
            <a:ext cx="8791575" cy="3591339"/>
          </a:xfrm>
        </p:spPr>
        <p:txBody>
          <a:bodyPr>
            <a:normAutofit/>
          </a:bodyPr>
          <a:lstStyle/>
          <a:p>
            <a:pPr algn="ctr"/>
            <a:r>
              <a:rPr lang="en-US" sz="2400" noProof="0" dirty="0"/>
              <a:t>Smart robot house cleaner</a:t>
            </a:r>
          </a:p>
          <a:p>
            <a:pPr algn="ctr"/>
            <a:endParaRPr lang="en-US" sz="2400" noProof="0" dirty="0"/>
          </a:p>
          <a:p>
            <a:pPr algn="ctr"/>
            <a:r>
              <a:rPr lang="en-US" noProof="0" dirty="0"/>
              <a:t>Team members:</a:t>
            </a:r>
          </a:p>
          <a:p>
            <a:pPr algn="ctr"/>
            <a:endParaRPr lang="en-US" noProof="0" dirty="0"/>
          </a:p>
          <a:p>
            <a:pPr algn="ctr"/>
            <a:r>
              <a:rPr lang="en-US" noProof="0" dirty="0"/>
              <a:t>Nikola</a:t>
            </a:r>
            <a:r>
              <a:rPr lang="en-US" noProof="0" dirty="0">
                <a:cs typeface="Calibri" panose="020F0502020204030204" pitchFamily="34" charset="0"/>
              </a:rPr>
              <a:t> </a:t>
            </a:r>
            <a:r>
              <a:rPr lang="en-US" noProof="0" dirty="0" err="1">
                <a:cs typeface="Calibri" panose="020F0502020204030204" pitchFamily="34" charset="0"/>
              </a:rPr>
              <a:t>dimitrijević</a:t>
            </a:r>
            <a:endParaRPr lang="en-US" noProof="0" dirty="0">
              <a:cs typeface="Calibri" panose="020F0502020204030204" pitchFamily="34" charset="0"/>
            </a:endParaRPr>
          </a:p>
          <a:p>
            <a:pPr algn="ctr"/>
            <a:r>
              <a:rPr lang="en-US" noProof="0" dirty="0" err="1">
                <a:cs typeface="Calibri" panose="020F0502020204030204" pitchFamily="34" charset="0"/>
              </a:rPr>
              <a:t>Strahinja</a:t>
            </a:r>
            <a:r>
              <a:rPr lang="en-US" noProof="0" dirty="0">
                <a:cs typeface="Calibri" panose="020F0502020204030204" pitchFamily="34" charset="0"/>
              </a:rPr>
              <a:t> </a:t>
            </a:r>
            <a:r>
              <a:rPr lang="en-US" noProof="0" dirty="0" err="1">
                <a:cs typeface="Calibri" panose="020F0502020204030204" pitchFamily="34" charset="0"/>
              </a:rPr>
              <a:t>Stanojević</a:t>
            </a:r>
            <a:endParaRPr lang="en-US" noProof="0" dirty="0">
              <a:cs typeface="Calibri" panose="020F0502020204030204" pitchFamily="34" charset="0"/>
            </a:endParaRPr>
          </a:p>
          <a:p>
            <a:pPr algn="ctr"/>
            <a:r>
              <a:rPr lang="en-US" noProof="0" dirty="0">
                <a:cs typeface="Calibri" panose="020F0502020204030204" pitchFamily="34" charset="0"/>
              </a:rPr>
              <a:t>Ana </a:t>
            </a:r>
            <a:r>
              <a:rPr lang="en-US" noProof="0" dirty="0" err="1">
                <a:cs typeface="Calibri" panose="020F0502020204030204" pitchFamily="34" charset="0"/>
              </a:rPr>
              <a:t>Bajić</a:t>
            </a:r>
            <a:endParaRPr lang="en-US" noProof="0" dirty="0"/>
          </a:p>
          <a:p>
            <a:pPr algn="ctr"/>
            <a:endParaRPr lang="en-US" sz="2400" noProof="0" dirty="0"/>
          </a:p>
        </p:txBody>
      </p:sp>
    </p:spTree>
    <p:extLst>
      <p:ext uri="{BB962C8B-B14F-4D97-AF65-F5344CB8AC3E}">
        <p14:creationId xmlns:p14="http://schemas.microsoft.com/office/powerpoint/2010/main" val="3025661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vortex dir="r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8E2DB66-253B-4665-9A4F-F0C67F1F16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3395" y="4865301"/>
            <a:ext cx="1562031" cy="185180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EEC7FB8C-6937-4291-893D-393121C81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noProof="0" dirty="0"/>
              <a:t>Participants</a:t>
            </a:r>
            <a:br>
              <a:rPr lang="en-US" sz="4800" noProof="0" dirty="0"/>
            </a:br>
            <a:r>
              <a:rPr lang="en-US" sz="4800" noProof="0" dirty="0" err="1"/>
              <a:t>matf</a:t>
            </a:r>
            <a:endParaRPr lang="en-US" sz="4800" noProof="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3202F2-9FCA-45CC-96CB-A8264206E619}"/>
              </a:ext>
            </a:extLst>
          </p:cNvPr>
          <p:cNvSpPr txBox="1"/>
          <p:nvPr/>
        </p:nvSpPr>
        <p:spPr>
          <a:xfrm>
            <a:off x="10204174" y="6118739"/>
            <a:ext cx="843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10/23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70556-2E35-4B67-A718-CD44953707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noProof="0" dirty="0"/>
              <a:t>Faculty of Mathematics, University of Belgrade, officially exists as independent science and education institution since 1995.</a:t>
            </a:r>
          </a:p>
          <a:p>
            <a:pPr marL="0" indent="0">
              <a:buNone/>
            </a:pPr>
            <a:r>
              <a:rPr lang="en-US" noProof="0" dirty="0"/>
              <a:t>Teaching and research activities are performed by more than 100 teachers and assistants with about 2000 students on undergraduate and postgraduate studies today. </a:t>
            </a:r>
          </a:p>
          <a:p>
            <a:pPr marL="0" indent="0">
              <a:buNone/>
            </a:pPr>
            <a:r>
              <a:rPr lang="en-US" noProof="0" dirty="0"/>
              <a:t>There are 3 academic programs today: Mathematics, Informatics and Astronomy and Astrophysics.</a:t>
            </a:r>
            <a:br>
              <a:rPr lang="en-US" noProof="0" dirty="0"/>
            </a:b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119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EEC7FB8C-6937-4291-893D-393121C81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noProof="0" dirty="0"/>
              <a:t>Participants</a:t>
            </a:r>
            <a:br>
              <a:rPr lang="en-US" sz="4800" noProof="0" dirty="0"/>
            </a:br>
            <a:r>
              <a:rPr lang="en-US" sz="4800" noProof="0" dirty="0"/>
              <a:t>ETH Zürich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3202F2-9FCA-45CC-96CB-A8264206E619}"/>
              </a:ext>
            </a:extLst>
          </p:cNvPr>
          <p:cNvSpPr txBox="1"/>
          <p:nvPr/>
        </p:nvSpPr>
        <p:spPr>
          <a:xfrm>
            <a:off x="10204174" y="6118739"/>
            <a:ext cx="843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11/23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70556-2E35-4B67-A718-CD44953707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noProof="0" dirty="0"/>
              <a:t>The university for science and technology dates back to the year 1855, when the founders of modern-day Switzerland created it as a center of innovation and knowledge.</a:t>
            </a:r>
          </a:p>
          <a:p>
            <a:pPr marL="0" indent="0">
              <a:buNone/>
            </a:pPr>
            <a:r>
              <a:rPr lang="en-US" noProof="0" dirty="0"/>
              <a:t>More than 20000 students and 500 professors in the year 2016.</a:t>
            </a:r>
          </a:p>
          <a:p>
            <a:pPr marL="0" indent="0">
              <a:buNone/>
            </a:pPr>
            <a:r>
              <a:rPr lang="en-US" noProof="0" dirty="0"/>
              <a:t>Academic programs include Medicine, Data and Manufacturing technologies.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30C2C5-2FFA-49AA-9C06-A577ABF0EE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2170" y="5552662"/>
            <a:ext cx="2904481" cy="477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00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EEC7FB8C-6937-4291-893D-393121C81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noProof="0" dirty="0"/>
              <a:t>Participants</a:t>
            </a:r>
            <a:br>
              <a:rPr lang="en-US" sz="4800" noProof="0" dirty="0"/>
            </a:br>
            <a:r>
              <a:rPr lang="en-US" sz="4800" noProof="0" dirty="0"/>
              <a:t>ODSC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3202F2-9FCA-45CC-96CB-A8264206E619}"/>
              </a:ext>
            </a:extLst>
          </p:cNvPr>
          <p:cNvSpPr txBox="1"/>
          <p:nvPr/>
        </p:nvSpPr>
        <p:spPr>
          <a:xfrm>
            <a:off x="10204174" y="6118739"/>
            <a:ext cx="843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12/23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70556-2E35-4B67-A718-CD44953707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86925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noProof="0" dirty="0"/>
              <a:t>Oxford Data Science Centre, present on the market since 2003, is a company focused on solving data science and big data related problems.</a:t>
            </a:r>
          </a:p>
          <a:p>
            <a:pPr marL="0" indent="0">
              <a:buNone/>
            </a:pPr>
            <a:r>
              <a:rPr lang="en-US" noProof="0" dirty="0"/>
              <a:t>Wide range of services is offered, including:</a:t>
            </a:r>
          </a:p>
          <a:p>
            <a:r>
              <a:rPr lang="en-US" noProof="0" dirty="0"/>
              <a:t>assistance in information retrieval, </a:t>
            </a:r>
          </a:p>
          <a:p>
            <a:r>
              <a:rPr lang="en-US" noProof="0" dirty="0"/>
              <a:t>experiments and analytical protocols design,</a:t>
            </a:r>
          </a:p>
          <a:p>
            <a:r>
              <a:rPr lang="en-US" noProof="0" dirty="0"/>
              <a:t>statistical analysis and interpretation,</a:t>
            </a:r>
          </a:p>
          <a:p>
            <a:r>
              <a:rPr lang="en-US" noProof="0" dirty="0"/>
              <a:t>visualization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5DB734-7082-4181-8FA6-58F3D2FEAC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4480" y="5549985"/>
            <a:ext cx="3059862" cy="1137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841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EEC7FB8C-6937-4291-893D-393121C81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noProof="0" dirty="0"/>
              <a:t>Participants</a:t>
            </a:r>
            <a:br>
              <a:rPr lang="en-US" sz="4800" noProof="0" dirty="0"/>
            </a:br>
            <a:r>
              <a:rPr lang="en-US" sz="4800" noProof="0" dirty="0"/>
              <a:t>TUM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3202F2-9FCA-45CC-96CB-A8264206E619}"/>
              </a:ext>
            </a:extLst>
          </p:cNvPr>
          <p:cNvSpPr txBox="1"/>
          <p:nvPr/>
        </p:nvSpPr>
        <p:spPr>
          <a:xfrm>
            <a:off x="10204174" y="6118739"/>
            <a:ext cx="843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13/23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70556-2E35-4B67-A718-CD44953707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noProof="0" dirty="0"/>
              <a:t>Member of TU9, an incorporated society of the largest and most notable German institutes of technology. </a:t>
            </a:r>
          </a:p>
          <a:p>
            <a:pPr marL="0" indent="0">
              <a:buNone/>
            </a:pPr>
            <a:r>
              <a:rPr lang="en-US" noProof="0" dirty="0"/>
              <a:t>TUM is ranked 4th overall in Reuters 2017 European Most Innovative University ranking.</a:t>
            </a:r>
          </a:p>
          <a:p>
            <a:pPr marL="0" indent="0">
              <a:buNone/>
            </a:pPr>
            <a:r>
              <a:rPr lang="en-US" noProof="0" dirty="0"/>
              <a:t>TUM's alumni include 17 Nobel laureates, 18 Leibniz Prize winners and 22 IEEE Fellow Members.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C2FD53-7586-4039-AEA5-4098AC5CC1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7124" y="4883426"/>
            <a:ext cx="1974574" cy="1974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177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EEC7FB8C-6937-4291-893D-393121C81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noProof="0" dirty="0"/>
              <a:t>Methodology used</a:t>
            </a:r>
            <a:br>
              <a:rPr lang="en-US" sz="4800" noProof="0" dirty="0"/>
            </a:br>
            <a:r>
              <a:rPr lang="en-US" sz="4800" noProof="0" dirty="0"/>
              <a:t>scrum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3202F2-9FCA-45CC-96CB-A8264206E619}"/>
              </a:ext>
            </a:extLst>
          </p:cNvPr>
          <p:cNvSpPr txBox="1"/>
          <p:nvPr/>
        </p:nvSpPr>
        <p:spPr>
          <a:xfrm>
            <a:off x="10204174" y="6118739"/>
            <a:ext cx="843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14/23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70556-2E35-4B67-A718-CD44953707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noProof="0" dirty="0"/>
              <a:t>Designed for teams of three to nine developers who break their work into actions that can be completed within timeboxed iterations, called sprints (typically two-weeks).</a:t>
            </a:r>
          </a:p>
          <a:p>
            <a:pPr marL="0" indent="0">
              <a:buNone/>
            </a:pPr>
            <a:r>
              <a:rPr lang="en-US" noProof="0" dirty="0"/>
              <a:t>Progress is tracked and re-planned in 15-minute stand-up meetings, called daily scrums.</a:t>
            </a:r>
          </a:p>
          <a:p>
            <a:endParaRPr lang="en-US" noProof="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D2E2E6-1081-422A-8AFC-E23FF462A7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4585" y="4020344"/>
            <a:ext cx="6259651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816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EEC7FB8C-6937-4291-893D-393121C81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4800" noProof="0" dirty="0"/>
              <a:t>Project schedule</a:t>
            </a:r>
            <a:br>
              <a:rPr lang="en-US" sz="4800" noProof="0" dirty="0"/>
            </a:br>
            <a:r>
              <a:rPr lang="en-US" sz="4800" noProof="0" dirty="0" err="1"/>
              <a:t>gantt</a:t>
            </a:r>
            <a:r>
              <a:rPr lang="en-US" sz="4800" noProof="0" dirty="0"/>
              <a:t> chart</a:t>
            </a:r>
            <a:br>
              <a:rPr lang="en-US" sz="4800" noProof="0" dirty="0"/>
            </a:br>
            <a:endParaRPr lang="en-US" sz="4800" noProof="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3202F2-9FCA-45CC-96CB-A8264206E619}"/>
              </a:ext>
            </a:extLst>
          </p:cNvPr>
          <p:cNvSpPr txBox="1"/>
          <p:nvPr/>
        </p:nvSpPr>
        <p:spPr>
          <a:xfrm>
            <a:off x="10204174" y="6118739"/>
            <a:ext cx="843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15/23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4CDF391-F3D5-442E-A4C1-EB10C068CB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8102" y="1696279"/>
            <a:ext cx="9012620" cy="4214191"/>
          </a:xfrm>
        </p:spPr>
      </p:pic>
    </p:spTree>
    <p:extLst>
      <p:ext uri="{BB962C8B-B14F-4D97-AF65-F5344CB8AC3E}">
        <p14:creationId xmlns:p14="http://schemas.microsoft.com/office/powerpoint/2010/main" val="2617296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EEC7FB8C-6937-4291-893D-393121C81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4800" noProof="0" dirty="0"/>
              <a:t>Project schedule</a:t>
            </a:r>
            <a:br>
              <a:rPr lang="en-US" sz="4800" noProof="0" dirty="0"/>
            </a:br>
            <a:r>
              <a:rPr lang="en-US" sz="4800" noProof="0" dirty="0"/>
              <a:t>pert chart</a:t>
            </a:r>
            <a:br>
              <a:rPr lang="en-US" sz="4800" noProof="0" dirty="0"/>
            </a:br>
            <a:endParaRPr lang="en-US" sz="4800" noProof="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3202F2-9FCA-45CC-96CB-A8264206E619}"/>
              </a:ext>
            </a:extLst>
          </p:cNvPr>
          <p:cNvSpPr txBox="1"/>
          <p:nvPr/>
        </p:nvSpPr>
        <p:spPr>
          <a:xfrm>
            <a:off x="10204174" y="6118739"/>
            <a:ext cx="843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16/23</a:t>
            </a:r>
            <a:endParaRPr lang="en-GB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2FDA7AA-57FB-4566-9B58-CCB26E8155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8977" y="1977818"/>
            <a:ext cx="9430869" cy="3352205"/>
          </a:xfrm>
        </p:spPr>
      </p:pic>
    </p:spTree>
    <p:extLst>
      <p:ext uri="{BB962C8B-B14F-4D97-AF65-F5344CB8AC3E}">
        <p14:creationId xmlns:p14="http://schemas.microsoft.com/office/powerpoint/2010/main" val="1218862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EEC7FB8C-6937-4291-893D-393121C81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noProof="0" dirty="0"/>
              <a:t>Work Package list</a:t>
            </a:r>
            <a:br>
              <a:rPr lang="en-US" sz="4800" noProof="0" dirty="0"/>
            </a:br>
            <a:endParaRPr lang="en-US" sz="4800" noProof="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3202F2-9FCA-45CC-96CB-A8264206E619}"/>
              </a:ext>
            </a:extLst>
          </p:cNvPr>
          <p:cNvSpPr txBox="1"/>
          <p:nvPr/>
        </p:nvSpPr>
        <p:spPr>
          <a:xfrm>
            <a:off x="10204174" y="6118739"/>
            <a:ext cx="843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17/23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CB66E69-834E-42BC-ABDA-C789DC1AEB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7125" y="1453974"/>
            <a:ext cx="8257049" cy="4664765"/>
          </a:xfrm>
        </p:spPr>
      </p:pic>
    </p:spTree>
    <p:extLst>
      <p:ext uri="{BB962C8B-B14F-4D97-AF65-F5344CB8AC3E}">
        <p14:creationId xmlns:p14="http://schemas.microsoft.com/office/powerpoint/2010/main" val="1342033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EEC7FB8C-6937-4291-893D-393121C81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noProof="0" dirty="0"/>
              <a:t>Deliverables list</a:t>
            </a:r>
            <a:br>
              <a:rPr lang="en-US" sz="4800" noProof="0" dirty="0"/>
            </a:br>
            <a:endParaRPr lang="en-US" sz="4800" noProof="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3202F2-9FCA-45CC-96CB-A8264206E619}"/>
              </a:ext>
            </a:extLst>
          </p:cNvPr>
          <p:cNvSpPr txBox="1"/>
          <p:nvPr/>
        </p:nvSpPr>
        <p:spPr>
          <a:xfrm>
            <a:off x="10204174" y="6118739"/>
            <a:ext cx="843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18/23</a:t>
            </a:r>
            <a:endParaRPr lang="en-GB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DDF60D7-4256-4930-8490-C51E34BB52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1669774"/>
            <a:ext cx="9855637" cy="4217879"/>
          </a:xfrm>
        </p:spPr>
      </p:pic>
    </p:spTree>
    <p:extLst>
      <p:ext uri="{BB962C8B-B14F-4D97-AF65-F5344CB8AC3E}">
        <p14:creationId xmlns:p14="http://schemas.microsoft.com/office/powerpoint/2010/main" val="3701250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EEC7FB8C-6937-4291-893D-393121C81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noProof="0" dirty="0"/>
              <a:t>Milestones list</a:t>
            </a:r>
            <a:br>
              <a:rPr lang="en-US" sz="4800" noProof="0" dirty="0"/>
            </a:br>
            <a:endParaRPr lang="en-US" sz="4800" noProof="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3202F2-9FCA-45CC-96CB-A8264206E619}"/>
              </a:ext>
            </a:extLst>
          </p:cNvPr>
          <p:cNvSpPr txBox="1"/>
          <p:nvPr/>
        </p:nvSpPr>
        <p:spPr>
          <a:xfrm>
            <a:off x="10204174" y="6118739"/>
            <a:ext cx="843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19/23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73C31CA-7313-4127-97C8-8CDB65334C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6922" y="1750609"/>
            <a:ext cx="10714979" cy="3625775"/>
          </a:xfrm>
        </p:spPr>
      </p:pic>
    </p:spTree>
    <p:extLst>
      <p:ext uri="{BB962C8B-B14F-4D97-AF65-F5344CB8AC3E}">
        <p14:creationId xmlns:p14="http://schemas.microsoft.com/office/powerpoint/2010/main" val="1813480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65058-5EC0-44AB-87D7-684FEDEC6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704" y="342865"/>
            <a:ext cx="9900705" cy="1447872"/>
          </a:xfrm>
        </p:spPr>
        <p:txBody>
          <a:bodyPr/>
          <a:lstStyle/>
          <a:p>
            <a:pPr algn="ctr"/>
            <a:r>
              <a:rPr lang="en-US" noProof="0" dirty="0"/>
              <a:t>Horizon 2020 </a:t>
            </a:r>
            <a:br>
              <a:rPr lang="en-US" noProof="0" dirty="0"/>
            </a:br>
            <a:r>
              <a:rPr lang="en-US" noProof="0" dirty="0"/>
              <a:t>The EU Framework Program for Research and Innovation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8ACCDC67-B3E2-4749-A5B9-DB8D71A033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7823" y="3429000"/>
            <a:ext cx="3749567" cy="260032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4C539B-B20F-4479-B998-703210086C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16593" y="2249483"/>
            <a:ext cx="5730816" cy="3779842"/>
          </a:xfrm>
        </p:spPr>
        <p:txBody>
          <a:bodyPr/>
          <a:lstStyle/>
          <a:p>
            <a:r>
              <a:rPr lang="en-US" sz="1800" noProof="0" dirty="0"/>
              <a:t>Project description: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noProof="0" dirty="0"/>
              <a:t>SRHC is a house cleaning robot, designed to help people in everyday tasks.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noProof="0" dirty="0"/>
              <a:t>It can vacuum, clean, empty its garbage bag and charge, without human intervention.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noProof="0" dirty="0"/>
              <a:t>The robot can access hard-to-reach surfaces and every important area.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noProof="0" dirty="0"/>
              <a:t>Highly resistant to any damage.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noProof="0" dirty="0"/>
              <a:t>Safe to use.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noProof="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noProof="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noProof="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210C3B-8868-4ECF-8848-FECB7AA4D350}"/>
              </a:ext>
            </a:extLst>
          </p:cNvPr>
          <p:cNvSpPr txBox="1"/>
          <p:nvPr/>
        </p:nvSpPr>
        <p:spPr>
          <a:xfrm>
            <a:off x="1197823" y="2249483"/>
            <a:ext cx="385603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2400" b="1" dirty="0"/>
              <a:t>SRHC</a:t>
            </a:r>
            <a:endParaRPr lang="sr-Latn-RS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Project type: STREP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Project length: 2 months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F98FD55-9BD1-4ADA-9CCD-C9210ADB8E99}"/>
              </a:ext>
            </a:extLst>
          </p:cNvPr>
          <p:cNvSpPr txBox="1"/>
          <p:nvPr/>
        </p:nvSpPr>
        <p:spPr>
          <a:xfrm>
            <a:off x="10336696" y="6118739"/>
            <a:ext cx="710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/>
              <a:t>2</a:t>
            </a:r>
            <a:r>
              <a:rPr lang="en-US" dirty="0"/>
              <a:t>/23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18638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EEC7FB8C-6937-4291-893D-393121C81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noProof="0" dirty="0"/>
              <a:t>Released product</a:t>
            </a:r>
            <a:br>
              <a:rPr lang="en-US" sz="4800" noProof="0" dirty="0"/>
            </a:br>
            <a:endParaRPr lang="en-US" sz="4800" noProof="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3202F2-9FCA-45CC-96CB-A8264206E619}"/>
              </a:ext>
            </a:extLst>
          </p:cNvPr>
          <p:cNvSpPr txBox="1"/>
          <p:nvPr/>
        </p:nvSpPr>
        <p:spPr>
          <a:xfrm>
            <a:off x="10204174" y="6118739"/>
            <a:ext cx="843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</a:t>
            </a:r>
            <a:r>
              <a:rPr lang="sr-Latn-RS" dirty="0"/>
              <a:t>/</a:t>
            </a:r>
            <a:r>
              <a:rPr lang="en-US" dirty="0"/>
              <a:t>23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99955-B9D1-48BF-9EB3-8FFE1D8BFD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noProof="0" dirty="0"/>
              <a:t>The SRHC will be released and available in every European country.</a:t>
            </a:r>
          </a:p>
          <a:p>
            <a:pPr marL="0" indent="0">
              <a:buNone/>
            </a:pPr>
            <a:r>
              <a:rPr lang="en-US" noProof="0" dirty="0"/>
              <a:t>It will be sold at reasonable and affordable prices.</a:t>
            </a:r>
          </a:p>
          <a:p>
            <a:pPr marL="0" indent="0">
              <a:buNone/>
            </a:pPr>
            <a:r>
              <a:rPr lang="en-US" noProof="0" dirty="0"/>
              <a:t>We expect to branch around the world in the future, if the project turns out to be a success.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94F806F-023B-4F9E-BB4D-EBDEF72E8E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5774" y="3865005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343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EEC7FB8C-6937-4291-893D-393121C81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noProof="0" dirty="0"/>
              <a:t>Expected results</a:t>
            </a:r>
            <a:br>
              <a:rPr lang="en-US" sz="4800" noProof="0" dirty="0"/>
            </a:br>
            <a:endParaRPr lang="en-US" sz="4800" noProof="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3202F2-9FCA-45CC-96CB-A8264206E619}"/>
              </a:ext>
            </a:extLst>
          </p:cNvPr>
          <p:cNvSpPr txBox="1"/>
          <p:nvPr/>
        </p:nvSpPr>
        <p:spPr>
          <a:xfrm>
            <a:off x="10204174" y="6118739"/>
            <a:ext cx="843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21/23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919501-5CBA-4EB1-8213-5926CEFECD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41714"/>
          </a:xfrm>
        </p:spPr>
        <p:txBody>
          <a:bodyPr/>
          <a:lstStyle/>
          <a:p>
            <a:pPr marL="0" indent="0">
              <a:buNone/>
            </a:pPr>
            <a:r>
              <a:rPr lang="en-US" noProof="0" dirty="0"/>
              <a:t>People using the SRHC will have more free time to:</a:t>
            </a:r>
          </a:p>
          <a:p>
            <a:r>
              <a:rPr lang="en-US" noProof="0" dirty="0"/>
              <a:t>spend with their families, </a:t>
            </a:r>
          </a:p>
          <a:p>
            <a:r>
              <a:rPr lang="en-US" noProof="0" dirty="0"/>
              <a:t>do what they love,</a:t>
            </a:r>
          </a:p>
          <a:p>
            <a:r>
              <a:rPr lang="en-US" noProof="0" dirty="0"/>
              <a:t>take up a sport.</a:t>
            </a:r>
          </a:p>
          <a:p>
            <a:pPr marL="0" indent="0">
              <a:buNone/>
            </a:pPr>
            <a:r>
              <a:rPr lang="en-US" noProof="0" dirty="0"/>
              <a:t>This will increase overall productivity, health and happiness.</a:t>
            </a:r>
          </a:p>
          <a:p>
            <a:endParaRPr lang="en-US" noProof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21B2C8-3A76-4685-AF29-AA00054730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7305" y="1801249"/>
            <a:ext cx="2640104" cy="2874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786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EEC7FB8C-6937-4291-893D-393121C81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705" y="609601"/>
            <a:ext cx="9900704" cy="1639884"/>
          </a:xfrm>
        </p:spPr>
        <p:txBody>
          <a:bodyPr>
            <a:normAutofit/>
          </a:bodyPr>
          <a:lstStyle/>
          <a:p>
            <a:pPr algn="ctr"/>
            <a:r>
              <a:rPr lang="en-US" sz="4800" noProof="0" dirty="0"/>
              <a:t>SRHC</a:t>
            </a:r>
            <a:br>
              <a:rPr lang="en-US" sz="4800" noProof="0" dirty="0"/>
            </a:br>
            <a:endParaRPr lang="en-US" sz="4800" noProof="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B51996A-9E17-405E-A988-254D4DA1C4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0086" y="1793404"/>
            <a:ext cx="3489979" cy="4453878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EE4510-D65E-438F-AAE1-9F80D8EF67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785377" y="2246100"/>
            <a:ext cx="3856037" cy="3541714"/>
          </a:xfrm>
        </p:spPr>
        <p:txBody>
          <a:bodyPr>
            <a:normAutofit/>
          </a:bodyPr>
          <a:lstStyle/>
          <a:p>
            <a:pPr algn="ctr"/>
            <a:r>
              <a:rPr lang="en-US" sz="2400" noProof="0" dirty="0"/>
              <a:t>Let’s make this decision easier for granny!</a:t>
            </a:r>
          </a:p>
          <a:p>
            <a:pPr algn="ctr"/>
            <a:endParaRPr lang="en-US" sz="2400" noProof="0" dirty="0"/>
          </a:p>
          <a:p>
            <a:pPr algn="ctr"/>
            <a:r>
              <a:rPr lang="en-US" sz="2400" noProof="0" dirty="0"/>
              <a:t>Let’s build a robot that can do all of the chores!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3202F2-9FCA-45CC-96CB-A8264206E619}"/>
              </a:ext>
            </a:extLst>
          </p:cNvPr>
          <p:cNvSpPr txBox="1"/>
          <p:nvPr/>
        </p:nvSpPr>
        <p:spPr>
          <a:xfrm>
            <a:off x="10204174" y="6118739"/>
            <a:ext cx="843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22/23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27131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EEC7FB8C-6937-4291-893D-393121C81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noProof="0" dirty="0"/>
              <a:t>Goodbyes</a:t>
            </a:r>
            <a:br>
              <a:rPr lang="en-US" sz="4800" noProof="0" dirty="0"/>
            </a:br>
            <a:endParaRPr lang="en-US" sz="4800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EE4510-D65E-438F-AAE1-9F80D8EF67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noProof="0" dirty="0"/>
              <a:t>Contact:</a:t>
            </a:r>
          </a:p>
          <a:p>
            <a:pPr algn="ctr"/>
            <a:r>
              <a:rPr lang="en-US" noProof="0" dirty="0"/>
              <a:t>Nikola </a:t>
            </a:r>
            <a:r>
              <a:rPr lang="en-US" noProof="0" dirty="0" err="1"/>
              <a:t>Dimitrijević</a:t>
            </a:r>
            <a:r>
              <a:rPr lang="en-US" noProof="0" dirty="0"/>
              <a:t> – mi171054@alas.matf.bg.ac.rs</a:t>
            </a:r>
          </a:p>
          <a:p>
            <a:pPr algn="ctr"/>
            <a:r>
              <a:rPr lang="en-US" sz="2400" noProof="0" dirty="0" err="1"/>
              <a:t>Strahinja</a:t>
            </a:r>
            <a:r>
              <a:rPr lang="en-US" sz="2400" noProof="0" dirty="0"/>
              <a:t> </a:t>
            </a:r>
            <a:r>
              <a:rPr lang="en-US" sz="2400" noProof="0" dirty="0" err="1"/>
              <a:t>Stanojević</a:t>
            </a:r>
            <a:r>
              <a:rPr lang="en-US" sz="2400" noProof="0" dirty="0"/>
              <a:t> – mi171047@alas.matf.bg.ac.rs</a:t>
            </a:r>
          </a:p>
          <a:p>
            <a:pPr algn="ctr"/>
            <a:r>
              <a:rPr lang="en-US" noProof="0" dirty="0"/>
              <a:t>Ana </a:t>
            </a:r>
            <a:r>
              <a:rPr lang="en-US" noProof="0" dirty="0" err="1"/>
              <a:t>Bajić</a:t>
            </a:r>
            <a:r>
              <a:rPr lang="en-US" noProof="0" dirty="0"/>
              <a:t> – mi171089@alas.matf.bg.ac.rs</a:t>
            </a:r>
          </a:p>
          <a:p>
            <a:pPr algn="ctr"/>
            <a:endParaRPr lang="en-US" sz="2400" noProof="0" dirty="0"/>
          </a:p>
          <a:p>
            <a:pPr marL="0" indent="0" algn="ctr">
              <a:buNone/>
            </a:pPr>
            <a:r>
              <a:rPr lang="en-US" sz="2400" noProof="0" dirty="0"/>
              <a:t>Thank you for your attention! </a:t>
            </a:r>
            <a:r>
              <a:rPr lang="en-US" sz="2400" noProof="0" dirty="0">
                <a:sym typeface="Wingdings" panose="05000000000000000000" pitchFamily="2" charset="2"/>
              </a:rPr>
              <a:t></a:t>
            </a:r>
            <a:endParaRPr lang="en-US" sz="2400" noProof="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3202F2-9FCA-45CC-96CB-A8264206E619}"/>
              </a:ext>
            </a:extLst>
          </p:cNvPr>
          <p:cNvSpPr txBox="1"/>
          <p:nvPr/>
        </p:nvSpPr>
        <p:spPr>
          <a:xfrm>
            <a:off x="10204174" y="6118739"/>
            <a:ext cx="843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23/23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35779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EEC7FB8C-6937-4291-893D-393121C81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704" y="342865"/>
            <a:ext cx="9900705" cy="1447872"/>
          </a:xfrm>
        </p:spPr>
        <p:txBody>
          <a:bodyPr>
            <a:normAutofit/>
          </a:bodyPr>
          <a:lstStyle/>
          <a:p>
            <a:pPr algn="ctr"/>
            <a:r>
              <a:rPr lang="en-US" sz="4800" noProof="0" dirty="0"/>
              <a:t>House cleaning</a:t>
            </a:r>
            <a:br>
              <a:rPr lang="en-US" sz="4800" noProof="0" dirty="0"/>
            </a:br>
            <a:endParaRPr lang="en-US" sz="4800" noProof="0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11D82093-EA9B-474E-A68C-B5D88DBBDF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4590" y="1880151"/>
            <a:ext cx="9900705" cy="4149174"/>
          </a:xfrm>
        </p:spPr>
        <p:txBody>
          <a:bodyPr/>
          <a:lstStyle/>
          <a:p>
            <a:r>
              <a:rPr lang="en-US" sz="2400" noProof="0" dirty="0"/>
              <a:t>Cleaning the house can be extremely difficult and </a:t>
            </a:r>
            <a:r>
              <a:rPr lang="en-US" sz="2400" noProof="0" dirty="0" smtClean="0"/>
              <a:t>tiring</a:t>
            </a:r>
          </a:p>
          <a:p>
            <a:r>
              <a:rPr lang="en-US" sz="2400" dirty="0" smtClean="0"/>
              <a:t>This is especially the case with </a:t>
            </a:r>
            <a:r>
              <a:rPr lang="en-US" sz="2400" noProof="0" dirty="0" smtClean="0"/>
              <a:t>working </a:t>
            </a:r>
            <a:r>
              <a:rPr lang="en-US" sz="2400" noProof="0" dirty="0"/>
              <a:t>people.</a:t>
            </a:r>
          </a:p>
          <a:p>
            <a:r>
              <a:rPr lang="en-US" sz="2400" noProof="0" dirty="0"/>
              <a:t>These chores </a:t>
            </a:r>
            <a:r>
              <a:rPr lang="en-US" sz="2400" noProof="0" dirty="0" smtClean="0"/>
              <a:t>can also </a:t>
            </a:r>
            <a:r>
              <a:rPr lang="en-US" sz="2400" noProof="0" dirty="0"/>
              <a:t>be monotonous. </a:t>
            </a:r>
          </a:p>
          <a:p>
            <a:r>
              <a:rPr lang="en-US" sz="2400" noProof="0" dirty="0"/>
              <a:t>People would have </a:t>
            </a:r>
            <a:r>
              <a:rPr lang="en-US" sz="2400" noProof="0" dirty="0" smtClean="0"/>
              <a:t>more </a:t>
            </a:r>
            <a:r>
              <a:rPr lang="en-US" sz="2400" noProof="0" dirty="0"/>
              <a:t>time to spend on activities they </a:t>
            </a:r>
            <a:r>
              <a:rPr lang="en-US" sz="2400" noProof="0" dirty="0" smtClean="0"/>
              <a:t>enjoy.</a:t>
            </a:r>
            <a:endParaRPr lang="en-US" dirty="0"/>
          </a:p>
          <a:p>
            <a:r>
              <a:rPr lang="en-US" sz="2400" noProof="0" dirty="0" smtClean="0"/>
              <a:t>They wouldn’t have to waste </a:t>
            </a:r>
            <a:r>
              <a:rPr lang="en-US" sz="2400" noProof="0" smtClean="0"/>
              <a:t>their precious </a:t>
            </a:r>
            <a:r>
              <a:rPr lang="en-US" sz="2400" noProof="0" dirty="0" smtClean="0"/>
              <a:t>time.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3202F2-9FCA-45CC-96CB-A8264206E619}"/>
              </a:ext>
            </a:extLst>
          </p:cNvPr>
          <p:cNvSpPr txBox="1"/>
          <p:nvPr/>
        </p:nvSpPr>
        <p:spPr>
          <a:xfrm>
            <a:off x="10336696" y="6118739"/>
            <a:ext cx="710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/>
              <a:t>3</a:t>
            </a:r>
            <a:r>
              <a:rPr lang="en-US" dirty="0"/>
              <a:t>/23</a:t>
            </a:r>
            <a:endParaRPr lang="en-GB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6B938C10-3B67-4D12-B40B-3B4E1E9EEE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3200" y="4546393"/>
            <a:ext cx="3783496" cy="2126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110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EEC7FB8C-6937-4291-893D-393121C81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704" y="342865"/>
            <a:ext cx="9900705" cy="1447872"/>
          </a:xfrm>
        </p:spPr>
        <p:txBody>
          <a:bodyPr>
            <a:normAutofit/>
          </a:bodyPr>
          <a:lstStyle/>
          <a:p>
            <a:pPr algn="ctr"/>
            <a:r>
              <a:rPr lang="en-US" sz="4800" noProof="0" dirty="0"/>
              <a:t>House cleaning</a:t>
            </a:r>
            <a:br>
              <a:rPr lang="en-US" sz="4800" noProof="0" dirty="0"/>
            </a:br>
            <a:endParaRPr lang="en-US" sz="4800" noProof="0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11D82093-EA9B-474E-A68C-B5D88DBBDF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4590" y="1880151"/>
            <a:ext cx="9900705" cy="4149174"/>
          </a:xfrm>
        </p:spPr>
        <p:txBody>
          <a:bodyPr>
            <a:normAutofit/>
          </a:bodyPr>
          <a:lstStyle/>
          <a:p>
            <a:r>
              <a:rPr lang="en-US" sz="2400" noProof="0" dirty="0"/>
              <a:t>Some places could be out of human’s reach or they could even be dangerous.</a:t>
            </a:r>
          </a:p>
          <a:p>
            <a:endParaRPr lang="en-US" sz="2400" noProof="0" dirty="0"/>
          </a:p>
          <a:p>
            <a:endParaRPr lang="en-US" sz="2400" noProof="0" dirty="0"/>
          </a:p>
          <a:p>
            <a:r>
              <a:rPr lang="en-US" sz="2400" noProof="0" dirty="0"/>
              <a:t>			          What a brave</a:t>
            </a:r>
          </a:p>
          <a:p>
            <a:r>
              <a:rPr lang="en-US" sz="2400" noProof="0" dirty="0"/>
              <a:t>				   granny! </a:t>
            </a:r>
          </a:p>
          <a:p>
            <a:r>
              <a:rPr lang="en-US" sz="2400" noProof="0" dirty="0"/>
              <a:t>				        	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3202F2-9FCA-45CC-96CB-A8264206E619}"/>
              </a:ext>
            </a:extLst>
          </p:cNvPr>
          <p:cNvSpPr txBox="1"/>
          <p:nvPr/>
        </p:nvSpPr>
        <p:spPr>
          <a:xfrm>
            <a:off x="10336696" y="6118739"/>
            <a:ext cx="710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/>
              <a:t>4</a:t>
            </a:r>
            <a:r>
              <a:rPr lang="en-US" dirty="0"/>
              <a:t>/23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6D17AA9-9E56-4F91-9142-48E9210269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4246" y="2695575"/>
            <a:ext cx="3333750" cy="33337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64B7C40-392C-402C-8DD4-5F7CFD0C68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9362" y="2695575"/>
            <a:ext cx="3203863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987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EEC7FB8C-6937-4291-893D-393121C81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704" y="342865"/>
            <a:ext cx="9900705" cy="1447872"/>
          </a:xfrm>
        </p:spPr>
        <p:txBody>
          <a:bodyPr>
            <a:normAutofit/>
          </a:bodyPr>
          <a:lstStyle/>
          <a:p>
            <a:pPr algn="ctr"/>
            <a:r>
              <a:rPr lang="en-US" sz="4800" noProof="0" dirty="0"/>
              <a:t>House cleaning</a:t>
            </a:r>
            <a:br>
              <a:rPr lang="en-US" sz="4800" noProof="0" dirty="0"/>
            </a:br>
            <a:r>
              <a:rPr lang="en-US" sz="2800" noProof="0" dirty="0"/>
              <a:t>existing solution</a:t>
            </a:r>
            <a:endParaRPr lang="en-US" sz="4800" noProof="0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11D82093-EA9B-474E-A68C-B5D88DBBDF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4590" y="1880151"/>
            <a:ext cx="9900705" cy="4149174"/>
          </a:xfrm>
        </p:spPr>
        <p:txBody>
          <a:bodyPr>
            <a:normAutofit/>
          </a:bodyPr>
          <a:lstStyle/>
          <a:p>
            <a:r>
              <a:rPr lang="en-US" sz="2400" noProof="0" dirty="0"/>
              <a:t>The existing solution – Roomba robot – tried to do it’s job well, but it soon became the laughing stock of the internet.     	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3202F2-9FCA-45CC-96CB-A8264206E619}"/>
              </a:ext>
            </a:extLst>
          </p:cNvPr>
          <p:cNvSpPr txBox="1"/>
          <p:nvPr/>
        </p:nvSpPr>
        <p:spPr>
          <a:xfrm>
            <a:off x="10336696" y="6118739"/>
            <a:ext cx="710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/>
              <a:t>5</a:t>
            </a:r>
            <a:r>
              <a:rPr lang="en-US" dirty="0"/>
              <a:t>/23</a:t>
            </a:r>
            <a:endParaRPr lang="en-GB" dirty="0"/>
          </a:p>
        </p:txBody>
      </p:sp>
      <p:pic>
        <p:nvPicPr>
          <p:cNvPr id="2" name="F9WTqLd">
            <a:hlinkClick r:id="" action="ppaction://media"/>
            <a:extLst>
              <a:ext uri="{FF2B5EF4-FFF2-40B4-BE49-F238E27FC236}">
                <a16:creationId xmlns:a16="http://schemas.microsoft.com/office/drawing/2014/main" id="{C8FE6931-00AB-4C58-BE99-6C493836EED7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7036904" y="2374177"/>
            <a:ext cx="3655148" cy="365514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A779969-A28B-4220-954A-EFD5D25ED5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0688" y="3303517"/>
            <a:ext cx="3634409" cy="2725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129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167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EEC7FB8C-6937-4291-893D-393121C81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704" y="342865"/>
            <a:ext cx="9900705" cy="1447872"/>
          </a:xfrm>
        </p:spPr>
        <p:txBody>
          <a:bodyPr>
            <a:normAutofit/>
          </a:bodyPr>
          <a:lstStyle/>
          <a:p>
            <a:pPr algn="ctr"/>
            <a:r>
              <a:rPr lang="en-US" sz="4800" noProof="0" dirty="0"/>
              <a:t>Our solution</a:t>
            </a:r>
            <a:br>
              <a:rPr lang="en-US" sz="4800" noProof="0" dirty="0"/>
            </a:br>
            <a:r>
              <a:rPr lang="en-US" sz="4800" noProof="0" dirty="0"/>
              <a:t>the </a:t>
            </a:r>
            <a:r>
              <a:rPr lang="en-US" sz="4800" noProof="0" dirty="0" err="1"/>
              <a:t>srhc</a:t>
            </a:r>
            <a:endParaRPr lang="en-US" sz="4800" noProof="0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11D82093-EA9B-474E-A68C-B5D88DBBDF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4590" y="1880151"/>
            <a:ext cx="9900705" cy="4149174"/>
          </a:xfrm>
        </p:spPr>
        <p:txBody>
          <a:bodyPr>
            <a:normAutofit lnSpcReduction="10000"/>
          </a:bodyPr>
          <a:lstStyle/>
          <a:p>
            <a:r>
              <a:rPr lang="en-US" sz="2400" noProof="0" dirty="0"/>
              <a:t>We shall create a powerful cleaning tool, a versatile house helper.</a:t>
            </a:r>
          </a:p>
          <a:p>
            <a:r>
              <a:rPr lang="en-US" sz="2400" noProof="0" dirty="0"/>
              <a:t>SRHC: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noProof="0" dirty="0"/>
              <a:t>Doesn’t miss important and hard-to-reach surfaces.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noProof="0" dirty="0"/>
              <a:t>Finishes it’s cleaning route without breaking or damaging anything.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noProof="0" dirty="0"/>
              <a:t>Returns to the charging station in time, before the battery runs out.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noProof="0" dirty="0"/>
              <a:t>Isn’t easily broken.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3202F2-9FCA-45CC-96CB-A8264206E619}"/>
              </a:ext>
            </a:extLst>
          </p:cNvPr>
          <p:cNvSpPr txBox="1"/>
          <p:nvPr/>
        </p:nvSpPr>
        <p:spPr>
          <a:xfrm>
            <a:off x="10336696" y="6118739"/>
            <a:ext cx="710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/>
              <a:t>6</a:t>
            </a:r>
            <a:r>
              <a:rPr lang="en-US" dirty="0"/>
              <a:t>/23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20455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EEC7FB8C-6937-4291-893D-393121C81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704" y="342865"/>
            <a:ext cx="9900705" cy="1447872"/>
          </a:xfrm>
        </p:spPr>
        <p:txBody>
          <a:bodyPr>
            <a:normAutofit/>
          </a:bodyPr>
          <a:lstStyle/>
          <a:p>
            <a:pPr algn="ctr"/>
            <a:r>
              <a:rPr lang="en-US" sz="4800" noProof="0" dirty="0"/>
              <a:t>The </a:t>
            </a:r>
            <a:r>
              <a:rPr lang="en-US" sz="4800" noProof="0" dirty="0" err="1"/>
              <a:t>srhc</a:t>
            </a:r>
            <a:r>
              <a:rPr lang="en-US" sz="4800" noProof="0" dirty="0"/>
              <a:t/>
            </a:r>
            <a:br>
              <a:rPr lang="en-US" sz="4800" noProof="0" dirty="0"/>
            </a:br>
            <a:endParaRPr lang="en-US" sz="4800" noProof="0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11D82093-EA9B-474E-A68C-B5D88DBBDF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4590" y="1066801"/>
            <a:ext cx="5796233" cy="4149174"/>
          </a:xfrm>
        </p:spPr>
        <p:txBody>
          <a:bodyPr>
            <a:normAutofit/>
          </a:bodyPr>
          <a:lstStyle/>
          <a:p>
            <a:r>
              <a:rPr lang="en-US" sz="2200" noProof="0" dirty="0"/>
              <a:t>The SRHC has many different modes: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noProof="0" dirty="0"/>
              <a:t>Regular vacuuming - just a small robot, able to easily navigate the rooms and reach every location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noProof="0" dirty="0"/>
              <a:t>Window cleaning – SRHC possesses an extendable arm, that can reach any window.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noProof="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3202F2-9FCA-45CC-96CB-A8264206E619}"/>
              </a:ext>
            </a:extLst>
          </p:cNvPr>
          <p:cNvSpPr txBox="1"/>
          <p:nvPr/>
        </p:nvSpPr>
        <p:spPr>
          <a:xfrm>
            <a:off x="10336696" y="6118739"/>
            <a:ext cx="710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7/23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A85D596-256C-4CE8-8FB7-82404BFC21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0823" y="1066801"/>
            <a:ext cx="3889121" cy="38769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5EBEA5B-A116-4DD1-A146-7E0F6F6799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3610" y="3781427"/>
            <a:ext cx="2869096" cy="286909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4CBE48A-157D-40BC-8C2F-7DA05CF4C0EE}"/>
              </a:ext>
            </a:extLst>
          </p:cNvPr>
          <p:cNvSpPr txBox="1"/>
          <p:nvPr/>
        </p:nvSpPr>
        <p:spPr>
          <a:xfrm>
            <a:off x="4241489" y="5103076"/>
            <a:ext cx="609520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Dusting – SRHC has an extension for dusting as well, attached to an extendable arm so it can reach tables and tall cupboards.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10697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EEC7FB8C-6937-4291-893D-393121C81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704" y="342865"/>
            <a:ext cx="9900705" cy="1447872"/>
          </a:xfrm>
        </p:spPr>
        <p:txBody>
          <a:bodyPr>
            <a:normAutofit/>
          </a:bodyPr>
          <a:lstStyle/>
          <a:p>
            <a:pPr algn="ctr"/>
            <a:r>
              <a:rPr lang="en-US" sz="4800" noProof="0" dirty="0"/>
              <a:t>The </a:t>
            </a:r>
            <a:r>
              <a:rPr lang="en-US" sz="4800" noProof="0" dirty="0" err="1"/>
              <a:t>srhc</a:t>
            </a:r>
            <a:r>
              <a:rPr lang="en-US" sz="4800" noProof="0" dirty="0"/>
              <a:t/>
            </a:r>
            <a:br>
              <a:rPr lang="en-US" sz="4800" noProof="0" dirty="0"/>
            </a:br>
            <a:r>
              <a:rPr lang="en-US" sz="4800" noProof="0" dirty="0"/>
              <a:t>Application controller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11D82093-EA9B-474E-A68C-B5D88DBBDF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6705" y="1969566"/>
            <a:ext cx="5163982" cy="3000000"/>
          </a:xfrm>
        </p:spPr>
        <p:txBody>
          <a:bodyPr>
            <a:normAutofit fontScale="92500"/>
          </a:bodyPr>
          <a:lstStyle/>
          <a:p>
            <a:r>
              <a:rPr lang="en-US" sz="2400" noProof="0" dirty="0"/>
              <a:t>The SRHC is capable of doing everything on its own – it can scan, clean, charge.. </a:t>
            </a:r>
          </a:p>
          <a:p>
            <a:r>
              <a:rPr lang="en-US" sz="2400" noProof="0" dirty="0"/>
              <a:t>Using the app, you can change which rooms it will clean, or a specific mode to be used that day.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3202F2-9FCA-45CC-96CB-A8264206E619}"/>
              </a:ext>
            </a:extLst>
          </p:cNvPr>
          <p:cNvSpPr txBox="1"/>
          <p:nvPr/>
        </p:nvSpPr>
        <p:spPr>
          <a:xfrm>
            <a:off x="10336696" y="6118739"/>
            <a:ext cx="710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8/23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DAE250-2D7D-4625-B755-5DD13873AC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0686" y="1969565"/>
            <a:ext cx="4736723" cy="248632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F6BF8A6-CF98-46D8-B6CA-316E48DE30B3}"/>
              </a:ext>
            </a:extLst>
          </p:cNvPr>
          <p:cNvSpPr txBox="1"/>
          <p:nvPr/>
        </p:nvSpPr>
        <p:spPr>
          <a:xfrm>
            <a:off x="1146704" y="4825649"/>
            <a:ext cx="990070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After its done with the daily cleaning, it will give a full report: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which rooms it cleaned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locations that took longer to clean</a:t>
            </a:r>
          </a:p>
          <a:p>
            <a:r>
              <a:rPr lang="en-US" sz="2400" dirty="0"/>
              <a:t>The app also receives calls for help from the SRHC, in case it got stuck.</a:t>
            </a:r>
          </a:p>
        </p:txBody>
      </p:sp>
    </p:spTree>
    <p:extLst>
      <p:ext uri="{BB962C8B-B14F-4D97-AF65-F5344CB8AC3E}">
        <p14:creationId xmlns:p14="http://schemas.microsoft.com/office/powerpoint/2010/main" val="2804016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EEC7FB8C-6937-4291-893D-393121C81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noProof="0" dirty="0"/>
              <a:t>Participants</a:t>
            </a:r>
            <a:br>
              <a:rPr lang="en-US" sz="4800" noProof="0" dirty="0"/>
            </a:br>
            <a:endParaRPr lang="en-US" sz="4800" noProof="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4351EA6-88F4-46BD-8A3D-B74FDB3250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2740" y="1964565"/>
            <a:ext cx="10690634" cy="3075029"/>
          </a:xfr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D3202F2-9FCA-45CC-96CB-A8264206E619}"/>
              </a:ext>
            </a:extLst>
          </p:cNvPr>
          <p:cNvSpPr txBox="1"/>
          <p:nvPr/>
        </p:nvSpPr>
        <p:spPr>
          <a:xfrm>
            <a:off x="10336696" y="6118739"/>
            <a:ext cx="710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9/23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75028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241</TotalTime>
  <Words>785</Words>
  <Application>Microsoft Office PowerPoint</Application>
  <PresentationFormat>Widescreen</PresentationFormat>
  <Paragraphs>124</Paragraphs>
  <Slides>23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Trebuchet MS</vt:lpstr>
      <vt:lpstr>Tw Cen MT</vt:lpstr>
      <vt:lpstr>Wingdings</vt:lpstr>
      <vt:lpstr>Circuit</vt:lpstr>
      <vt:lpstr>H2020: SRHC</vt:lpstr>
      <vt:lpstr>Horizon 2020  The EU Framework Program for Research and Innovation</vt:lpstr>
      <vt:lpstr>House cleaning </vt:lpstr>
      <vt:lpstr>House cleaning </vt:lpstr>
      <vt:lpstr>House cleaning existing solution</vt:lpstr>
      <vt:lpstr>Our solution the srhc</vt:lpstr>
      <vt:lpstr>The srhc </vt:lpstr>
      <vt:lpstr>The srhc Application controller</vt:lpstr>
      <vt:lpstr>Participants </vt:lpstr>
      <vt:lpstr>Participants matf</vt:lpstr>
      <vt:lpstr>Participants ETH Zürich</vt:lpstr>
      <vt:lpstr>Participants ODSC</vt:lpstr>
      <vt:lpstr>Participants TUM</vt:lpstr>
      <vt:lpstr>Methodology used scrum</vt:lpstr>
      <vt:lpstr>Project schedule gantt chart </vt:lpstr>
      <vt:lpstr>Project schedule pert chart </vt:lpstr>
      <vt:lpstr>Work Package list </vt:lpstr>
      <vt:lpstr>Deliverables list </vt:lpstr>
      <vt:lpstr>Milestones list </vt:lpstr>
      <vt:lpstr>Released product </vt:lpstr>
      <vt:lpstr>Expected results </vt:lpstr>
      <vt:lpstr>SRHC </vt:lpstr>
      <vt:lpstr>Goodbyes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H2020: SRHC</dc:title>
  <dc:creator>Cisco</dc:creator>
  <cp:lastModifiedBy>Ana Bajic</cp:lastModifiedBy>
  <cp:revision>153</cp:revision>
  <dcterms:created xsi:type="dcterms:W3CDTF">2017-12-12T11:31:20Z</dcterms:created>
  <dcterms:modified xsi:type="dcterms:W3CDTF">2017-12-18T07:23:03Z</dcterms:modified>
</cp:coreProperties>
</file>