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456" autoAdjust="0"/>
  </p:normalViewPr>
  <p:slideViewPr>
    <p:cSldViewPr snapToGrid="0">
      <p:cViewPr varScale="1">
        <p:scale>
          <a:sx n="62" d="100"/>
          <a:sy n="62" d="100"/>
        </p:scale>
        <p:origin x="2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2A2BD-CC29-4004-A6CB-381D655ED25A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5215-3D77-4935-820B-6E906215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5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98AF6B5-10CD-49C0-AEEE-860F9F4EF8DF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D8B-7386-49E2-841C-48DCB2254784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C74-CD99-43D0-ADC3-9CD2BA5C3F7B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F29D-499C-45D2-9CFB-92B9A8E213BC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28B0-2A0B-416F-A951-17C70896ACEE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2AED-A1DF-4115-B2A6-E42838EAC461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E600-9913-4C99-99EB-735D98B219AA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D75-83FE-4A29-B29A-D5ED309A1ED4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63A-84AD-4F47-9672-85A115710077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1DA9-895C-41DE-A16B-45B0CF92A3E9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5D51-A492-4BBD-95F7-A09B2087A7D8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C733-3AF1-4EA2-99C5-65238ABDC94B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9666-5326-48E6-A43C-97BF7638444B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AFFE-09C7-4CCD-B8F9-0482C7A86FB5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6AB-05C0-4B8B-893C-B5602F4FA1E5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AEB5-8CB9-4075-8F08-D52CB05B64B3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9255-AB33-4DDA-8BF6-5CA2222C0DB6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EDF2-B5C6-4990-9868-48EE35D9BF7E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19D8-A43C-4497-8D58-2BB433CD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16377"/>
            <a:ext cx="8791575" cy="1249776"/>
          </a:xfrm>
        </p:spPr>
        <p:txBody>
          <a:bodyPr/>
          <a:lstStyle/>
          <a:p>
            <a:pPr algn="ctr"/>
            <a:r>
              <a:rPr lang="en-US" noProof="0" dirty="0"/>
              <a:t>H2020: SRHC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97951-D3A1-4665-8201-87B38D38C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52869"/>
            <a:ext cx="8791575" cy="3591339"/>
          </a:xfrm>
        </p:spPr>
        <p:txBody>
          <a:bodyPr>
            <a:normAutofit/>
          </a:bodyPr>
          <a:lstStyle/>
          <a:p>
            <a:pPr algn="ctr"/>
            <a:r>
              <a:rPr lang="en-US" sz="2400" noProof="0" dirty="0"/>
              <a:t>Smart robot house cleaner</a:t>
            </a:r>
          </a:p>
          <a:p>
            <a:pPr algn="ctr"/>
            <a:endParaRPr lang="en-US" sz="2400" noProof="0" dirty="0"/>
          </a:p>
          <a:p>
            <a:pPr algn="ctr"/>
            <a:r>
              <a:rPr lang="en-US" noProof="0" dirty="0"/>
              <a:t>Team members:</a:t>
            </a:r>
          </a:p>
          <a:p>
            <a:pPr algn="ctr"/>
            <a:endParaRPr lang="en-US" noProof="0" dirty="0"/>
          </a:p>
          <a:p>
            <a:pPr algn="ctr"/>
            <a:r>
              <a:rPr lang="en-US" noProof="0" dirty="0"/>
              <a:t>Nikola</a:t>
            </a:r>
            <a:r>
              <a:rPr lang="en-US" noProof="0" dirty="0">
                <a:cs typeface="Calibri" panose="020F0502020204030204" pitchFamily="34" charset="0"/>
              </a:rPr>
              <a:t> </a:t>
            </a:r>
            <a:r>
              <a:rPr lang="en-US" noProof="0" dirty="0" err="1">
                <a:cs typeface="Calibri" panose="020F0502020204030204" pitchFamily="34" charset="0"/>
              </a:rPr>
              <a:t>dimitrijević</a:t>
            </a:r>
            <a:endParaRPr lang="en-US" noProof="0" dirty="0">
              <a:cs typeface="Calibri" panose="020F0502020204030204" pitchFamily="34" charset="0"/>
            </a:endParaRPr>
          </a:p>
          <a:p>
            <a:pPr algn="ctr"/>
            <a:r>
              <a:rPr lang="en-US" noProof="0" dirty="0" err="1">
                <a:cs typeface="Calibri" panose="020F0502020204030204" pitchFamily="34" charset="0"/>
              </a:rPr>
              <a:t>Strahinja</a:t>
            </a:r>
            <a:r>
              <a:rPr lang="en-US" noProof="0" dirty="0">
                <a:cs typeface="Calibri" panose="020F0502020204030204" pitchFamily="34" charset="0"/>
              </a:rPr>
              <a:t> </a:t>
            </a:r>
            <a:r>
              <a:rPr lang="en-US" noProof="0" dirty="0" err="1">
                <a:cs typeface="Calibri" panose="020F0502020204030204" pitchFamily="34" charset="0"/>
              </a:rPr>
              <a:t>Stanojević</a:t>
            </a:r>
            <a:endParaRPr lang="en-US" noProof="0" dirty="0">
              <a:cs typeface="Calibri" panose="020F0502020204030204" pitchFamily="34" charset="0"/>
            </a:endParaRPr>
          </a:p>
          <a:p>
            <a:pPr algn="ctr"/>
            <a:r>
              <a:rPr lang="en-US" noProof="0" dirty="0">
                <a:cs typeface="Calibri" panose="020F0502020204030204" pitchFamily="34" charset="0"/>
              </a:rPr>
              <a:t>Ana </a:t>
            </a:r>
            <a:r>
              <a:rPr lang="en-US" noProof="0" dirty="0" err="1">
                <a:cs typeface="Calibri" panose="020F0502020204030204" pitchFamily="34" charset="0"/>
              </a:rPr>
              <a:t>Bajić</a:t>
            </a:r>
            <a:endParaRPr lang="en-US" noProof="0" dirty="0"/>
          </a:p>
          <a:p>
            <a:pPr algn="ctr"/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30256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E2DB66-253B-4665-9A4F-F0C67F1F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95" y="4865301"/>
            <a:ext cx="1562031" cy="1851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Participants</a:t>
            </a:r>
            <a:br>
              <a:rPr lang="en-US" sz="4800" noProof="0" dirty="0"/>
            </a:br>
            <a:r>
              <a:rPr lang="en-US" sz="4800" noProof="0" dirty="0" err="1"/>
              <a:t>matf</a:t>
            </a: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0" dirty="0"/>
              <a:t>Faculty of Mathematics, University of Belgrade, officially exists as independent science and education institution since 1995.</a:t>
            </a:r>
          </a:p>
          <a:p>
            <a:pPr marL="0" indent="0">
              <a:buNone/>
            </a:pPr>
            <a:r>
              <a:rPr lang="en-US" noProof="0" dirty="0"/>
              <a:t>Teaching and research activities are performed by more than 100 teachers and assistants with about 2000 students on undergraduate and postgraduate studies today. </a:t>
            </a:r>
          </a:p>
          <a:p>
            <a:pPr marL="0" indent="0">
              <a:buNone/>
            </a:pPr>
            <a:r>
              <a:rPr lang="en-US" noProof="0" dirty="0"/>
              <a:t>There are 3 academic programs today: Mathematics, Informatics and Astronomy and Astrophysics.</a:t>
            </a:r>
            <a:br>
              <a:rPr lang="en-US" noProof="0" dirty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1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Participants</a:t>
            </a:r>
            <a:br>
              <a:rPr lang="en-US" sz="4800" noProof="0" dirty="0"/>
            </a:br>
            <a:r>
              <a:rPr lang="en-US" sz="4800" noProof="0" dirty="0"/>
              <a:t>ETH Zürich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The university for science and technology dates back to the year 1855, when the founders of modern-day Switzerland created it as a center of innovation and knowledge.</a:t>
            </a:r>
          </a:p>
          <a:p>
            <a:pPr marL="0" indent="0">
              <a:buNone/>
            </a:pPr>
            <a:r>
              <a:rPr lang="en-US" noProof="0" dirty="0"/>
              <a:t>More than 20000 students and 500 professors in the year 2016.</a:t>
            </a:r>
          </a:p>
          <a:p>
            <a:pPr marL="0" indent="0">
              <a:buNone/>
            </a:pPr>
            <a:r>
              <a:rPr lang="en-US" noProof="0" dirty="0"/>
              <a:t>Academic programs include Medicine, Data and Manufacturing technologies.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0C2C5-2FFA-49AA-9C06-A577ABF0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70" y="5552662"/>
            <a:ext cx="2904481" cy="4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Participants</a:t>
            </a:r>
            <a:br>
              <a:rPr lang="en-US" sz="4800" noProof="0" dirty="0"/>
            </a:br>
            <a:r>
              <a:rPr lang="en-US" sz="4800" noProof="0" dirty="0"/>
              <a:t>ODSC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69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Oxford Data Science Centre, present on the market since 2003, is a company focused on solving data science and big data related problems.</a:t>
            </a:r>
          </a:p>
          <a:p>
            <a:pPr marL="0" indent="0">
              <a:buNone/>
            </a:pPr>
            <a:r>
              <a:rPr lang="en-US" noProof="0" dirty="0"/>
              <a:t>Wide range of services is offered, including:</a:t>
            </a:r>
          </a:p>
          <a:p>
            <a:r>
              <a:rPr lang="en-US" noProof="0" dirty="0"/>
              <a:t>assistance in information retrieval, </a:t>
            </a:r>
          </a:p>
          <a:p>
            <a:r>
              <a:rPr lang="en-US" noProof="0" dirty="0"/>
              <a:t>experiments and analytical protocols design,</a:t>
            </a:r>
          </a:p>
          <a:p>
            <a:r>
              <a:rPr lang="en-US" noProof="0" dirty="0"/>
              <a:t>statistical analysis and interpretation,</a:t>
            </a:r>
          </a:p>
          <a:p>
            <a:r>
              <a:rPr lang="en-US" noProof="0" dirty="0"/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DB734-7082-4181-8FA6-58F3D2FE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80" y="5549985"/>
            <a:ext cx="3059862" cy="11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Participants</a:t>
            </a:r>
            <a:br>
              <a:rPr lang="en-US" sz="4800" noProof="0" dirty="0"/>
            </a:br>
            <a:r>
              <a:rPr lang="en-US" sz="4800" noProof="0" dirty="0"/>
              <a:t>TUM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Member of TU9, an incorporated society of the largest and most notable German institutes of technology. </a:t>
            </a:r>
          </a:p>
          <a:p>
            <a:pPr marL="0" indent="0">
              <a:buNone/>
            </a:pPr>
            <a:r>
              <a:rPr lang="en-US" noProof="0" dirty="0"/>
              <a:t>TUM is ranked 4th overall in Reuters 2017 European Most Innovative University ranking.</a:t>
            </a:r>
          </a:p>
          <a:p>
            <a:pPr marL="0" indent="0">
              <a:buNone/>
            </a:pPr>
            <a:r>
              <a:rPr lang="en-US" noProof="0" dirty="0"/>
              <a:t>TUM's alumni include 17 Nobel laureates, 18 Leibniz Prize winners and 22 IEEE Fellow Members.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2FD53-7586-4039-AEA5-4098AC5C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124" y="4883426"/>
            <a:ext cx="1974574" cy="19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Methodology used</a:t>
            </a:r>
            <a:br>
              <a:rPr lang="en-US" sz="4800" noProof="0" dirty="0"/>
            </a:br>
            <a:r>
              <a:rPr lang="en-US" sz="4800" noProof="0" dirty="0"/>
              <a:t>scrum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Designed for teams of three to nine developers who break their work into actions that can be completed within timeboxed iterations, called sprints (typically two-weeks).</a:t>
            </a:r>
          </a:p>
          <a:p>
            <a:pPr marL="0" indent="0">
              <a:buNone/>
            </a:pPr>
            <a:r>
              <a:rPr lang="en-US" noProof="0" dirty="0"/>
              <a:t>Progress is tracked and re-planned in 15-minute stand-up meetings, called daily scrums.</a:t>
            </a:r>
          </a:p>
          <a:p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2E2E6-1081-422A-8AFC-E23FF462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85" y="4020344"/>
            <a:ext cx="6259651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noProof="0" dirty="0"/>
              <a:t>Project schedule</a:t>
            </a:r>
            <a:br>
              <a:rPr lang="en-US" sz="4800" noProof="0" dirty="0"/>
            </a:br>
            <a:r>
              <a:rPr lang="en-US" sz="4800" noProof="0" dirty="0" err="1"/>
              <a:t>gantt</a:t>
            </a:r>
            <a:r>
              <a:rPr lang="en-US" sz="4800" noProof="0" dirty="0"/>
              <a:t> chart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15/23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DF391-F3D5-442E-A4C1-EB10C068C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02" y="1696279"/>
            <a:ext cx="9012620" cy="4214191"/>
          </a:xfrm>
        </p:spPr>
      </p:pic>
    </p:spTree>
    <p:extLst>
      <p:ext uri="{BB962C8B-B14F-4D97-AF65-F5344CB8AC3E}">
        <p14:creationId xmlns:p14="http://schemas.microsoft.com/office/powerpoint/2010/main" val="26172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noProof="0" dirty="0"/>
              <a:t>Project schedule</a:t>
            </a:r>
            <a:br>
              <a:rPr lang="en-US" sz="4800" noProof="0" dirty="0"/>
            </a:br>
            <a:r>
              <a:rPr lang="en-US" sz="4800" noProof="0" dirty="0"/>
              <a:t>pert chart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16/23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FDA7AA-57FB-4566-9B58-CCB26E815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977" y="1977818"/>
            <a:ext cx="9430869" cy="3352205"/>
          </a:xfrm>
        </p:spPr>
      </p:pic>
    </p:spTree>
    <p:extLst>
      <p:ext uri="{BB962C8B-B14F-4D97-AF65-F5344CB8AC3E}">
        <p14:creationId xmlns:p14="http://schemas.microsoft.com/office/powerpoint/2010/main" val="12188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Work Package list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17/23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66E69-834E-42BC-ABDA-C789DC1AE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125" y="1453974"/>
            <a:ext cx="8257049" cy="4664765"/>
          </a:xfrm>
        </p:spPr>
      </p:pic>
    </p:spTree>
    <p:extLst>
      <p:ext uri="{BB962C8B-B14F-4D97-AF65-F5344CB8AC3E}">
        <p14:creationId xmlns:p14="http://schemas.microsoft.com/office/powerpoint/2010/main" val="13420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Deliverables list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18/23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DF60D7-4256-4930-8490-C51E34BB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69774"/>
            <a:ext cx="9855637" cy="4217879"/>
          </a:xfrm>
        </p:spPr>
      </p:pic>
    </p:spTree>
    <p:extLst>
      <p:ext uri="{BB962C8B-B14F-4D97-AF65-F5344CB8AC3E}">
        <p14:creationId xmlns:p14="http://schemas.microsoft.com/office/powerpoint/2010/main" val="37012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Milestones list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19/23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C31CA-7313-4127-97C8-8CDB65334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922" y="1750609"/>
            <a:ext cx="10714979" cy="3625775"/>
          </a:xfrm>
        </p:spPr>
      </p:pic>
    </p:spTree>
    <p:extLst>
      <p:ext uri="{BB962C8B-B14F-4D97-AF65-F5344CB8AC3E}">
        <p14:creationId xmlns:p14="http://schemas.microsoft.com/office/powerpoint/2010/main" val="18134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5058-5EC0-44AB-87D7-684FEDEC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/>
          <a:lstStyle/>
          <a:p>
            <a:pPr algn="ctr"/>
            <a:r>
              <a:rPr lang="en-US" noProof="0" dirty="0"/>
              <a:t>Horizon 2020 </a:t>
            </a:r>
            <a:br>
              <a:rPr lang="en-US" noProof="0" dirty="0"/>
            </a:br>
            <a:r>
              <a:rPr lang="en-US" noProof="0" dirty="0"/>
              <a:t>The EU Framework Program for Research and Innovation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CCDC67-B3E2-4749-A5B9-DB8D71A03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3" y="3429000"/>
            <a:ext cx="3749567" cy="26003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539B-B20F-4479-B998-70321008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6593" y="2249483"/>
            <a:ext cx="5730816" cy="3779842"/>
          </a:xfrm>
        </p:spPr>
        <p:txBody>
          <a:bodyPr/>
          <a:lstStyle/>
          <a:p>
            <a:r>
              <a:rPr lang="en-US" sz="1800" noProof="0" dirty="0"/>
              <a:t>Project 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SRHC is a house cleaning robot, designed to help people in everyday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It can vacuum, clean, empty its garbage bag and charge, without human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The robot can access hard-to-reach surfaces and every important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Highly resistant to any damage.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Safe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10C3B-8868-4ECF-8848-FECB7AA4D350}"/>
              </a:ext>
            </a:extLst>
          </p:cNvPr>
          <p:cNvSpPr txBox="1"/>
          <p:nvPr/>
        </p:nvSpPr>
        <p:spPr>
          <a:xfrm>
            <a:off x="1197823" y="2249483"/>
            <a:ext cx="3856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/>
              <a:t>SRHC</a:t>
            </a:r>
            <a:endParaRPr lang="sr-Latn-R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type: STREP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length: 2 months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8FD55-9BD1-4ADA-9CCD-C9210ADB8E9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2</a:t>
            </a:r>
            <a:r>
              <a:rPr lang="en-US" dirty="0"/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6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Released product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sr-Latn-RS" dirty="0"/>
              <a:t>/</a:t>
            </a:r>
            <a:r>
              <a:rPr lang="en-US" dirty="0"/>
              <a:t>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9955-B9D1-48BF-9EB3-8FFE1D8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The SRHC will be released and available in every European country.</a:t>
            </a:r>
          </a:p>
          <a:p>
            <a:pPr marL="0" indent="0">
              <a:buNone/>
            </a:pPr>
            <a:r>
              <a:rPr lang="en-US" noProof="0" dirty="0"/>
              <a:t>It will be sold at reasonable and affordable prices.</a:t>
            </a:r>
          </a:p>
          <a:p>
            <a:pPr marL="0" indent="0">
              <a:buNone/>
            </a:pPr>
            <a:r>
              <a:rPr lang="en-US" noProof="0" dirty="0"/>
              <a:t>We expect to branch around the world in the future, if the project turns out to be a success.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F806F-023B-4F9E-BB4D-EBDEF72E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774" y="386500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Expected results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9501-5CBA-4EB1-8213-5926CEFE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People using the SRHC will have more free time to:</a:t>
            </a:r>
          </a:p>
          <a:p>
            <a:r>
              <a:rPr lang="en-US" noProof="0" dirty="0"/>
              <a:t>spend with their families, </a:t>
            </a:r>
          </a:p>
          <a:p>
            <a:r>
              <a:rPr lang="en-US" noProof="0" dirty="0"/>
              <a:t>do what they love,</a:t>
            </a:r>
          </a:p>
          <a:p>
            <a:r>
              <a:rPr lang="en-US" noProof="0" dirty="0"/>
              <a:t>take up a sport.</a:t>
            </a:r>
          </a:p>
          <a:p>
            <a:pPr marL="0" indent="0">
              <a:buNone/>
            </a:pPr>
            <a:r>
              <a:rPr lang="en-US" noProof="0" dirty="0"/>
              <a:t>This will increase overall productivity, health and happiness.</a:t>
            </a:r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1B2C8-3A76-4685-AF29-AA000547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305" y="1801249"/>
            <a:ext cx="2640104" cy="28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8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9900704" cy="1639884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SRHC</a:t>
            </a:r>
            <a:br>
              <a:rPr lang="en-US" sz="4800" noProof="0" dirty="0"/>
            </a:br>
            <a:endParaRPr lang="en-US" sz="4800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51996A-9E17-405E-A988-254D4DA1C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086" y="1793404"/>
            <a:ext cx="3489979" cy="44538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4510-D65E-438F-AAE1-9F80D8EF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5377" y="2246100"/>
            <a:ext cx="3856037" cy="3541714"/>
          </a:xfrm>
        </p:spPr>
        <p:txBody>
          <a:bodyPr>
            <a:normAutofit/>
          </a:bodyPr>
          <a:lstStyle/>
          <a:p>
            <a:pPr algn="ctr"/>
            <a:r>
              <a:rPr lang="en-US" sz="2400" noProof="0" dirty="0"/>
              <a:t>Let’s make this decision easier for granny!</a:t>
            </a:r>
          </a:p>
          <a:p>
            <a:pPr algn="ctr"/>
            <a:endParaRPr lang="en-US" sz="2400" noProof="0" dirty="0"/>
          </a:p>
          <a:p>
            <a:pPr algn="ctr"/>
            <a:r>
              <a:rPr lang="en-US" sz="2400" noProof="0" dirty="0"/>
              <a:t>Let’s build a robot that can do all of the chores!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1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Goodbyes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4510-D65E-438F-AAE1-9F80D8EF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noProof="0" dirty="0"/>
              <a:t>Contact:</a:t>
            </a:r>
          </a:p>
          <a:p>
            <a:pPr algn="ctr"/>
            <a:r>
              <a:rPr lang="en-US" noProof="0" dirty="0"/>
              <a:t>Nikola </a:t>
            </a:r>
            <a:r>
              <a:rPr lang="en-US" noProof="0" dirty="0" err="1"/>
              <a:t>Dimitrijević</a:t>
            </a:r>
            <a:r>
              <a:rPr lang="en-US" noProof="0" dirty="0"/>
              <a:t> – mi171054@alas.matf.bg.ac.rs</a:t>
            </a:r>
          </a:p>
          <a:p>
            <a:pPr algn="ctr"/>
            <a:r>
              <a:rPr lang="en-US" sz="2400" noProof="0" dirty="0" err="1"/>
              <a:t>Strahinja</a:t>
            </a:r>
            <a:r>
              <a:rPr lang="en-US" sz="2400" noProof="0" dirty="0"/>
              <a:t> </a:t>
            </a:r>
            <a:r>
              <a:rPr lang="en-US" sz="2400" noProof="0" dirty="0" err="1"/>
              <a:t>Stanojević</a:t>
            </a:r>
            <a:r>
              <a:rPr lang="en-US" sz="2400" noProof="0" dirty="0"/>
              <a:t> – mi171047@alas.matf.bg.ac.rs</a:t>
            </a:r>
          </a:p>
          <a:p>
            <a:pPr algn="ctr"/>
            <a:r>
              <a:rPr lang="en-US" noProof="0" dirty="0"/>
              <a:t>Ana </a:t>
            </a:r>
            <a:r>
              <a:rPr lang="en-US" noProof="0" dirty="0" err="1"/>
              <a:t>Bajić</a:t>
            </a:r>
            <a:r>
              <a:rPr lang="en-US" noProof="0" dirty="0"/>
              <a:t> – mi171089@alas.matf.bg.ac.rs</a:t>
            </a:r>
          </a:p>
          <a:p>
            <a:pPr algn="ctr"/>
            <a:endParaRPr lang="en-US" sz="2400" noProof="0" dirty="0"/>
          </a:p>
          <a:p>
            <a:pPr marL="0" indent="0" algn="ctr">
              <a:buNone/>
            </a:pPr>
            <a:r>
              <a:rPr lang="en-US" sz="2400" noProof="0" dirty="0"/>
              <a:t>Thank you for your attention! </a:t>
            </a:r>
            <a:r>
              <a:rPr lang="en-US" sz="2400" noProof="0" dirty="0">
                <a:sym typeface="Wingdings" panose="05000000000000000000" pitchFamily="2" charset="2"/>
              </a:rPr>
              <a:t></a:t>
            </a:r>
            <a:endParaRPr lang="en-US" sz="24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77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House cleaning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/>
          <a:lstStyle/>
          <a:p>
            <a:r>
              <a:rPr lang="en-US" sz="2400" noProof="0" dirty="0"/>
              <a:t>Cleaning the house can be extremely difficult and tiring, especially for working people.</a:t>
            </a:r>
          </a:p>
          <a:p>
            <a:r>
              <a:rPr lang="en-US" sz="2400" noProof="0" dirty="0"/>
              <a:t>These chores can be monotonous. </a:t>
            </a:r>
          </a:p>
          <a:p>
            <a:r>
              <a:rPr lang="en-US" sz="2400" noProof="0" dirty="0"/>
              <a:t>People would have a lot more time to spend on activities they enjoy, instead of wasting their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3</a:t>
            </a:r>
            <a:r>
              <a:rPr lang="en-US" dirty="0"/>
              <a:t>/23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938C10-3B67-4D12-B40B-3B4E1E9E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516" y="3954738"/>
            <a:ext cx="4836180" cy="27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House cleaning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en-US" sz="2400" noProof="0" dirty="0"/>
              <a:t>Some places could be out of human’s reach or they could even be dangerous.</a:t>
            </a:r>
          </a:p>
          <a:p>
            <a:endParaRPr lang="en-US" sz="2400" noProof="0" dirty="0"/>
          </a:p>
          <a:p>
            <a:endParaRPr lang="en-US" sz="2400" noProof="0" dirty="0"/>
          </a:p>
          <a:p>
            <a:r>
              <a:rPr lang="en-US" sz="2400" noProof="0" dirty="0"/>
              <a:t>			          What a brave</a:t>
            </a:r>
          </a:p>
          <a:p>
            <a:r>
              <a:rPr lang="en-US" sz="2400" noProof="0" dirty="0"/>
              <a:t>				   granny! </a:t>
            </a:r>
          </a:p>
          <a:p>
            <a:r>
              <a:rPr lang="en-US" sz="2400" noProof="0" dirty="0"/>
              <a:t>				        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4</a:t>
            </a:r>
            <a:r>
              <a:rPr lang="en-US" dirty="0"/>
              <a:t>/23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17AA9-9E56-4F91-9142-48E92102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46" y="2695575"/>
            <a:ext cx="3333750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4B7C40-392C-402C-8DD4-5F7CFD0C6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62" y="2695575"/>
            <a:ext cx="320386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House cleaning</a:t>
            </a:r>
            <a:br>
              <a:rPr lang="en-US" sz="4800" noProof="0" dirty="0"/>
            </a:br>
            <a:r>
              <a:rPr lang="en-US" sz="2800" noProof="0" dirty="0"/>
              <a:t>existing solution</a:t>
            </a:r>
            <a:endParaRPr lang="en-US" sz="4800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en-US" sz="2400" noProof="0" dirty="0"/>
              <a:t>The existing solution – Roomba robot – tried to do it’s job well, but it soon became the laughing stock of the internet.     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5</a:t>
            </a:r>
            <a:r>
              <a:rPr lang="en-US" dirty="0"/>
              <a:t>/23</a:t>
            </a:r>
            <a:endParaRPr lang="en-GB" dirty="0"/>
          </a:p>
        </p:txBody>
      </p:sp>
      <p:pic>
        <p:nvPicPr>
          <p:cNvPr id="2" name="F9WTqLd">
            <a:hlinkClick r:id="" action="ppaction://media"/>
            <a:extLst>
              <a:ext uri="{FF2B5EF4-FFF2-40B4-BE49-F238E27FC236}">
                <a16:creationId xmlns:a16="http://schemas.microsoft.com/office/drawing/2014/main" id="{C8FE6931-00AB-4C58-BE99-6C493836EE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36904" y="2374177"/>
            <a:ext cx="3655148" cy="3655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79969-A28B-4220-954A-EFD5D25ED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88" y="3303517"/>
            <a:ext cx="3634409" cy="27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Our solution</a:t>
            </a:r>
            <a:br>
              <a:rPr lang="en-US" sz="4800" noProof="0" dirty="0"/>
            </a:br>
            <a:r>
              <a:rPr lang="en-US" sz="4800" noProof="0" dirty="0"/>
              <a:t>the </a:t>
            </a:r>
            <a:r>
              <a:rPr lang="en-US" sz="4800" noProof="0" dirty="0" err="1"/>
              <a:t>srhc</a:t>
            </a:r>
            <a:endParaRPr lang="en-US" sz="4800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en-US" sz="2400" noProof="0" dirty="0"/>
              <a:t>We shall create a powerful cleaning tool, a versatile house helper.</a:t>
            </a:r>
          </a:p>
          <a:p>
            <a:r>
              <a:rPr lang="en-US" sz="2400" noProof="0" dirty="0"/>
              <a:t>SRHC: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/>
              <a:t>Doesn’t miss important and hard-to-reach surfaces.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/>
              <a:t>Finishes it’s cleaning route without breaking or damaging anything.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/>
              <a:t>Returns to the charging station in time, before the battery runs 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/>
              <a:t>Isn’t easily broken.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r>
              <a:rPr lang="en-US" dirty="0"/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4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The </a:t>
            </a:r>
            <a:r>
              <a:rPr lang="en-US" sz="4800" noProof="0" dirty="0" err="1"/>
              <a:t>srhc</a:t>
            </a:r>
            <a:br>
              <a:rPr lang="en-US" sz="4800" noProof="0" dirty="0"/>
            </a:br>
            <a:endParaRPr lang="en-US" sz="4800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066801"/>
            <a:ext cx="5796233" cy="4149174"/>
          </a:xfrm>
        </p:spPr>
        <p:txBody>
          <a:bodyPr>
            <a:normAutofit/>
          </a:bodyPr>
          <a:lstStyle/>
          <a:p>
            <a:r>
              <a:rPr lang="en-US" sz="2200" noProof="0" dirty="0"/>
              <a:t>The SRHC has many different modes: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0" dirty="0"/>
              <a:t>Regular vacuuming - just a small robot, able to easily navigate the rooms and reach every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0" dirty="0"/>
              <a:t>Window cleaning – SRHC possesses an extendable arm, that can reach any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7/23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5D596-256C-4CE8-8FB7-82404BFC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23" y="1066801"/>
            <a:ext cx="3889121" cy="3876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BEA5B-A116-4DD1-A146-7E0F6F67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10" y="3781427"/>
            <a:ext cx="2869096" cy="2869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BE48A-157D-40BC-8C2F-7DA05CF4C0EE}"/>
              </a:ext>
            </a:extLst>
          </p:cNvPr>
          <p:cNvSpPr txBox="1"/>
          <p:nvPr/>
        </p:nvSpPr>
        <p:spPr>
          <a:xfrm>
            <a:off x="4241489" y="5103076"/>
            <a:ext cx="6095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Dusting – SRHC has an extension for dusting as well, attached to an extendable arm so it can reach tables and tall cupboards.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6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0" dirty="0"/>
              <a:t>The </a:t>
            </a:r>
            <a:r>
              <a:rPr lang="en-US" sz="4800" noProof="0" dirty="0" err="1"/>
              <a:t>srhc</a:t>
            </a:r>
            <a:br>
              <a:rPr lang="en-US" sz="4800" noProof="0" dirty="0"/>
            </a:br>
            <a:r>
              <a:rPr lang="en-US" sz="4800" noProof="0" dirty="0"/>
              <a:t>Application controller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969566"/>
            <a:ext cx="5163982" cy="3000000"/>
          </a:xfrm>
        </p:spPr>
        <p:txBody>
          <a:bodyPr>
            <a:normAutofit/>
          </a:bodyPr>
          <a:lstStyle/>
          <a:p>
            <a:r>
              <a:rPr lang="en-US" sz="2400" noProof="0" dirty="0"/>
              <a:t>The SRHC is capable of doing everything on its own – it can scan, clean, charge.. </a:t>
            </a:r>
          </a:p>
          <a:p>
            <a:r>
              <a:rPr lang="en-US" sz="2400" noProof="0" dirty="0"/>
              <a:t>Using the app, you can change which rooms it will clean, or a specific mode to be used that day.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8/23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AE250-2D7D-4625-B755-5DD13873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86" y="1969565"/>
            <a:ext cx="4736723" cy="2486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6BF8A6-CF98-46D8-B6CA-316E48DE30B3}"/>
              </a:ext>
            </a:extLst>
          </p:cNvPr>
          <p:cNvSpPr txBox="1"/>
          <p:nvPr/>
        </p:nvSpPr>
        <p:spPr>
          <a:xfrm>
            <a:off x="1146704" y="4825649"/>
            <a:ext cx="9900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its done with the daily cleaning, it will give a full report: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rooms it cleaned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locations that took longer to clean</a:t>
            </a:r>
          </a:p>
          <a:p>
            <a:r>
              <a:rPr lang="en-US" sz="2400" dirty="0"/>
              <a:t>The app also receives calls for help from the SRHC, in case it got stuck.</a:t>
            </a:r>
          </a:p>
        </p:txBody>
      </p:sp>
    </p:spTree>
    <p:extLst>
      <p:ext uri="{BB962C8B-B14F-4D97-AF65-F5344CB8AC3E}">
        <p14:creationId xmlns:p14="http://schemas.microsoft.com/office/powerpoint/2010/main" val="28040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0" dirty="0"/>
              <a:t>Participants</a:t>
            </a:r>
            <a:br>
              <a:rPr lang="en-US" sz="4800" noProof="0" dirty="0"/>
            </a:br>
            <a:endParaRPr lang="en-US" sz="4800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51EA6-88F4-46BD-8A3D-B74FDB325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40" y="1964565"/>
            <a:ext cx="10690634" cy="307502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0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239</TotalTime>
  <Words>810</Words>
  <Application>Microsoft Office PowerPoint</Application>
  <PresentationFormat>Widescreen</PresentationFormat>
  <Paragraphs>122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Tw Cen MT</vt:lpstr>
      <vt:lpstr>Wingdings</vt:lpstr>
      <vt:lpstr>Circuit</vt:lpstr>
      <vt:lpstr>H2020: SRHC</vt:lpstr>
      <vt:lpstr>Horizon 2020  The EU Framework Program for Research and Innovation</vt:lpstr>
      <vt:lpstr>House cleaning </vt:lpstr>
      <vt:lpstr>House cleaning </vt:lpstr>
      <vt:lpstr>House cleaning existing solution</vt:lpstr>
      <vt:lpstr>Our solution the srhc</vt:lpstr>
      <vt:lpstr>The srhc </vt:lpstr>
      <vt:lpstr>The srhc Application controller</vt:lpstr>
      <vt:lpstr>Participants </vt:lpstr>
      <vt:lpstr>Participants matf</vt:lpstr>
      <vt:lpstr>Participants ETH Zürich</vt:lpstr>
      <vt:lpstr>Participants ODSC</vt:lpstr>
      <vt:lpstr>Participants TUM</vt:lpstr>
      <vt:lpstr>Methodology used scrum</vt:lpstr>
      <vt:lpstr>Project schedule gantt chart </vt:lpstr>
      <vt:lpstr>Project schedule pert chart </vt:lpstr>
      <vt:lpstr>Work Package list </vt:lpstr>
      <vt:lpstr>Deliverables list </vt:lpstr>
      <vt:lpstr>Milestones list </vt:lpstr>
      <vt:lpstr>Released product </vt:lpstr>
      <vt:lpstr>Expected results </vt:lpstr>
      <vt:lpstr>SRHC </vt:lpstr>
      <vt:lpstr>Goodbyes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H2020: SRHC</dc:title>
  <dc:creator>Cisco</dc:creator>
  <cp:lastModifiedBy>Ana</cp:lastModifiedBy>
  <cp:revision>150</cp:revision>
  <dcterms:created xsi:type="dcterms:W3CDTF">2017-12-12T11:31:20Z</dcterms:created>
  <dcterms:modified xsi:type="dcterms:W3CDTF">2017-12-15T12:51:37Z</dcterms:modified>
</cp:coreProperties>
</file>