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9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4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39" r:id="rId32"/>
    <p:sldId id="341" r:id="rId33"/>
    <p:sldId id="340" r:id="rId34"/>
    <p:sldId id="334" r:id="rId35"/>
    <p:sldId id="336" r:id="rId36"/>
    <p:sldId id="335" r:id="rId37"/>
    <p:sldId id="337" r:id="rId38"/>
    <p:sldId id="338" r:id="rId39"/>
    <p:sldId id="286" r:id="rId40"/>
  </p:sldIdLst>
  <p:sldSz cx="20104100" cy="11315700"/>
  <p:notesSz cx="20104100" cy="113157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85885"/>
  </p:normalViewPr>
  <p:slideViewPr>
    <p:cSldViewPr>
      <p:cViewPr varScale="1">
        <p:scale>
          <a:sx n="67" d="100"/>
          <a:sy n="67" d="100"/>
        </p:scale>
        <p:origin x="127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5E022-6B21-D749-91F7-14AF03BEE84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34CF6-2B2B-B544-BFF7-516B3EF79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20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D2AFB-2A0E-4923-A1C9-CF73B9CA7CD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04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Го посчитаем сколько котов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34CF6-2B2B-B544-BFF7-516B3EF7981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93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- </a:t>
            </a:r>
            <a:r>
              <a:rPr lang="ru-RU" dirty="0"/>
              <a:t>важно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34CF6-2B2B-B544-BFF7-516B3EF7981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1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Кардинальность а не мощность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34CF6-2B2B-B544-BFF7-516B3EF7981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1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34CF6-2B2B-B544-BFF7-516B3EF7981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34CF6-2B2B-B544-BFF7-516B3EF7981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487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ADT – </a:t>
            </a:r>
            <a:r>
              <a:rPr lang="ru-RU" dirty="0"/>
              <a:t>результат применения алгебр операций к базовым типам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34CF6-2B2B-B544-BFF7-516B3EF7981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75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фокусируемся на решении, а на сигнатуре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34CF6-2B2B-B544-BFF7-516B3EF7981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38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1792" y="1107548"/>
            <a:ext cx="18540515" cy="939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ТС заголовок в 1 строку c картин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29">
            <a:extLst>
              <a:ext uri="{FF2B5EF4-FFF2-40B4-BE49-F238E27FC236}">
                <a16:creationId xmlns:a16="http://schemas.microsoft.com/office/drawing/2014/main" id="{7A964200-8805-40A1-BDE8-1F6C0A13E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38" y="2611560"/>
            <a:ext cx="15983068" cy="4303251"/>
          </a:xfrm>
          <a:prstGeom prst="rect">
            <a:avLst/>
          </a:prstGeom>
        </p:spPr>
        <p:txBody>
          <a:bodyPr/>
          <a:lstStyle>
            <a:lvl1pPr marL="12700" marR="66040" indent="-1270" algn="l" defTabSz="456651" rtl="0" eaLnBrk="1" fontAlgn="auto" latinLnBrk="0" hangingPunct="1">
              <a:lnSpc>
                <a:spcPct val="1139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>
                <a:tab pos="4790434" algn="l"/>
              </a:tabLst>
              <a:defRPr lang="ru-RU" sz="2797" kern="1200" spc="10" dirty="0" smtClean="0">
                <a:solidFill>
                  <a:schemeClr val="tx1"/>
                </a:solidFill>
                <a:latin typeface="Oleg Sans"/>
                <a:ea typeface="+mn-ea"/>
                <a:cs typeface="Oleg Sans"/>
              </a:defRPr>
            </a:lvl1pPr>
          </a:lstStyle>
          <a:p>
            <a:pPr marL="13351" marR="5086" indent="-1272">
              <a:lnSpc>
                <a:spcPct val="113900"/>
              </a:lnSpc>
              <a:spcBef>
                <a:spcPts val="95"/>
              </a:spcBef>
              <a:tabLst>
                <a:tab pos="9987185" algn="l"/>
              </a:tabLst>
            </a:pP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С </a:t>
            </a:r>
            <a:r>
              <a:rPr lang="ru-RU" sz="2750" spc="-5" dirty="0">
                <a:solidFill>
                  <a:srgbClr val="282828"/>
                </a:solidFill>
                <a:latin typeface="Oleg Sans"/>
                <a:cs typeface="Oleg Sans"/>
              </a:rPr>
              <a:t>другой </a:t>
            </a:r>
            <a:r>
              <a:rPr lang="ru-RU" sz="2750" spc="5" dirty="0">
                <a:solidFill>
                  <a:srgbClr val="282828"/>
                </a:solidFill>
                <a:latin typeface="Oleg Sans"/>
                <a:cs typeface="Oleg Sans"/>
              </a:rPr>
              <a:t>стороны </a:t>
            </a:r>
            <a:r>
              <a:rPr lang="ru-RU" sz="2750" spc="20" dirty="0">
                <a:solidFill>
                  <a:srgbClr val="282828"/>
                </a:solidFill>
                <a:latin typeface="Oleg Sans"/>
                <a:cs typeface="Oleg Sans"/>
              </a:rPr>
              <a:t>рамки </a:t>
            </a: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и место обучения кадров </a:t>
            </a:r>
            <a:r>
              <a:rPr lang="ru-RU" sz="2750" spc="5" dirty="0">
                <a:solidFill>
                  <a:srgbClr val="282828"/>
                </a:solidFill>
                <a:latin typeface="Oleg Sans"/>
                <a:cs typeface="Oleg Sans"/>
              </a:rPr>
              <a:t>требуют </a:t>
            </a:r>
            <a:r>
              <a:rPr lang="ru-RU" sz="2750" dirty="0">
                <a:solidFill>
                  <a:srgbClr val="282828"/>
                </a:solidFill>
                <a:latin typeface="Oleg Sans"/>
                <a:cs typeface="Oleg Sans"/>
              </a:rPr>
              <a:t>от </a:t>
            </a:r>
            <a:r>
              <a:rPr lang="ru-RU" sz="2750" spc="15" dirty="0">
                <a:solidFill>
                  <a:srgbClr val="282828"/>
                </a:solidFill>
                <a:latin typeface="Oleg Sans"/>
                <a:cs typeface="Oleg Sans"/>
              </a:rPr>
              <a:t>нас </a:t>
            </a:r>
            <a:r>
              <a:rPr lang="ru-RU" sz="2750" spc="20" dirty="0">
                <a:solidFill>
                  <a:srgbClr val="282828"/>
                </a:solidFill>
                <a:latin typeface="Oleg Sans"/>
                <a:cs typeface="Oleg Sans"/>
              </a:rPr>
              <a:t>анализа </a:t>
            </a:r>
            <a:r>
              <a:rPr lang="ru-RU" sz="2750" dirty="0">
                <a:solidFill>
                  <a:srgbClr val="282828"/>
                </a:solidFill>
                <a:latin typeface="Oleg Sans"/>
                <a:cs typeface="Oleg Sans"/>
              </a:rPr>
              <a:t>систем </a:t>
            </a: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массового </a:t>
            </a:r>
            <a:r>
              <a:rPr lang="ru-RU" sz="2750" spc="15" dirty="0">
                <a:solidFill>
                  <a:srgbClr val="282828"/>
                </a:solidFill>
                <a:latin typeface="Oleg Sans"/>
                <a:cs typeface="Oleg Sans"/>
              </a:rPr>
              <a:t>участия.  </a:t>
            </a:r>
            <a:r>
              <a:rPr lang="ru-RU" sz="2750" spc="-15" dirty="0">
                <a:solidFill>
                  <a:srgbClr val="282828"/>
                </a:solidFill>
                <a:latin typeface="Oleg Sans"/>
                <a:cs typeface="Oleg Sans"/>
              </a:rPr>
              <a:t>Таким </a:t>
            </a:r>
            <a:r>
              <a:rPr lang="ru-RU" sz="2750" spc="15" dirty="0">
                <a:solidFill>
                  <a:srgbClr val="282828"/>
                </a:solidFill>
                <a:latin typeface="Oleg Sans"/>
                <a:cs typeface="Oleg Sans"/>
              </a:rPr>
              <a:t>образом </a:t>
            </a: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постоянное информационно-пропагандистское обеспечение нашей </a:t>
            </a:r>
            <a:r>
              <a:rPr lang="ru-RU" sz="2750" spc="15" dirty="0">
                <a:solidFill>
                  <a:srgbClr val="282828"/>
                </a:solidFill>
                <a:latin typeface="Oleg Sans"/>
                <a:cs typeface="Oleg Sans"/>
              </a:rPr>
              <a:t>деятельности играет  важную </a:t>
            </a:r>
            <a:r>
              <a:rPr lang="ru-RU" sz="2750" spc="20" dirty="0">
                <a:solidFill>
                  <a:srgbClr val="282828"/>
                </a:solidFill>
                <a:latin typeface="Oleg Sans"/>
                <a:cs typeface="Oleg Sans"/>
              </a:rPr>
              <a:t>роль </a:t>
            </a: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в </a:t>
            </a:r>
            <a:r>
              <a:rPr lang="ru-RU" sz="2750" spc="15" dirty="0">
                <a:solidFill>
                  <a:srgbClr val="282828"/>
                </a:solidFill>
                <a:latin typeface="Oleg Sans"/>
                <a:cs typeface="Oleg Sans"/>
              </a:rPr>
              <a:t>формировании позиций,</a:t>
            </a:r>
            <a:r>
              <a:rPr lang="ru-RU" sz="2750" spc="225" dirty="0">
                <a:solidFill>
                  <a:srgbClr val="282828"/>
                </a:solidFill>
                <a:latin typeface="Oleg Sans"/>
                <a:cs typeface="Oleg Sans"/>
              </a:rPr>
              <a:t> </a:t>
            </a:r>
            <a:r>
              <a:rPr lang="ru-RU" sz="2750" spc="20" dirty="0">
                <a:solidFill>
                  <a:srgbClr val="282828"/>
                </a:solidFill>
                <a:latin typeface="Oleg Sans"/>
                <a:cs typeface="Oleg Sans"/>
              </a:rPr>
              <a:t>занимаемых</a:t>
            </a:r>
            <a:r>
              <a:rPr lang="ru-RU" sz="2750" spc="50" dirty="0">
                <a:solidFill>
                  <a:srgbClr val="282828"/>
                </a:solidFill>
                <a:latin typeface="Oleg Sans"/>
                <a:cs typeface="Oleg Sans"/>
              </a:rPr>
              <a:t> </a:t>
            </a:r>
            <a:r>
              <a:rPr lang="ru-RU" sz="2750" spc="15" dirty="0">
                <a:solidFill>
                  <a:srgbClr val="282828"/>
                </a:solidFill>
                <a:latin typeface="Oleg Sans"/>
                <a:cs typeface="Oleg Sans"/>
              </a:rPr>
              <a:t>участниками	</a:t>
            </a: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в </a:t>
            </a:r>
            <a:r>
              <a:rPr lang="ru-RU" sz="2750" spc="5" dirty="0">
                <a:solidFill>
                  <a:srgbClr val="282828"/>
                </a:solidFill>
                <a:latin typeface="Oleg Sans"/>
                <a:cs typeface="Oleg Sans"/>
              </a:rPr>
              <a:t>отношении </a:t>
            </a: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поставленных</a:t>
            </a:r>
            <a:r>
              <a:rPr lang="ru-RU" sz="2750" spc="75" dirty="0">
                <a:solidFill>
                  <a:srgbClr val="282828"/>
                </a:solidFill>
                <a:latin typeface="Oleg Sans"/>
                <a:cs typeface="Oleg Sans"/>
              </a:rPr>
              <a:t> </a:t>
            </a:r>
            <a:r>
              <a:rPr lang="ru-RU" sz="2750" spc="20" dirty="0">
                <a:solidFill>
                  <a:srgbClr val="282828"/>
                </a:solidFill>
                <a:latin typeface="Oleg Sans"/>
                <a:cs typeface="Oleg Sans"/>
              </a:rPr>
              <a:t>задач.</a:t>
            </a:r>
            <a:endParaRPr lang="ru-RU" sz="2750" dirty="0">
              <a:latin typeface="Oleg Sans"/>
              <a:cs typeface="Oleg Sans"/>
            </a:endParaRPr>
          </a:p>
          <a:p>
            <a:pPr>
              <a:spcBef>
                <a:spcPts val="10"/>
              </a:spcBef>
            </a:pPr>
            <a:endParaRPr lang="ru-RU" sz="2550" dirty="0">
              <a:latin typeface="Oleg Sans"/>
              <a:cs typeface="Oleg Sans"/>
            </a:endParaRPr>
          </a:p>
          <a:p>
            <a:pPr marL="13351" marR="66119" indent="-1272">
              <a:lnSpc>
                <a:spcPct val="113900"/>
              </a:lnSpc>
              <a:tabLst>
                <a:tab pos="8797675" algn="l"/>
              </a:tabLst>
            </a:pP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С </a:t>
            </a:r>
            <a:r>
              <a:rPr lang="ru-RU" sz="2750" spc="-5" dirty="0">
                <a:solidFill>
                  <a:srgbClr val="282828"/>
                </a:solidFill>
                <a:latin typeface="Oleg Sans"/>
                <a:cs typeface="Oleg Sans"/>
              </a:rPr>
              <a:t>другой </a:t>
            </a:r>
            <a:r>
              <a:rPr lang="ru-RU" sz="2750" spc="5" dirty="0">
                <a:solidFill>
                  <a:srgbClr val="282828"/>
                </a:solidFill>
                <a:latin typeface="Oleg Sans"/>
                <a:cs typeface="Oleg Sans"/>
              </a:rPr>
              <a:t>стороны </a:t>
            </a:r>
            <a:r>
              <a:rPr lang="ru-RU" sz="2750" spc="20" dirty="0">
                <a:solidFill>
                  <a:srgbClr val="282828"/>
                </a:solidFill>
                <a:latin typeface="Oleg Sans"/>
                <a:cs typeface="Oleg Sans"/>
              </a:rPr>
              <a:t>рамки </a:t>
            </a: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и место обучения</a:t>
            </a:r>
            <a:r>
              <a:rPr lang="ru-RU" sz="2750" spc="275" dirty="0">
                <a:solidFill>
                  <a:srgbClr val="282828"/>
                </a:solidFill>
                <a:latin typeface="Oleg Sans"/>
                <a:cs typeface="Oleg Sans"/>
              </a:rPr>
              <a:t> </a:t>
            </a: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кадров</a:t>
            </a:r>
            <a:r>
              <a:rPr lang="ru-RU" sz="2750" spc="50" dirty="0">
                <a:solidFill>
                  <a:srgbClr val="282828"/>
                </a:solidFill>
                <a:latin typeface="Oleg Sans"/>
                <a:cs typeface="Oleg Sans"/>
              </a:rPr>
              <a:t> </a:t>
            </a:r>
            <a:r>
              <a:rPr lang="ru-RU" sz="2750" spc="5" dirty="0">
                <a:solidFill>
                  <a:srgbClr val="282828"/>
                </a:solidFill>
                <a:latin typeface="Oleg Sans"/>
                <a:cs typeface="Oleg Sans"/>
              </a:rPr>
              <a:t>требуют	</a:t>
            </a:r>
            <a:r>
              <a:rPr lang="ru-RU" sz="2750" dirty="0">
                <a:solidFill>
                  <a:srgbClr val="282828"/>
                </a:solidFill>
                <a:latin typeface="Oleg Sans"/>
                <a:cs typeface="Oleg Sans"/>
              </a:rPr>
              <a:t>от </a:t>
            </a:r>
            <a:r>
              <a:rPr lang="ru-RU" sz="2750" spc="15" dirty="0">
                <a:solidFill>
                  <a:srgbClr val="282828"/>
                </a:solidFill>
                <a:latin typeface="Oleg Sans"/>
                <a:cs typeface="Oleg Sans"/>
              </a:rPr>
              <a:t>нас </a:t>
            </a:r>
            <a:r>
              <a:rPr lang="ru-RU" sz="2750" spc="20" dirty="0">
                <a:solidFill>
                  <a:srgbClr val="282828"/>
                </a:solidFill>
                <a:latin typeface="Oleg Sans"/>
                <a:cs typeface="Oleg Sans"/>
              </a:rPr>
              <a:t>анализа </a:t>
            </a:r>
            <a:r>
              <a:rPr lang="ru-RU" sz="2750" dirty="0">
                <a:solidFill>
                  <a:srgbClr val="282828"/>
                </a:solidFill>
                <a:latin typeface="Oleg Sans"/>
                <a:cs typeface="Oleg Sans"/>
              </a:rPr>
              <a:t>систем </a:t>
            </a: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массового </a:t>
            </a:r>
            <a:r>
              <a:rPr lang="ru-RU" sz="2750" spc="15" dirty="0">
                <a:solidFill>
                  <a:srgbClr val="282828"/>
                </a:solidFill>
                <a:latin typeface="Oleg Sans"/>
                <a:cs typeface="Oleg Sans"/>
              </a:rPr>
              <a:t>участия.  </a:t>
            </a:r>
            <a:r>
              <a:rPr lang="ru-RU" sz="2750" spc="-15" dirty="0">
                <a:solidFill>
                  <a:srgbClr val="282828"/>
                </a:solidFill>
                <a:latin typeface="Oleg Sans"/>
                <a:cs typeface="Oleg Sans"/>
              </a:rPr>
              <a:t>Таким </a:t>
            </a:r>
            <a:r>
              <a:rPr lang="ru-RU" sz="2750" spc="15" dirty="0">
                <a:solidFill>
                  <a:srgbClr val="282828"/>
                </a:solidFill>
                <a:latin typeface="Oleg Sans"/>
                <a:cs typeface="Oleg Sans"/>
              </a:rPr>
              <a:t>образом </a:t>
            </a: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постоянное информационно пропагандистское обеспечение нашей </a:t>
            </a:r>
            <a:r>
              <a:rPr lang="ru-RU" sz="2750" spc="15" dirty="0">
                <a:solidFill>
                  <a:srgbClr val="282828"/>
                </a:solidFill>
                <a:latin typeface="Oleg Sans"/>
                <a:cs typeface="Oleg Sans"/>
              </a:rPr>
              <a:t>деятельности играет  важную </a:t>
            </a:r>
            <a:r>
              <a:rPr lang="ru-RU" sz="2750" spc="20" dirty="0">
                <a:solidFill>
                  <a:srgbClr val="282828"/>
                </a:solidFill>
                <a:latin typeface="Oleg Sans"/>
                <a:cs typeface="Oleg Sans"/>
              </a:rPr>
              <a:t>роль</a:t>
            </a:r>
            <a:r>
              <a:rPr lang="ru-RU" sz="2750" spc="50" dirty="0">
                <a:solidFill>
                  <a:srgbClr val="282828"/>
                </a:solidFill>
                <a:latin typeface="Oleg Sans"/>
                <a:cs typeface="Oleg Sans"/>
              </a:rPr>
              <a:t> </a:t>
            </a:r>
            <a:r>
              <a:rPr lang="ru-RU" sz="2750" spc="5" dirty="0">
                <a:solidFill>
                  <a:srgbClr val="282828"/>
                </a:solidFill>
                <a:latin typeface="Oleg Sans"/>
                <a:cs typeface="Oleg Sans"/>
              </a:rPr>
              <a:t>.</a:t>
            </a:r>
            <a:endParaRPr lang="ru-RU" sz="2750" dirty="0">
              <a:latin typeface="Oleg Sans"/>
              <a:cs typeface="Oleg Sans"/>
            </a:endParaRPr>
          </a:p>
          <a:p>
            <a:pPr>
              <a:spcBef>
                <a:spcPts val="45"/>
              </a:spcBef>
            </a:pPr>
            <a:endParaRPr lang="ru-RU" sz="2900" dirty="0">
              <a:latin typeface="Oleg Sans"/>
              <a:cs typeface="Oleg Sans"/>
            </a:endParaRPr>
          </a:p>
          <a:p>
            <a:pPr marL="12715">
              <a:tabLst>
                <a:tab pos="4796189" algn="l"/>
              </a:tabLst>
            </a:pP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С </a:t>
            </a:r>
            <a:r>
              <a:rPr lang="ru-RU" sz="2750" spc="-5" dirty="0">
                <a:solidFill>
                  <a:srgbClr val="282828"/>
                </a:solidFill>
                <a:latin typeface="Oleg Sans"/>
                <a:cs typeface="Oleg Sans"/>
              </a:rPr>
              <a:t>другой</a:t>
            </a:r>
            <a:r>
              <a:rPr lang="ru-RU" sz="2750" spc="90" dirty="0">
                <a:solidFill>
                  <a:srgbClr val="282828"/>
                </a:solidFill>
                <a:latin typeface="Oleg Sans"/>
                <a:cs typeface="Oleg Sans"/>
              </a:rPr>
              <a:t> </a:t>
            </a:r>
            <a:r>
              <a:rPr lang="ru-RU" sz="2750" spc="5" dirty="0">
                <a:solidFill>
                  <a:srgbClr val="282828"/>
                </a:solidFill>
                <a:latin typeface="Oleg Sans"/>
                <a:cs typeface="Oleg Sans"/>
              </a:rPr>
              <a:t>стороны</a:t>
            </a:r>
            <a:r>
              <a:rPr lang="ru-RU" sz="2750" spc="50" dirty="0">
                <a:solidFill>
                  <a:srgbClr val="282828"/>
                </a:solidFill>
                <a:latin typeface="Oleg Sans"/>
                <a:cs typeface="Oleg Sans"/>
              </a:rPr>
              <a:t> </a:t>
            </a:r>
            <a:r>
              <a:rPr lang="ru-RU" sz="2750" spc="-15" dirty="0">
                <a:solidFill>
                  <a:srgbClr val="282828"/>
                </a:solidFill>
                <a:latin typeface="Oleg Sans"/>
                <a:cs typeface="Oleg Sans"/>
              </a:rPr>
              <a:t>консультация	</a:t>
            </a:r>
            <a:r>
              <a:rPr lang="ru-RU" sz="2750" spc="5" dirty="0">
                <a:solidFill>
                  <a:srgbClr val="282828"/>
                </a:solidFill>
                <a:latin typeface="Oleg Sans"/>
                <a:cs typeface="Oleg Sans"/>
              </a:rPr>
              <a:t>с </a:t>
            </a:r>
            <a:r>
              <a:rPr lang="ru-RU" sz="2750" spc="15" dirty="0">
                <a:solidFill>
                  <a:srgbClr val="282828"/>
                </a:solidFill>
                <a:latin typeface="Oleg Sans"/>
                <a:cs typeface="Oleg Sans"/>
              </a:rPr>
              <a:t>широким </a:t>
            </a:r>
            <a:r>
              <a:rPr lang="ru-RU" sz="2750" spc="20" dirty="0">
                <a:solidFill>
                  <a:srgbClr val="282828"/>
                </a:solidFill>
                <a:latin typeface="Oleg Sans"/>
                <a:cs typeface="Oleg Sans"/>
              </a:rPr>
              <a:t>активом </a:t>
            </a:r>
            <a:r>
              <a:rPr lang="ru-RU" sz="2750" spc="10" dirty="0">
                <a:solidFill>
                  <a:srgbClr val="282828"/>
                </a:solidFill>
                <a:latin typeface="Oleg Sans"/>
                <a:cs typeface="Oleg Sans"/>
              </a:rPr>
              <a:t>позволяет оценить</a:t>
            </a:r>
            <a:r>
              <a:rPr lang="ru-RU" sz="2750" spc="120" dirty="0">
                <a:solidFill>
                  <a:srgbClr val="282828"/>
                </a:solidFill>
                <a:latin typeface="Oleg Sans"/>
                <a:cs typeface="Oleg Sans"/>
              </a:rPr>
              <a:t> </a:t>
            </a:r>
            <a:r>
              <a:rPr lang="ru-RU" sz="2750" spc="5" dirty="0">
                <a:solidFill>
                  <a:srgbClr val="282828"/>
                </a:solidFill>
                <a:latin typeface="Oleg Sans"/>
                <a:cs typeface="Oleg Sans"/>
              </a:rPr>
              <a:t>значение.</a:t>
            </a:r>
            <a:endParaRPr lang="ru-RU" sz="2750" dirty="0">
              <a:latin typeface="Oleg Sans"/>
              <a:cs typeface="Oleg Sans"/>
            </a:endParaRP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275ECB7-89A3-4923-93C7-0156F3206A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0538" y="1167007"/>
            <a:ext cx="17200826" cy="921723"/>
          </a:xfrm>
          <a:prstGeom prst="rect">
            <a:avLst/>
          </a:prstGeom>
        </p:spPr>
        <p:txBody>
          <a:bodyPr anchor="ctr" anchorCtr="0"/>
          <a:lstStyle>
            <a:lvl1pPr marL="12700" marR="0" indent="0" algn="l" defTabSz="456651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 sz="5993"/>
            </a:lvl1pPr>
          </a:lstStyle>
          <a:p>
            <a:pPr marL="12700" marR="0" lvl="0" indent="0" algn="l" defTabSz="456651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Заголовок слайда вашей презентации</a:t>
            </a: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F9819E56-EF35-47A0-8056-34FC1A9CB430}"/>
              </a:ext>
            </a:extLst>
          </p:cNvPr>
          <p:cNvSpPr/>
          <p:nvPr userDrawn="1"/>
        </p:nvSpPr>
        <p:spPr>
          <a:xfrm>
            <a:off x="0" y="810536"/>
            <a:ext cx="3279775" cy="0"/>
          </a:xfrm>
          <a:custGeom>
            <a:avLst/>
            <a:gdLst/>
            <a:ahLst/>
            <a:cxnLst/>
            <a:rect l="l" t="t" r="r" b="b"/>
            <a:pathLst>
              <a:path w="3279775">
                <a:moveTo>
                  <a:pt x="0" y="0"/>
                </a:moveTo>
                <a:lnTo>
                  <a:pt x="3279481" y="0"/>
                </a:lnTo>
              </a:path>
            </a:pathLst>
          </a:custGeom>
          <a:ln w="50260">
            <a:solidFill>
              <a:srgbClr val="1A191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4C7823-3573-41DF-AB5F-C6F20BD58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8696860" y="10227286"/>
            <a:ext cx="716701" cy="337916"/>
          </a:xfrm>
          <a:prstGeom prst="rect">
            <a:avLst/>
          </a:prstGeom>
        </p:spPr>
        <p:txBody>
          <a:bodyPr/>
          <a:lstStyle>
            <a:lvl1pPr>
              <a:defRPr sz="2197"/>
            </a:lvl1pPr>
          </a:lstStyle>
          <a:p>
            <a:r>
              <a:rPr lang="en-US" spc="-5" dirty="0">
                <a:solidFill>
                  <a:srgbClr val="AFAFAF"/>
                </a:solidFill>
              </a:rPr>
              <a:t>3</a:t>
            </a:r>
            <a:r>
              <a:rPr lang="ru-RU" spc="-5" dirty="0">
                <a:solidFill>
                  <a:srgbClr val="5C5D5E"/>
                </a:solidFill>
              </a:rPr>
              <a:t>/44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572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63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Пользовательский макет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B29CFC8-09ED-4BC2-90CA-3D180F2FFB94}"/>
              </a:ext>
            </a:extLst>
          </p:cNvPr>
          <p:cNvSpPr/>
          <p:nvPr userDrawn="1"/>
        </p:nvSpPr>
        <p:spPr>
          <a:xfrm>
            <a:off x="12148590" y="2825554"/>
            <a:ext cx="3238474" cy="2708541"/>
          </a:xfrm>
          <a:custGeom>
            <a:avLst/>
            <a:gdLst/>
            <a:ahLst/>
            <a:cxnLst/>
            <a:rect l="l" t="t" r="r" b="b"/>
            <a:pathLst>
              <a:path w="3242309" h="6584315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D23EC3-9E60-44F6-ADD0-D20D21157064}"/>
              </a:ext>
            </a:extLst>
          </p:cNvPr>
          <p:cNvSpPr/>
          <p:nvPr userDrawn="1"/>
        </p:nvSpPr>
        <p:spPr>
          <a:xfrm>
            <a:off x="12148590" y="2825553"/>
            <a:ext cx="3238474" cy="2708541"/>
          </a:xfrm>
          <a:custGeom>
            <a:avLst/>
            <a:gdLst/>
            <a:ahLst/>
            <a:cxnLst/>
            <a:rect l="l" t="t" r="r" b="b"/>
            <a:pathLst>
              <a:path w="3242309" h="6584315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DD2D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F4F01BE-4A78-4966-815F-B88819045A74}"/>
              </a:ext>
            </a:extLst>
          </p:cNvPr>
          <p:cNvSpPr/>
          <p:nvPr userDrawn="1"/>
        </p:nvSpPr>
        <p:spPr>
          <a:xfrm>
            <a:off x="15763047" y="2825554"/>
            <a:ext cx="3238474" cy="2708541"/>
          </a:xfrm>
          <a:custGeom>
            <a:avLst/>
            <a:gdLst/>
            <a:ahLst/>
            <a:cxnLst/>
            <a:rect l="l" t="t" r="r" b="b"/>
            <a:pathLst>
              <a:path w="3242309" h="6584315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B1B5374-4C97-44A9-964A-C2FC8686059B}"/>
              </a:ext>
            </a:extLst>
          </p:cNvPr>
          <p:cNvSpPr/>
          <p:nvPr userDrawn="1"/>
        </p:nvSpPr>
        <p:spPr>
          <a:xfrm>
            <a:off x="1054216" y="2825554"/>
            <a:ext cx="3238474" cy="2708541"/>
          </a:xfrm>
          <a:custGeom>
            <a:avLst/>
            <a:gdLst/>
            <a:ahLst/>
            <a:cxnLst/>
            <a:rect l="l" t="t" r="r" b="b"/>
            <a:pathLst>
              <a:path w="3242310" h="6584315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CD31AFD-4927-4ED3-8D36-C9E544FE35B0}"/>
              </a:ext>
            </a:extLst>
          </p:cNvPr>
          <p:cNvSpPr/>
          <p:nvPr userDrawn="1"/>
        </p:nvSpPr>
        <p:spPr>
          <a:xfrm>
            <a:off x="8469519" y="2825554"/>
            <a:ext cx="3238474" cy="2708541"/>
          </a:xfrm>
          <a:custGeom>
            <a:avLst/>
            <a:gdLst/>
            <a:ahLst/>
            <a:cxnLst/>
            <a:rect l="l" t="t" r="r" b="b"/>
            <a:pathLst>
              <a:path w="3242309" h="6584315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43" name="Текст 53">
            <a:extLst>
              <a:ext uri="{FF2B5EF4-FFF2-40B4-BE49-F238E27FC236}">
                <a16:creationId xmlns:a16="http://schemas.microsoft.com/office/drawing/2014/main" id="{4A6ACF8F-7076-4016-A4EB-1A1EDDAB6C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72338" y="2368770"/>
            <a:ext cx="1282147" cy="1076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6992"/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44" name="Текст 53">
            <a:extLst>
              <a:ext uri="{FF2B5EF4-FFF2-40B4-BE49-F238E27FC236}">
                <a16:creationId xmlns:a16="http://schemas.microsoft.com/office/drawing/2014/main" id="{C226FA42-1503-4A0E-89E3-E1F42B0B4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7683" y="2368770"/>
            <a:ext cx="1282147" cy="1076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6992"/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45" name="Текст 53">
            <a:extLst>
              <a:ext uri="{FF2B5EF4-FFF2-40B4-BE49-F238E27FC236}">
                <a16:creationId xmlns:a16="http://schemas.microsoft.com/office/drawing/2014/main" id="{DB1FEC38-728F-4C02-9CDA-4BF2A958E1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11427" y="2368770"/>
            <a:ext cx="1282147" cy="1076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6992"/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46" name="Текст 53">
            <a:extLst>
              <a:ext uri="{FF2B5EF4-FFF2-40B4-BE49-F238E27FC236}">
                <a16:creationId xmlns:a16="http://schemas.microsoft.com/office/drawing/2014/main" id="{50E142FF-3857-42FE-A0E5-E4C96C1A59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744686" y="2368770"/>
            <a:ext cx="1282147" cy="1076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6992"/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42" name="Текст 53">
            <a:extLst>
              <a:ext uri="{FF2B5EF4-FFF2-40B4-BE49-F238E27FC236}">
                <a16:creationId xmlns:a16="http://schemas.microsoft.com/office/drawing/2014/main" id="{AE7189F8-FDAE-4FDC-972F-B200731EE9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380" y="2368770"/>
            <a:ext cx="1282147" cy="1076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6992"/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5CDDB713-3316-4C88-B33C-74A8A3F29688}"/>
              </a:ext>
            </a:extLst>
          </p:cNvPr>
          <p:cNvSpPr txBox="1">
            <a:spLocks noGrp="1"/>
          </p:cNvSpPr>
          <p:nvPr>
            <p:ph type="title" idx="4294967295" hasCustomPrompt="1"/>
          </p:nvPr>
        </p:nvSpPr>
        <p:spPr>
          <a:xfrm>
            <a:off x="1383794" y="749111"/>
            <a:ext cx="17360325" cy="940134"/>
          </a:xfrm>
          <a:prstGeom prst="rect">
            <a:avLst/>
          </a:prstGeom>
        </p:spPr>
        <p:txBody>
          <a:bodyPr vert="horz" wrap="square" lIns="0" tIns="17165" rIns="0" bIns="0" rtlCol="0" anchor="ctr">
            <a:spAutoFit/>
          </a:bodyPr>
          <a:lstStyle>
            <a:lvl1pPr>
              <a:defRPr/>
            </a:lvl1pPr>
          </a:lstStyle>
          <a:p>
            <a:pPr marL="24130" marR="0" lvl="0" indent="0" algn="ctr" defTabSz="1507772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Заголовок слайда вашей презентации</a:t>
            </a:r>
            <a:endParaRPr spc="-35" dirty="0"/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9381D5B1-E4C7-4DD6-AD5E-45C5F2B1EE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40739" y="4186921"/>
            <a:ext cx="2665430" cy="430198"/>
          </a:xfrm>
          <a:prstGeom prst="rect">
            <a:avLst/>
          </a:prstGeom>
        </p:spPr>
        <p:txBody>
          <a:bodyPr anchor="ctr"/>
          <a:lstStyle>
            <a:lvl1pPr>
              <a:buNone/>
              <a:defRPr b="0" i="0">
                <a:latin typeface="Tinkoff Sans" panose="02000506050000020004" pitchFamily="2" charset="0"/>
              </a:defRPr>
            </a:lvl1pPr>
          </a:lstStyle>
          <a:p>
            <a:pPr marL="12685" marR="0" lvl="0" indent="0" algn="ctr" defTabSz="456651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97" b="0" i="0" u="none" strike="noStrike" kern="1200" cap="none" spc="5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Oleg Sans"/>
                <a:ea typeface="+mn-ea"/>
                <a:cs typeface="Oleg Sans"/>
              </a:rPr>
              <a:t>Обучение</a:t>
            </a:r>
            <a:endParaRPr kumimoji="0" lang="ru-RU" sz="27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leg Sans"/>
              <a:ea typeface="+mn-ea"/>
              <a:cs typeface="Oleg Sans"/>
            </a:endParaRPr>
          </a:p>
        </p:txBody>
      </p:sp>
      <p:sp>
        <p:nvSpPr>
          <p:cNvPr id="67" name="Текст 62">
            <a:extLst>
              <a:ext uri="{FF2B5EF4-FFF2-40B4-BE49-F238E27FC236}">
                <a16:creationId xmlns:a16="http://schemas.microsoft.com/office/drawing/2014/main" id="{BF259BE0-E1C2-4B9D-B6F4-80F0A559A1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0697" y="3747571"/>
            <a:ext cx="2665430" cy="1308900"/>
          </a:xfrm>
          <a:prstGeom prst="rect">
            <a:avLst/>
          </a:prstGeom>
        </p:spPr>
        <p:txBody>
          <a:bodyPr anchor="ctr"/>
          <a:lstStyle>
            <a:lvl1pPr>
              <a:buNone/>
              <a:defRPr b="0" i="0">
                <a:latin typeface="Tinkoff Sans" panose="02000506050000020004" pitchFamily="2" charset="0"/>
              </a:defRPr>
            </a:lvl1pPr>
          </a:lstStyle>
          <a:p>
            <a:pPr marL="12685" marR="0" lvl="0" indent="0" algn="ctr" defTabSz="456651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leg Sans"/>
                <a:ea typeface="+mn-ea"/>
                <a:cs typeface="Oleg Sans"/>
              </a:rPr>
              <a:t>Быстрое начисление процентов</a:t>
            </a:r>
          </a:p>
        </p:txBody>
      </p:sp>
      <p:sp>
        <p:nvSpPr>
          <p:cNvPr id="70" name="Текст 62">
            <a:extLst>
              <a:ext uri="{FF2B5EF4-FFF2-40B4-BE49-F238E27FC236}">
                <a16:creationId xmlns:a16="http://schemas.microsoft.com/office/drawing/2014/main" id="{1FC5F634-75ED-4A9E-A51C-05D88C4C6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9393" y="3969946"/>
            <a:ext cx="2665430" cy="864148"/>
          </a:xfrm>
          <a:prstGeom prst="rect">
            <a:avLst/>
          </a:prstGeom>
        </p:spPr>
        <p:txBody>
          <a:bodyPr anchor="ctr"/>
          <a:lstStyle>
            <a:lvl1pPr>
              <a:buNone/>
              <a:defRPr b="0" i="0">
                <a:latin typeface="Tinkoff Sans" panose="02000506050000020004" pitchFamily="2" charset="0"/>
              </a:defRPr>
            </a:lvl1pPr>
          </a:lstStyle>
          <a:p>
            <a:pPr marL="12685" marR="0" lvl="0" indent="0" algn="ctr" defTabSz="456651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97" b="0" i="0" u="none" strike="noStrike" kern="1200" cap="none" spc="5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Oleg Sans"/>
                <a:ea typeface="+mn-ea"/>
                <a:cs typeface="Oleg Sans"/>
              </a:rPr>
              <a:t>Обучение  коллег</a:t>
            </a:r>
            <a:endParaRPr kumimoji="0" lang="ru-RU" sz="27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leg Sans"/>
              <a:ea typeface="+mn-ea"/>
              <a:cs typeface="Oleg Sans"/>
            </a:endParaRPr>
          </a:p>
        </p:txBody>
      </p:sp>
      <p:sp>
        <p:nvSpPr>
          <p:cNvPr id="72" name="Текст 62">
            <a:extLst>
              <a:ext uri="{FF2B5EF4-FFF2-40B4-BE49-F238E27FC236}">
                <a16:creationId xmlns:a16="http://schemas.microsoft.com/office/drawing/2014/main" id="{8A035245-D725-4E1E-A8A1-F077B0A816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445031" y="3747571"/>
            <a:ext cx="2665430" cy="1308900"/>
          </a:xfrm>
          <a:prstGeom prst="rect">
            <a:avLst/>
          </a:prstGeom>
        </p:spPr>
        <p:txBody>
          <a:bodyPr anchor="ctr"/>
          <a:lstStyle>
            <a:lvl1pPr>
              <a:buNone/>
              <a:defRPr b="0" i="0">
                <a:latin typeface="Tinkoff Sans" panose="02000506050000020004" pitchFamily="2" charset="0"/>
              </a:defRPr>
            </a:lvl1pPr>
          </a:lstStyle>
          <a:p>
            <a:pPr marL="12685" marR="0" lvl="0" indent="0" algn="ctr" defTabSz="456651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leg Sans"/>
                <a:ea typeface="+mn-ea"/>
                <a:cs typeface="Oleg Sans"/>
              </a:rPr>
              <a:t>Быстрое начисление процентов</a:t>
            </a:r>
          </a:p>
        </p:txBody>
      </p:sp>
      <p:sp>
        <p:nvSpPr>
          <p:cNvPr id="74" name="Текст 62">
            <a:extLst>
              <a:ext uri="{FF2B5EF4-FFF2-40B4-BE49-F238E27FC236}">
                <a16:creationId xmlns:a16="http://schemas.microsoft.com/office/drawing/2014/main" id="{6E12CEA7-D613-4985-8C69-BC3A4766BC0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044568" y="4186921"/>
            <a:ext cx="2665430" cy="430198"/>
          </a:xfrm>
          <a:prstGeom prst="rect">
            <a:avLst/>
          </a:prstGeom>
        </p:spPr>
        <p:txBody>
          <a:bodyPr anchor="ctr"/>
          <a:lstStyle>
            <a:lvl1pPr>
              <a:buNone/>
              <a:defRPr b="0" i="0">
                <a:latin typeface="Tinkoff Sans" panose="02000506050000020004" pitchFamily="2" charset="0"/>
              </a:defRPr>
            </a:lvl1pPr>
          </a:lstStyle>
          <a:p>
            <a:pPr marL="12685" marR="0" lvl="0" indent="0" algn="ctr" defTabSz="456651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97" b="0" i="0" u="none" strike="noStrike" kern="1200" cap="none" spc="5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Oleg Sans"/>
                <a:ea typeface="+mn-ea"/>
                <a:cs typeface="Oleg Sans"/>
              </a:rPr>
              <a:t>Обучение</a:t>
            </a:r>
            <a:endParaRPr kumimoji="0" lang="ru-RU" sz="27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leg Sans"/>
              <a:ea typeface="+mn-ea"/>
              <a:cs typeface="Oleg Sans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12D23EC3-9E60-44F6-ADD0-D20D21157064}"/>
              </a:ext>
            </a:extLst>
          </p:cNvPr>
          <p:cNvSpPr/>
          <p:nvPr userDrawn="1"/>
        </p:nvSpPr>
        <p:spPr>
          <a:xfrm>
            <a:off x="4794174" y="6670472"/>
            <a:ext cx="3238474" cy="2708541"/>
          </a:xfrm>
          <a:custGeom>
            <a:avLst/>
            <a:gdLst/>
            <a:ahLst/>
            <a:cxnLst/>
            <a:rect l="l" t="t" r="r" b="b"/>
            <a:pathLst>
              <a:path w="3242309" h="6584315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0B29CFC8-09ED-4BC2-90CA-3D180F2FFB94}"/>
              </a:ext>
            </a:extLst>
          </p:cNvPr>
          <p:cNvSpPr/>
          <p:nvPr userDrawn="1"/>
        </p:nvSpPr>
        <p:spPr>
          <a:xfrm>
            <a:off x="12148590" y="6670472"/>
            <a:ext cx="3238474" cy="2708541"/>
          </a:xfrm>
          <a:custGeom>
            <a:avLst/>
            <a:gdLst/>
            <a:ahLst/>
            <a:cxnLst/>
            <a:rect l="l" t="t" r="r" b="b"/>
            <a:pathLst>
              <a:path w="3242309" h="6584315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1F4F01BE-4A78-4966-815F-B88819045A74}"/>
              </a:ext>
            </a:extLst>
          </p:cNvPr>
          <p:cNvSpPr/>
          <p:nvPr userDrawn="1"/>
        </p:nvSpPr>
        <p:spPr>
          <a:xfrm>
            <a:off x="15763047" y="6670472"/>
            <a:ext cx="3238474" cy="2708541"/>
          </a:xfrm>
          <a:custGeom>
            <a:avLst/>
            <a:gdLst/>
            <a:ahLst/>
            <a:cxnLst/>
            <a:rect l="l" t="t" r="r" b="b"/>
            <a:pathLst>
              <a:path w="3242309" h="6584315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1B1B5374-4C97-44A9-964A-C2FC8686059B}"/>
              </a:ext>
            </a:extLst>
          </p:cNvPr>
          <p:cNvSpPr/>
          <p:nvPr userDrawn="1"/>
        </p:nvSpPr>
        <p:spPr>
          <a:xfrm>
            <a:off x="1054216" y="6670472"/>
            <a:ext cx="3238474" cy="2708541"/>
          </a:xfrm>
          <a:custGeom>
            <a:avLst/>
            <a:gdLst/>
            <a:ahLst/>
            <a:cxnLst/>
            <a:rect l="l" t="t" r="r" b="b"/>
            <a:pathLst>
              <a:path w="3242310" h="6584315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FCD31AFD-4927-4ED3-8D36-C9E544FE35B0}"/>
              </a:ext>
            </a:extLst>
          </p:cNvPr>
          <p:cNvSpPr/>
          <p:nvPr userDrawn="1"/>
        </p:nvSpPr>
        <p:spPr>
          <a:xfrm>
            <a:off x="8469519" y="6670472"/>
            <a:ext cx="3238474" cy="2708541"/>
          </a:xfrm>
          <a:custGeom>
            <a:avLst/>
            <a:gdLst/>
            <a:ahLst/>
            <a:cxnLst/>
            <a:rect l="l" t="t" r="r" b="b"/>
            <a:pathLst>
              <a:path w="3242309" h="6584315">
                <a:moveTo>
                  <a:pt x="3241786" y="0"/>
                </a:moveTo>
                <a:lnTo>
                  <a:pt x="0" y="0"/>
                </a:lnTo>
                <a:lnTo>
                  <a:pt x="0" y="6584092"/>
                </a:lnTo>
                <a:lnTo>
                  <a:pt x="3241786" y="6584092"/>
                </a:lnTo>
                <a:lnTo>
                  <a:pt x="3241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28" name="Текст 53">
            <a:extLst>
              <a:ext uri="{FF2B5EF4-FFF2-40B4-BE49-F238E27FC236}">
                <a16:creationId xmlns:a16="http://schemas.microsoft.com/office/drawing/2014/main" id="{4A6ACF8F-7076-4016-A4EB-1A1EDDAB6C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72338" y="6213688"/>
            <a:ext cx="1282147" cy="1076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6992"/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53">
            <a:extLst>
              <a:ext uri="{FF2B5EF4-FFF2-40B4-BE49-F238E27FC236}">
                <a16:creationId xmlns:a16="http://schemas.microsoft.com/office/drawing/2014/main" id="{C226FA42-1503-4A0E-89E3-E1F42B0B4C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7683" y="6213688"/>
            <a:ext cx="1282147" cy="1076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6992"/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53">
            <a:extLst>
              <a:ext uri="{FF2B5EF4-FFF2-40B4-BE49-F238E27FC236}">
                <a16:creationId xmlns:a16="http://schemas.microsoft.com/office/drawing/2014/main" id="{DB1FEC38-728F-4C02-9CDA-4BF2A958E14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11427" y="6213688"/>
            <a:ext cx="1282147" cy="1076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6992"/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53">
            <a:extLst>
              <a:ext uri="{FF2B5EF4-FFF2-40B4-BE49-F238E27FC236}">
                <a16:creationId xmlns:a16="http://schemas.microsoft.com/office/drawing/2014/main" id="{50E142FF-3857-42FE-A0E5-E4C96C1A59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744686" y="6213688"/>
            <a:ext cx="1282147" cy="1076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6992"/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53">
            <a:extLst>
              <a:ext uri="{FF2B5EF4-FFF2-40B4-BE49-F238E27FC236}">
                <a16:creationId xmlns:a16="http://schemas.microsoft.com/office/drawing/2014/main" id="{AE7189F8-FDAE-4FDC-972F-B200731EE92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2380" y="6213688"/>
            <a:ext cx="1282147" cy="1076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6992"/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33" name="Текст 62">
            <a:extLst>
              <a:ext uri="{FF2B5EF4-FFF2-40B4-BE49-F238E27FC236}">
                <a16:creationId xmlns:a16="http://schemas.microsoft.com/office/drawing/2014/main" id="{9381D5B1-E4C7-4DD6-AD5E-45C5F2B1EE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40739" y="8031839"/>
            <a:ext cx="2665430" cy="430198"/>
          </a:xfrm>
          <a:prstGeom prst="rect">
            <a:avLst/>
          </a:prstGeom>
        </p:spPr>
        <p:txBody>
          <a:bodyPr anchor="ctr"/>
          <a:lstStyle>
            <a:lvl1pPr>
              <a:buNone/>
              <a:defRPr b="0" i="0">
                <a:latin typeface="Tinkoff Sans" panose="02000506050000020004" pitchFamily="2" charset="0"/>
              </a:defRPr>
            </a:lvl1pPr>
          </a:lstStyle>
          <a:p>
            <a:pPr marL="12685" marR="0" lvl="0" indent="0" algn="ctr" defTabSz="456651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97" b="0" i="0" u="none" strike="noStrike" kern="1200" cap="none" spc="5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Oleg Sans"/>
                <a:ea typeface="+mn-ea"/>
                <a:cs typeface="Oleg Sans"/>
              </a:rPr>
              <a:t>Обучение</a:t>
            </a:r>
            <a:endParaRPr kumimoji="0" lang="ru-RU" sz="27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leg Sans"/>
              <a:ea typeface="+mn-ea"/>
              <a:cs typeface="Oleg Sans"/>
            </a:endParaRPr>
          </a:p>
        </p:txBody>
      </p:sp>
      <p:sp>
        <p:nvSpPr>
          <p:cNvPr id="34" name="Текст 62">
            <a:extLst>
              <a:ext uri="{FF2B5EF4-FFF2-40B4-BE49-F238E27FC236}">
                <a16:creationId xmlns:a16="http://schemas.microsoft.com/office/drawing/2014/main" id="{BF259BE0-E1C2-4B9D-B6F4-80F0A559A1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80697" y="7592489"/>
            <a:ext cx="2665430" cy="1308900"/>
          </a:xfrm>
          <a:prstGeom prst="rect">
            <a:avLst/>
          </a:prstGeom>
        </p:spPr>
        <p:txBody>
          <a:bodyPr anchor="ctr"/>
          <a:lstStyle>
            <a:lvl1pPr>
              <a:buNone/>
              <a:defRPr b="0" i="0">
                <a:latin typeface="Tinkoff Sans" panose="02000506050000020004" pitchFamily="2" charset="0"/>
              </a:defRPr>
            </a:lvl1pPr>
          </a:lstStyle>
          <a:p>
            <a:pPr marL="12685" marR="0" lvl="0" indent="0" algn="ctr" defTabSz="456651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leg Sans"/>
                <a:ea typeface="+mn-ea"/>
                <a:cs typeface="Oleg Sans"/>
              </a:rPr>
              <a:t>Быстрое начисление процентов</a:t>
            </a:r>
          </a:p>
        </p:txBody>
      </p:sp>
      <p:sp>
        <p:nvSpPr>
          <p:cNvPr id="35" name="Текст 62">
            <a:extLst>
              <a:ext uri="{FF2B5EF4-FFF2-40B4-BE49-F238E27FC236}">
                <a16:creationId xmlns:a16="http://schemas.microsoft.com/office/drawing/2014/main" id="{1FC5F634-75ED-4A9E-A51C-05D88C4C6D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99393" y="7814864"/>
            <a:ext cx="2665430" cy="864148"/>
          </a:xfrm>
          <a:prstGeom prst="rect">
            <a:avLst/>
          </a:prstGeom>
        </p:spPr>
        <p:txBody>
          <a:bodyPr anchor="ctr"/>
          <a:lstStyle>
            <a:lvl1pPr>
              <a:buNone/>
              <a:defRPr b="0" i="0">
                <a:latin typeface="Tinkoff Sans" panose="02000506050000020004" pitchFamily="2" charset="0"/>
              </a:defRPr>
            </a:lvl1pPr>
          </a:lstStyle>
          <a:p>
            <a:pPr marL="12685" marR="0" lvl="0" indent="0" algn="ctr" defTabSz="456651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97" b="0" i="0" u="none" strike="noStrike" kern="1200" cap="none" spc="5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Oleg Sans"/>
                <a:ea typeface="+mn-ea"/>
                <a:cs typeface="Oleg Sans"/>
              </a:rPr>
              <a:t>Обучение  коллег</a:t>
            </a:r>
            <a:endParaRPr kumimoji="0" lang="ru-RU" sz="27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leg Sans"/>
              <a:ea typeface="+mn-ea"/>
              <a:cs typeface="Oleg Sans"/>
            </a:endParaRPr>
          </a:p>
        </p:txBody>
      </p:sp>
      <p:sp>
        <p:nvSpPr>
          <p:cNvPr id="36" name="Текст 62">
            <a:extLst>
              <a:ext uri="{FF2B5EF4-FFF2-40B4-BE49-F238E27FC236}">
                <a16:creationId xmlns:a16="http://schemas.microsoft.com/office/drawing/2014/main" id="{8A035245-D725-4E1E-A8A1-F077B0A816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45031" y="7592489"/>
            <a:ext cx="2665430" cy="1308900"/>
          </a:xfrm>
          <a:prstGeom prst="rect">
            <a:avLst/>
          </a:prstGeom>
        </p:spPr>
        <p:txBody>
          <a:bodyPr anchor="ctr"/>
          <a:lstStyle>
            <a:lvl1pPr>
              <a:buNone/>
              <a:defRPr b="0" i="0">
                <a:latin typeface="Tinkoff Sans" panose="02000506050000020004" pitchFamily="2" charset="0"/>
              </a:defRPr>
            </a:lvl1pPr>
          </a:lstStyle>
          <a:p>
            <a:pPr marL="12685" marR="0" lvl="0" indent="0" algn="ctr" defTabSz="456651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leg Sans"/>
                <a:ea typeface="+mn-ea"/>
                <a:cs typeface="Oleg Sans"/>
              </a:rPr>
              <a:t>Быстрое начисление процентов</a:t>
            </a:r>
          </a:p>
        </p:txBody>
      </p:sp>
      <p:sp>
        <p:nvSpPr>
          <p:cNvPr id="37" name="Текст 62">
            <a:extLst>
              <a:ext uri="{FF2B5EF4-FFF2-40B4-BE49-F238E27FC236}">
                <a16:creationId xmlns:a16="http://schemas.microsoft.com/office/drawing/2014/main" id="{6E12CEA7-D613-4985-8C69-BC3A4766BC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044568" y="8031839"/>
            <a:ext cx="2665430" cy="430198"/>
          </a:xfrm>
          <a:prstGeom prst="rect">
            <a:avLst/>
          </a:prstGeom>
        </p:spPr>
        <p:txBody>
          <a:bodyPr anchor="ctr"/>
          <a:lstStyle>
            <a:lvl1pPr>
              <a:buNone/>
              <a:defRPr b="0" i="0">
                <a:latin typeface="Tinkoff Sans" panose="02000506050000020004" pitchFamily="2" charset="0"/>
              </a:defRPr>
            </a:lvl1pPr>
          </a:lstStyle>
          <a:p>
            <a:pPr marL="12685" marR="0" lvl="0" indent="0" algn="ctr" defTabSz="456651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97" b="0" i="0" u="none" strike="noStrike" kern="1200" cap="none" spc="5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Oleg Sans"/>
                <a:ea typeface="+mn-ea"/>
                <a:cs typeface="Oleg Sans"/>
              </a:rPr>
              <a:t>Обучение</a:t>
            </a:r>
            <a:endParaRPr kumimoji="0" lang="ru-RU" sz="27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leg Sans"/>
              <a:ea typeface="+mn-ea"/>
              <a:cs typeface="Oleg San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BADFC-7D65-3731-E648-F56D09D2BE9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080000" y="3444875"/>
            <a:ext cx="914400" cy="914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98190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9968"/>
            <a:ext cx="3279775" cy="0"/>
          </a:xfrm>
          <a:custGeom>
            <a:avLst/>
            <a:gdLst/>
            <a:ahLst/>
            <a:cxnLst/>
            <a:rect l="l" t="t" r="r" b="b"/>
            <a:pathLst>
              <a:path w="3279775">
                <a:moveTo>
                  <a:pt x="0" y="0"/>
                </a:moveTo>
                <a:lnTo>
                  <a:pt x="3279223" y="0"/>
                </a:lnTo>
              </a:path>
            </a:pathLst>
          </a:custGeom>
          <a:ln w="50196">
            <a:solidFill>
              <a:srgbClr val="1A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36789" y="678323"/>
            <a:ext cx="7630520" cy="939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019" y="2951290"/>
            <a:ext cx="19458060" cy="535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460875" cy="11315700"/>
          </a:xfrm>
          <a:custGeom>
            <a:avLst/>
            <a:gdLst/>
            <a:ahLst/>
            <a:cxnLst/>
            <a:rect l="l" t="t" r="r" b="b"/>
            <a:pathLst>
              <a:path w="4460875" h="10027285">
                <a:moveTo>
                  <a:pt x="0" y="10028560"/>
                </a:moveTo>
                <a:lnTo>
                  <a:pt x="4454967" y="10028560"/>
                </a:lnTo>
                <a:lnTo>
                  <a:pt x="4454967" y="14294"/>
                </a:lnTo>
                <a:lnTo>
                  <a:pt x="0" y="14294"/>
                </a:lnTo>
                <a:lnTo>
                  <a:pt x="0" y="10028560"/>
                </a:lnTo>
                <a:close/>
              </a:path>
            </a:pathLst>
          </a:custGeom>
          <a:solidFill>
            <a:srgbClr val="FFD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1738" y="6392199"/>
            <a:ext cx="12950312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20" dirty="0">
                <a:latin typeface="Calibri"/>
                <a:cs typeface="Calibri"/>
              </a:rPr>
              <a:t>Algebraic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Data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Types.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Что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это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такое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и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 err="1">
                <a:latin typeface="Calibri"/>
                <a:cs typeface="Calibri"/>
              </a:rPr>
              <a:t>зачем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 err="1">
                <a:latin typeface="Calibri"/>
                <a:cs typeface="Calibri"/>
              </a:rPr>
              <a:t>использовать</a:t>
            </a:r>
            <a:r>
              <a:rPr lang="ru-RU" sz="3600" spc="-10" dirty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600" spc="-10" dirty="0">
                <a:latin typeface="Calibri"/>
                <a:cs typeface="Calibri"/>
              </a:rPr>
              <a:t>Стандартные коллекции </a:t>
            </a:r>
            <a:r>
              <a:rPr lang="en-US" sz="3600" spc="-10" dirty="0" err="1">
                <a:latin typeface="Calibri"/>
                <a:cs typeface="Calibri"/>
              </a:rPr>
              <a:t>scala</a:t>
            </a:r>
            <a:endParaRPr lang="en-US" sz="3600" spc="-1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1604" y="3814816"/>
            <a:ext cx="14663045" cy="20095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950" spc="15" dirty="0">
                <a:solidFill>
                  <a:srgbClr val="1E1E1E"/>
                </a:solidFill>
              </a:rPr>
              <a:t>A</a:t>
            </a:r>
            <a:r>
              <a:rPr sz="12950" spc="-125" dirty="0">
                <a:solidFill>
                  <a:srgbClr val="1E1E1E"/>
                </a:solidFill>
              </a:rPr>
              <a:t>D</a:t>
            </a:r>
            <a:r>
              <a:rPr sz="12950" spc="15" dirty="0">
                <a:solidFill>
                  <a:srgbClr val="1E1E1E"/>
                </a:solidFill>
              </a:rPr>
              <a:t>T</a:t>
            </a:r>
            <a:r>
              <a:rPr lang="ru-RU" sz="12950" spc="15" dirty="0">
                <a:solidFill>
                  <a:srgbClr val="1E1E1E"/>
                </a:solidFill>
              </a:rPr>
              <a:t> и контейнеры</a:t>
            </a:r>
            <a:r>
              <a:rPr lang="en-US" sz="12950" spc="15" dirty="0">
                <a:solidFill>
                  <a:srgbClr val="1E1E1E"/>
                </a:solidFill>
              </a:rPr>
              <a:t> </a:t>
            </a:r>
            <a:endParaRPr sz="129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380492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Record</a:t>
            </a:r>
            <a:r>
              <a:rPr spc="-70" dirty="0"/>
              <a:t> </a:t>
            </a:r>
            <a:r>
              <a:rPr spc="-5" dirty="0"/>
              <a:t>class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8712" y="4952468"/>
            <a:ext cx="3606155" cy="27116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744524" y="7871659"/>
            <a:ext cx="30492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000" spc="-5" dirty="0">
                <a:latin typeface="Calibri"/>
                <a:cs typeface="Calibri"/>
              </a:rPr>
              <a:t>14</a:t>
            </a:r>
            <a:r>
              <a:rPr lang="ru-RU" sz="3000" spc="-20" dirty="0">
                <a:latin typeface="Calibri"/>
                <a:cs typeface="Calibri"/>
              </a:rPr>
              <a:t> </a:t>
            </a:r>
            <a:r>
              <a:rPr lang="ru-RU" sz="3000" spc="-10" dirty="0">
                <a:latin typeface="Calibri"/>
                <a:cs typeface="Calibri"/>
              </a:rPr>
              <a:t>(март </a:t>
            </a:r>
            <a:r>
              <a:rPr lang="ru-RU" sz="3000" spc="-5" dirty="0">
                <a:latin typeface="Calibri"/>
                <a:cs typeface="Calibri"/>
              </a:rPr>
              <a:t>2020)</a:t>
            </a:r>
            <a:endParaRPr lang="ru-RU"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380492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Record</a:t>
            </a:r>
            <a:r>
              <a:rPr spc="-70" dirty="0"/>
              <a:t> </a:t>
            </a:r>
            <a:r>
              <a:rPr spc="-5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594" y="1059842"/>
            <a:ext cx="2825503" cy="3079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38712" y="4952468"/>
            <a:ext cx="3606155" cy="27116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72674" y="4154746"/>
            <a:ext cx="31457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dirty="0">
                <a:latin typeface="Calibri"/>
                <a:cs typeface="Calibri"/>
              </a:rPr>
              <a:t>9.0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(сентябрь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2020)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44524" y="7871659"/>
            <a:ext cx="30492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000" spc="-5" dirty="0">
                <a:latin typeface="Calibri"/>
                <a:cs typeface="Calibri"/>
              </a:rPr>
              <a:t>14</a:t>
            </a:r>
            <a:r>
              <a:rPr lang="ru-RU" sz="3000" spc="-20" dirty="0">
                <a:latin typeface="Calibri"/>
                <a:cs typeface="Calibri"/>
              </a:rPr>
              <a:t> </a:t>
            </a:r>
            <a:r>
              <a:rPr lang="ru-RU" sz="3000" spc="-10" dirty="0">
                <a:latin typeface="Calibri"/>
                <a:cs typeface="Calibri"/>
              </a:rPr>
              <a:t>(март </a:t>
            </a:r>
            <a:r>
              <a:rPr lang="ru-RU" sz="3000" spc="-5" dirty="0">
                <a:latin typeface="Calibri"/>
                <a:cs typeface="Calibri"/>
              </a:rPr>
              <a:t>2020)</a:t>
            </a:r>
            <a:endParaRPr lang="ru-RU"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96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380492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Record</a:t>
            </a:r>
            <a:r>
              <a:rPr spc="-70" dirty="0"/>
              <a:t> </a:t>
            </a:r>
            <a:r>
              <a:rPr spc="-5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594" y="1059842"/>
            <a:ext cx="2825503" cy="3079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38712" y="4952468"/>
            <a:ext cx="3606155" cy="27116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6562" y="4950940"/>
            <a:ext cx="1676342" cy="27132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72674" y="4154746"/>
            <a:ext cx="31457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dirty="0">
                <a:latin typeface="Calibri"/>
                <a:cs typeface="Calibri"/>
              </a:rPr>
              <a:t>9.0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(сентябрь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2020)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9295" y="8023866"/>
            <a:ext cx="276161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dirty="0">
                <a:latin typeface="Calibri"/>
                <a:cs typeface="Calibri"/>
              </a:rPr>
              <a:t>2.4.0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(март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2007)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44524" y="7871659"/>
            <a:ext cx="30492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libri"/>
                <a:cs typeface="Calibri"/>
              </a:rPr>
              <a:t>1</a:t>
            </a:r>
            <a:r>
              <a:rPr lang="ru-RU" sz="3000" spc="-5" dirty="0">
                <a:latin typeface="Calibri"/>
                <a:cs typeface="Calibri"/>
              </a:rPr>
              <a:t>4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</a:t>
            </a:r>
            <a:r>
              <a:rPr lang="ru-RU" sz="3000" spc="-10" dirty="0">
                <a:latin typeface="Calibri"/>
                <a:cs typeface="Calibri"/>
              </a:rPr>
              <a:t>март </a:t>
            </a:r>
            <a:r>
              <a:rPr sz="3000" spc="-5" dirty="0">
                <a:latin typeface="Calibri"/>
                <a:cs typeface="Calibri"/>
              </a:rPr>
              <a:t>2020)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380492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Record</a:t>
            </a:r>
            <a:r>
              <a:rPr spc="-70" dirty="0"/>
              <a:t> </a:t>
            </a:r>
            <a:r>
              <a:rPr spc="-5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594" y="1059842"/>
            <a:ext cx="2825503" cy="3079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38712" y="4952468"/>
            <a:ext cx="3606155" cy="271168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28602" y="4823837"/>
            <a:ext cx="2029460" cy="3033395"/>
            <a:chOff x="2128602" y="4823837"/>
            <a:chExt cx="2029460" cy="30333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6562" y="4950940"/>
              <a:ext cx="1676342" cy="27132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8602" y="4823837"/>
              <a:ext cx="2029043" cy="303317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072674" y="4154746"/>
            <a:ext cx="31457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dirty="0">
                <a:latin typeface="Calibri"/>
                <a:cs typeface="Calibri"/>
              </a:rPr>
              <a:t>9.0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(сентябрь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2020)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9295" y="8023866"/>
            <a:ext cx="276161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dirty="0">
                <a:latin typeface="Calibri"/>
                <a:cs typeface="Calibri"/>
              </a:rPr>
              <a:t>2.4.0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(март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2007)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4524" y="7871659"/>
            <a:ext cx="30492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000" spc="-5" dirty="0">
                <a:latin typeface="Calibri"/>
                <a:cs typeface="Calibri"/>
              </a:rPr>
              <a:t>14</a:t>
            </a:r>
            <a:r>
              <a:rPr lang="ru-RU" sz="3000" spc="-20" dirty="0">
                <a:latin typeface="Calibri"/>
                <a:cs typeface="Calibri"/>
              </a:rPr>
              <a:t> </a:t>
            </a:r>
            <a:r>
              <a:rPr lang="ru-RU" sz="3000" spc="-10" dirty="0">
                <a:latin typeface="Calibri"/>
                <a:cs typeface="Calibri"/>
              </a:rPr>
              <a:t>(март </a:t>
            </a:r>
            <a:r>
              <a:rPr lang="ru-RU" sz="3000" spc="-5" dirty="0">
                <a:latin typeface="Calibri"/>
                <a:cs typeface="Calibri"/>
              </a:rPr>
              <a:t>2020)</a:t>
            </a:r>
            <a:endParaRPr lang="ru-RU"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399859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Product</a:t>
            </a:r>
            <a:r>
              <a:rPr spc="-55" dirty="0"/>
              <a:t> </a:t>
            </a:r>
            <a:r>
              <a:rPr spc="-10" dirty="0"/>
              <a:t>type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399859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Product</a:t>
            </a:r>
            <a:r>
              <a:rPr spc="-55" dirty="0"/>
              <a:t> </a:t>
            </a:r>
            <a:r>
              <a:rPr spc="-10" dirty="0"/>
              <a:t>type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3927" y="2395655"/>
            <a:ext cx="12784729" cy="445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399859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Product</a:t>
            </a:r>
            <a:r>
              <a:rPr spc="-55" dirty="0"/>
              <a:t> </a:t>
            </a:r>
            <a:r>
              <a:rPr spc="-10" dirty="0"/>
              <a:t>type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8304" y="2370216"/>
            <a:ext cx="14370685" cy="3463290"/>
            <a:chOff x="638304" y="2370216"/>
            <a:chExt cx="14370685" cy="3463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4719" y="3245068"/>
              <a:ext cx="1777785" cy="20913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9534" y="5168043"/>
              <a:ext cx="946844" cy="6653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8220" y="3235635"/>
              <a:ext cx="4149725" cy="1765935"/>
            </a:xfrm>
            <a:custGeom>
              <a:avLst/>
              <a:gdLst/>
              <a:ahLst/>
              <a:cxnLst/>
              <a:rect l="l" t="t" r="r" b="b"/>
              <a:pathLst>
                <a:path w="4149725" h="1765935">
                  <a:moveTo>
                    <a:pt x="380517" y="1384896"/>
                  </a:moveTo>
                  <a:lnTo>
                    <a:pt x="253682" y="1384896"/>
                  </a:lnTo>
                  <a:lnTo>
                    <a:pt x="253682" y="13779"/>
                  </a:lnTo>
                  <a:lnTo>
                    <a:pt x="126847" y="13779"/>
                  </a:lnTo>
                  <a:lnTo>
                    <a:pt x="126847" y="1384896"/>
                  </a:lnTo>
                  <a:lnTo>
                    <a:pt x="0" y="1384896"/>
                  </a:lnTo>
                  <a:lnTo>
                    <a:pt x="190258" y="1765414"/>
                  </a:lnTo>
                  <a:lnTo>
                    <a:pt x="348805" y="1448320"/>
                  </a:lnTo>
                  <a:lnTo>
                    <a:pt x="380517" y="1384896"/>
                  </a:lnTo>
                  <a:close/>
                </a:path>
                <a:path w="4149725" h="1765935">
                  <a:moveTo>
                    <a:pt x="4149661" y="1555750"/>
                  </a:moveTo>
                  <a:lnTo>
                    <a:pt x="4091851" y="1371714"/>
                  </a:lnTo>
                  <a:lnTo>
                    <a:pt x="4022166" y="1149858"/>
                  </a:lnTo>
                  <a:lnTo>
                    <a:pt x="3930929" y="1237983"/>
                  </a:lnTo>
                  <a:lnTo>
                    <a:pt x="2735300" y="0"/>
                  </a:lnTo>
                  <a:lnTo>
                    <a:pt x="2644063" y="88125"/>
                  </a:lnTo>
                  <a:lnTo>
                    <a:pt x="3839705" y="1326095"/>
                  </a:lnTo>
                  <a:lnTo>
                    <a:pt x="3748468" y="1414208"/>
                  </a:lnTo>
                  <a:lnTo>
                    <a:pt x="4149661" y="1555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304" y="2370216"/>
              <a:ext cx="14370137" cy="903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8855" y="5463454"/>
              <a:ext cx="888240" cy="24714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70586" y="5507907"/>
            <a:ext cx="1095646" cy="3041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399859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Product</a:t>
            </a:r>
            <a:r>
              <a:rPr spc="-55" dirty="0"/>
              <a:t> </a:t>
            </a:r>
            <a:r>
              <a:rPr spc="-10" dirty="0"/>
              <a:t>type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8304" y="2370216"/>
            <a:ext cx="14370685" cy="3463290"/>
            <a:chOff x="638304" y="2370216"/>
            <a:chExt cx="14370685" cy="34632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4719" y="3245068"/>
              <a:ext cx="1777785" cy="20913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9534" y="5168043"/>
              <a:ext cx="946844" cy="6653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8220" y="3235635"/>
              <a:ext cx="4149725" cy="1765935"/>
            </a:xfrm>
            <a:custGeom>
              <a:avLst/>
              <a:gdLst/>
              <a:ahLst/>
              <a:cxnLst/>
              <a:rect l="l" t="t" r="r" b="b"/>
              <a:pathLst>
                <a:path w="4149725" h="1765935">
                  <a:moveTo>
                    <a:pt x="380517" y="1384896"/>
                  </a:moveTo>
                  <a:lnTo>
                    <a:pt x="253682" y="1384896"/>
                  </a:lnTo>
                  <a:lnTo>
                    <a:pt x="253682" y="13779"/>
                  </a:lnTo>
                  <a:lnTo>
                    <a:pt x="126847" y="13779"/>
                  </a:lnTo>
                  <a:lnTo>
                    <a:pt x="126847" y="1384896"/>
                  </a:lnTo>
                  <a:lnTo>
                    <a:pt x="0" y="1384896"/>
                  </a:lnTo>
                  <a:lnTo>
                    <a:pt x="190258" y="1765414"/>
                  </a:lnTo>
                  <a:lnTo>
                    <a:pt x="348805" y="1448320"/>
                  </a:lnTo>
                  <a:lnTo>
                    <a:pt x="380517" y="1384896"/>
                  </a:lnTo>
                  <a:close/>
                </a:path>
                <a:path w="4149725" h="1765935">
                  <a:moveTo>
                    <a:pt x="4149661" y="1555750"/>
                  </a:moveTo>
                  <a:lnTo>
                    <a:pt x="4091851" y="1371714"/>
                  </a:lnTo>
                  <a:lnTo>
                    <a:pt x="4022166" y="1149858"/>
                  </a:lnTo>
                  <a:lnTo>
                    <a:pt x="3930929" y="1237983"/>
                  </a:lnTo>
                  <a:lnTo>
                    <a:pt x="2735300" y="0"/>
                  </a:lnTo>
                  <a:lnTo>
                    <a:pt x="2644063" y="88125"/>
                  </a:lnTo>
                  <a:lnTo>
                    <a:pt x="3839705" y="1326095"/>
                  </a:lnTo>
                  <a:lnTo>
                    <a:pt x="3748468" y="1414208"/>
                  </a:lnTo>
                  <a:lnTo>
                    <a:pt x="4149661" y="1555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304" y="2370216"/>
              <a:ext cx="14370137" cy="9031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70586" y="5507907"/>
            <a:ext cx="1095646" cy="3041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73398" y="7275004"/>
            <a:ext cx="5985510" cy="169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000" spc="-10" dirty="0">
                <a:latin typeface="Calibri"/>
                <a:cs typeface="Calibri"/>
              </a:rPr>
              <a:t>|Cat|</a:t>
            </a:r>
            <a:r>
              <a:rPr sz="3000" spc="-5" dirty="0">
                <a:latin typeface="Calibri"/>
                <a:cs typeface="Calibri"/>
              </a:rPr>
              <a:t> =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|Long| *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|String| *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|Color]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latin typeface="Calibri"/>
                <a:cs typeface="Calibri"/>
              </a:rPr>
              <a:t>|Cat|</a:t>
            </a:r>
            <a:r>
              <a:rPr sz="3000" spc="-5" dirty="0">
                <a:latin typeface="Calibri"/>
                <a:cs typeface="Calibri"/>
              </a:rPr>
              <a:t> = </a:t>
            </a:r>
            <a:r>
              <a:rPr sz="3000" spc="-10" dirty="0">
                <a:latin typeface="Calibri"/>
                <a:cs typeface="Calibri"/>
              </a:rPr>
              <a:t>Cardinality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number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Cat</a:t>
            </a:r>
            <a:endParaRPr sz="30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58854" y="5463454"/>
            <a:ext cx="888240" cy="2471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399859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Product</a:t>
            </a:r>
            <a:r>
              <a:rPr spc="-55" dirty="0"/>
              <a:t> </a:t>
            </a:r>
            <a:r>
              <a:rPr spc="-10" dirty="0"/>
              <a:t>type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8304" y="2370216"/>
            <a:ext cx="14370685" cy="3463290"/>
            <a:chOff x="638304" y="2370216"/>
            <a:chExt cx="14370685" cy="34632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4719" y="3245068"/>
              <a:ext cx="1777785" cy="20913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9534" y="5168043"/>
              <a:ext cx="946844" cy="6653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48220" y="3235635"/>
              <a:ext cx="4149725" cy="1765935"/>
            </a:xfrm>
            <a:custGeom>
              <a:avLst/>
              <a:gdLst/>
              <a:ahLst/>
              <a:cxnLst/>
              <a:rect l="l" t="t" r="r" b="b"/>
              <a:pathLst>
                <a:path w="4149725" h="1765935">
                  <a:moveTo>
                    <a:pt x="380517" y="1384896"/>
                  </a:moveTo>
                  <a:lnTo>
                    <a:pt x="253682" y="1384896"/>
                  </a:lnTo>
                  <a:lnTo>
                    <a:pt x="253682" y="13779"/>
                  </a:lnTo>
                  <a:lnTo>
                    <a:pt x="126847" y="13779"/>
                  </a:lnTo>
                  <a:lnTo>
                    <a:pt x="126847" y="1384896"/>
                  </a:lnTo>
                  <a:lnTo>
                    <a:pt x="0" y="1384896"/>
                  </a:lnTo>
                  <a:lnTo>
                    <a:pt x="190258" y="1765414"/>
                  </a:lnTo>
                  <a:lnTo>
                    <a:pt x="348805" y="1448320"/>
                  </a:lnTo>
                  <a:lnTo>
                    <a:pt x="380517" y="1384896"/>
                  </a:lnTo>
                  <a:close/>
                </a:path>
                <a:path w="4149725" h="1765935">
                  <a:moveTo>
                    <a:pt x="4149661" y="1555750"/>
                  </a:moveTo>
                  <a:lnTo>
                    <a:pt x="4091851" y="1371714"/>
                  </a:lnTo>
                  <a:lnTo>
                    <a:pt x="4022166" y="1149858"/>
                  </a:lnTo>
                  <a:lnTo>
                    <a:pt x="3930929" y="1237983"/>
                  </a:lnTo>
                  <a:lnTo>
                    <a:pt x="2735300" y="0"/>
                  </a:lnTo>
                  <a:lnTo>
                    <a:pt x="2644063" y="88125"/>
                  </a:lnTo>
                  <a:lnTo>
                    <a:pt x="3839705" y="1326095"/>
                  </a:lnTo>
                  <a:lnTo>
                    <a:pt x="3748468" y="1414208"/>
                  </a:lnTo>
                  <a:lnTo>
                    <a:pt x="4149661" y="1555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304" y="2370216"/>
              <a:ext cx="14370137" cy="9031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70586" y="5507907"/>
            <a:ext cx="1095646" cy="3041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73398" y="7275004"/>
            <a:ext cx="5985510" cy="169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000" spc="-10" dirty="0">
                <a:latin typeface="Calibri"/>
                <a:cs typeface="Calibri"/>
              </a:rPr>
              <a:t>|Cat|</a:t>
            </a:r>
            <a:r>
              <a:rPr sz="3000" spc="-5" dirty="0">
                <a:latin typeface="Calibri"/>
                <a:cs typeface="Calibri"/>
              </a:rPr>
              <a:t> =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|Long| *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|String| *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|Color]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latin typeface="Calibri"/>
                <a:cs typeface="Calibri"/>
              </a:rPr>
              <a:t>|Cat|</a:t>
            </a:r>
            <a:r>
              <a:rPr sz="3000" spc="-5" dirty="0">
                <a:latin typeface="Calibri"/>
                <a:cs typeface="Calibri"/>
              </a:rPr>
              <a:t> = </a:t>
            </a:r>
            <a:r>
              <a:rPr sz="3000" spc="-10" dirty="0">
                <a:latin typeface="Calibri"/>
                <a:cs typeface="Calibri"/>
              </a:rPr>
              <a:t>Cardinality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number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Cat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58854" y="5463454"/>
            <a:ext cx="888240" cy="2471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52360" y="6701328"/>
            <a:ext cx="5411388" cy="39184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91274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Сoproduct</a:t>
            </a:r>
            <a:r>
              <a:rPr spc="-10" dirty="0"/>
              <a:t> type</a:t>
            </a:r>
            <a:r>
              <a:rPr spc="-5" dirty="0"/>
              <a:t> </a:t>
            </a:r>
            <a:r>
              <a:rPr spc="-40" dirty="0"/>
              <a:t>aka</a:t>
            </a:r>
            <a:r>
              <a:rPr spc="-10" dirty="0"/>
              <a:t> </a:t>
            </a:r>
            <a:r>
              <a:rPr spc="-5" dirty="0"/>
              <a:t>Sum</a:t>
            </a:r>
            <a:r>
              <a:rPr spc="-20" dirty="0"/>
              <a:t> </a:t>
            </a:r>
            <a:r>
              <a:rPr spc="-10" dirty="0"/>
              <a:t>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Заголовок 42">
            <a:extLst>
              <a:ext uri="{FF2B5EF4-FFF2-40B4-BE49-F238E27FC236}">
                <a16:creationId xmlns:a16="http://schemas.microsoft.com/office/drawing/2014/main" id="{DAA6EE65-BC29-47DE-9F22-44FE9896F5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4063" y="738188"/>
            <a:ext cx="18742025" cy="919162"/>
          </a:xfrm>
        </p:spPr>
        <p:txBody>
          <a:bodyPr/>
          <a:lstStyle/>
          <a:p>
            <a:pPr algn="ctr">
              <a:lnSpc>
                <a:spcPts val="6992"/>
              </a:lnSpc>
            </a:pPr>
            <a:r>
              <a:rPr lang="ru-RU" sz="5993" dirty="0"/>
              <a:t>План курса ФИЛП 2024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F3A4D8DB-643D-43D9-A9F5-AE59372006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/>
              <a:t>02</a:t>
            </a:r>
            <a:endParaRPr lang="ru-RU" dirty="0"/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C87657F8-A83E-4926-9AE4-130A4EF467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/>
              <a:t>03</a:t>
            </a:r>
            <a:endParaRPr lang="ru-RU" dirty="0"/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6587758E-BBCF-49B0-BAE1-6EF13FC14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/>
              <a:t>04</a:t>
            </a:r>
            <a:endParaRPr lang="ru-RU" dirty="0"/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849013C5-8D0B-45A7-9121-4A6504FCF1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05</a:t>
            </a:r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73CA11B3-2171-484A-9FEC-69D3B030D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/>
              <a:t>01</a:t>
            </a:r>
            <a:endParaRPr lang="ru-RU" dirty="0"/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id="{1F58B915-1442-4833-8B7F-388F194F4A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40740" y="4190559"/>
            <a:ext cx="2665430" cy="424485"/>
          </a:xfrm>
        </p:spPr>
        <p:txBody>
          <a:bodyPr/>
          <a:lstStyle/>
          <a:p>
            <a:pPr algn="ctr">
              <a:lnSpc>
                <a:spcPts val="3296"/>
              </a:lnSpc>
            </a:pPr>
            <a:r>
              <a:rPr lang="ru-RU" sz="2797">
                <a:solidFill>
                  <a:srgbClr val="1E1E1E"/>
                </a:solidFill>
              </a:rPr>
              <a:t>Вводная</a:t>
            </a:r>
            <a:endParaRPr lang="ru-RU" sz="2797" dirty="0">
              <a:solidFill>
                <a:srgbClr val="1E1E1E"/>
              </a:solidFill>
            </a:endParaRP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2C9235BB-14F2-4A6F-A6F9-D3CED38207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80698" y="3972873"/>
            <a:ext cx="2665430" cy="859859"/>
          </a:xfrm>
        </p:spPr>
        <p:txBody>
          <a:bodyPr/>
          <a:lstStyle/>
          <a:p>
            <a:pPr algn="ctr"/>
            <a:r>
              <a:rPr lang="ru-RU" sz="2797">
                <a:solidFill>
                  <a:srgbClr val="1E1E1E"/>
                </a:solidFill>
              </a:rPr>
              <a:t>Базовый синтаксис</a:t>
            </a:r>
            <a:endParaRPr lang="ru-RU" sz="2797" dirty="0">
              <a:solidFill>
                <a:srgbClr val="1E1E1E"/>
              </a:solidFill>
            </a:endParaRPr>
          </a:p>
        </p:txBody>
      </p:sp>
      <p:sp>
        <p:nvSpPr>
          <p:cNvPr id="37" name="Текст 36">
            <a:extLst>
              <a:ext uri="{FF2B5EF4-FFF2-40B4-BE49-F238E27FC236}">
                <a16:creationId xmlns:a16="http://schemas.microsoft.com/office/drawing/2014/main" id="{917D43E7-DD0E-4D41-B053-F5F7BADF0C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99394" y="4190559"/>
            <a:ext cx="2665430" cy="424485"/>
          </a:xfrm>
        </p:spPr>
        <p:txBody>
          <a:bodyPr/>
          <a:lstStyle/>
          <a:p>
            <a:pPr algn="ctr">
              <a:lnSpc>
                <a:spcPts val="3296"/>
              </a:lnSpc>
            </a:pPr>
            <a:r>
              <a:rPr lang="ru-RU" sz="2797">
                <a:solidFill>
                  <a:srgbClr val="1E1E1E"/>
                </a:solidFill>
              </a:rPr>
              <a:t>Функции</a:t>
            </a:r>
            <a:endParaRPr lang="ru-RU" sz="2797" dirty="0">
              <a:solidFill>
                <a:srgbClr val="1E1E1E"/>
              </a:solidFill>
            </a:endParaRPr>
          </a:p>
        </p:txBody>
      </p:sp>
      <p:sp>
        <p:nvSpPr>
          <p:cNvPr id="39" name="Текст 38">
            <a:extLst>
              <a:ext uri="{FF2B5EF4-FFF2-40B4-BE49-F238E27FC236}">
                <a16:creationId xmlns:a16="http://schemas.microsoft.com/office/drawing/2014/main" id="{2C9C6E8D-2591-4953-9B3E-4446B9ED00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445032" y="4190559"/>
            <a:ext cx="2665430" cy="424485"/>
          </a:xfrm>
        </p:spPr>
        <p:txBody>
          <a:bodyPr/>
          <a:lstStyle/>
          <a:p>
            <a:pPr algn="ctr">
              <a:lnSpc>
                <a:spcPts val="3296"/>
              </a:lnSpc>
            </a:pPr>
            <a:r>
              <a:rPr lang="en-US" sz="2797" dirty="0">
                <a:solidFill>
                  <a:srgbClr val="1E1E1E"/>
                </a:solidFill>
              </a:rPr>
              <a:t>ADT, </a:t>
            </a:r>
            <a:r>
              <a:rPr lang="ru-RU" sz="2797" dirty="0">
                <a:solidFill>
                  <a:srgbClr val="1E1E1E"/>
                </a:solidFill>
              </a:rPr>
              <a:t>коллекции</a:t>
            </a:r>
          </a:p>
        </p:txBody>
      </p:sp>
      <p:sp>
        <p:nvSpPr>
          <p:cNvPr id="41" name="Текст 40">
            <a:extLst>
              <a:ext uri="{FF2B5EF4-FFF2-40B4-BE49-F238E27FC236}">
                <a16:creationId xmlns:a16="http://schemas.microsoft.com/office/drawing/2014/main" id="{EEF815DE-6BB8-49AD-A97F-91CA201DAD8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044569" y="4125317"/>
            <a:ext cx="2665430" cy="554969"/>
          </a:xfrm>
        </p:spPr>
        <p:txBody>
          <a:bodyPr>
            <a:noAutofit/>
          </a:bodyPr>
          <a:lstStyle/>
          <a:p>
            <a:pPr algn="ctr">
              <a:lnSpc>
                <a:spcPts val="3296"/>
              </a:lnSpc>
            </a:pPr>
            <a:r>
              <a:rPr lang="en-US" sz="2797">
                <a:solidFill>
                  <a:srgbClr val="1E1E1E"/>
                </a:solidFill>
              </a:rPr>
              <a:t>Implicits, Typeclasses</a:t>
            </a:r>
            <a:endParaRPr lang="ru-RU" sz="2797" dirty="0">
              <a:solidFill>
                <a:srgbClr val="1E1E1E"/>
              </a:solidFill>
            </a:endParaRPr>
          </a:p>
        </p:txBody>
      </p:sp>
      <p:sp>
        <p:nvSpPr>
          <p:cNvPr id="2" name="AutoShape 2" descr="Scala-full-color.svg"/>
          <p:cNvSpPr>
            <a:spLocks noChangeAspect="1" noChangeArrowheads="1"/>
          </p:cNvSpPr>
          <p:nvPr/>
        </p:nvSpPr>
        <p:spPr bwMode="auto">
          <a:xfrm>
            <a:off x="193446" y="433117"/>
            <a:ext cx="304439" cy="30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endParaRPr lang="ru-RU" sz="1798"/>
          </a:p>
        </p:txBody>
      </p:sp>
      <p:sp>
        <p:nvSpPr>
          <p:cNvPr id="24" name="Текст 28">
            <a:extLst>
              <a:ext uri="{FF2B5EF4-FFF2-40B4-BE49-F238E27FC236}">
                <a16:creationId xmlns:a16="http://schemas.microsoft.com/office/drawing/2014/main" id="{F3A4D8DB-643D-43D9-A9F5-AE59372006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2338" y="6191744"/>
            <a:ext cx="1282147" cy="1076000"/>
          </a:xfrm>
        </p:spPr>
        <p:txBody>
          <a:bodyPr/>
          <a:lstStyle/>
          <a:p>
            <a:r>
              <a:rPr lang="ru-RU" dirty="0"/>
              <a:t>07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C87657F8-A83E-4926-9AE4-130A4EF467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7683" y="6191744"/>
            <a:ext cx="1282147" cy="1076000"/>
          </a:xfrm>
        </p:spPr>
        <p:txBody>
          <a:bodyPr/>
          <a:lstStyle/>
          <a:p>
            <a:r>
              <a:rPr lang="ru-RU" dirty="0"/>
              <a:t>08</a:t>
            </a:r>
          </a:p>
        </p:txBody>
      </p:sp>
      <p:sp>
        <p:nvSpPr>
          <p:cNvPr id="26" name="Текст 30">
            <a:extLst>
              <a:ext uri="{FF2B5EF4-FFF2-40B4-BE49-F238E27FC236}">
                <a16:creationId xmlns:a16="http://schemas.microsoft.com/office/drawing/2014/main" id="{6587758E-BBCF-49B0-BAE1-6EF13FC14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1428" y="6191744"/>
            <a:ext cx="1282147" cy="1076000"/>
          </a:xfrm>
        </p:spPr>
        <p:txBody>
          <a:bodyPr/>
          <a:lstStyle/>
          <a:p>
            <a:r>
              <a:rPr lang="ru-RU" dirty="0"/>
              <a:t>09</a:t>
            </a:r>
          </a:p>
        </p:txBody>
      </p:sp>
      <p:sp>
        <p:nvSpPr>
          <p:cNvPr id="27" name="Текст 31">
            <a:extLst>
              <a:ext uri="{FF2B5EF4-FFF2-40B4-BE49-F238E27FC236}">
                <a16:creationId xmlns:a16="http://schemas.microsoft.com/office/drawing/2014/main" id="{849013C5-8D0B-45A7-9121-4A6504FCF1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744687" y="6191744"/>
            <a:ext cx="1282147" cy="1076000"/>
          </a:xfrm>
        </p:spPr>
        <p:txBody>
          <a:bodyPr/>
          <a:lstStyle/>
          <a:p>
            <a:r>
              <a:rPr lang="ru-RU" dirty="0"/>
              <a:t>10</a:t>
            </a:r>
          </a:p>
        </p:txBody>
      </p:sp>
      <p:sp>
        <p:nvSpPr>
          <p:cNvPr id="44" name="Текст 27">
            <a:extLst>
              <a:ext uri="{FF2B5EF4-FFF2-40B4-BE49-F238E27FC236}">
                <a16:creationId xmlns:a16="http://schemas.microsoft.com/office/drawing/2014/main" id="{73CA11B3-2171-484A-9FEC-69D3B030D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2380" y="6191744"/>
            <a:ext cx="1282147" cy="1076000"/>
          </a:xfrm>
        </p:spPr>
        <p:txBody>
          <a:bodyPr/>
          <a:lstStyle/>
          <a:p>
            <a:r>
              <a:rPr lang="ru-RU" dirty="0"/>
              <a:t>06</a:t>
            </a:r>
          </a:p>
        </p:txBody>
      </p:sp>
      <p:sp>
        <p:nvSpPr>
          <p:cNvPr id="45" name="Текст 32">
            <a:extLst>
              <a:ext uri="{FF2B5EF4-FFF2-40B4-BE49-F238E27FC236}">
                <a16:creationId xmlns:a16="http://schemas.microsoft.com/office/drawing/2014/main" id="{1F58B915-1442-4833-8B7F-388F194F4A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40740" y="7794135"/>
            <a:ext cx="2665430" cy="859859"/>
          </a:xfrm>
        </p:spPr>
        <p:txBody>
          <a:bodyPr/>
          <a:lstStyle/>
          <a:p>
            <a:pPr algn="ctr"/>
            <a:r>
              <a:rPr lang="en-US" sz="2797" dirty="0">
                <a:solidFill>
                  <a:srgbClr val="1E1E1E"/>
                </a:solidFill>
              </a:rPr>
              <a:t>Common </a:t>
            </a:r>
            <a:r>
              <a:rPr lang="en-US" sz="2797" dirty="0" err="1">
                <a:solidFill>
                  <a:srgbClr val="1E1E1E"/>
                </a:solidFill>
              </a:rPr>
              <a:t>typeclasses</a:t>
            </a:r>
            <a:endParaRPr lang="ru-RU" sz="2797" dirty="0">
              <a:solidFill>
                <a:srgbClr val="1E1E1E"/>
              </a:solidFill>
            </a:endParaRPr>
          </a:p>
        </p:txBody>
      </p:sp>
      <p:sp>
        <p:nvSpPr>
          <p:cNvPr id="46" name="Текст 34">
            <a:extLst>
              <a:ext uri="{FF2B5EF4-FFF2-40B4-BE49-F238E27FC236}">
                <a16:creationId xmlns:a16="http://schemas.microsoft.com/office/drawing/2014/main" id="{2C9235BB-14F2-4A6F-A6F9-D3CED38207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80698" y="8011821"/>
            <a:ext cx="2665430" cy="424485"/>
          </a:xfrm>
        </p:spPr>
        <p:txBody>
          <a:bodyPr/>
          <a:lstStyle/>
          <a:p>
            <a:pPr algn="ctr">
              <a:lnSpc>
                <a:spcPts val="3296"/>
              </a:lnSpc>
            </a:pPr>
            <a:r>
              <a:rPr lang="en-US" sz="2797" dirty="0">
                <a:solidFill>
                  <a:srgbClr val="1E1E1E"/>
                </a:solidFill>
              </a:rPr>
              <a:t>Monad</a:t>
            </a:r>
            <a:endParaRPr lang="ru-RU" sz="2797" dirty="0">
              <a:solidFill>
                <a:srgbClr val="1E1E1E"/>
              </a:solidFill>
            </a:endParaRPr>
          </a:p>
        </p:txBody>
      </p:sp>
      <p:sp>
        <p:nvSpPr>
          <p:cNvPr id="47" name="Текст 36">
            <a:extLst>
              <a:ext uri="{FF2B5EF4-FFF2-40B4-BE49-F238E27FC236}">
                <a16:creationId xmlns:a16="http://schemas.microsoft.com/office/drawing/2014/main" id="{917D43E7-DD0E-4D41-B053-F5F7BADF0C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99394" y="7792259"/>
            <a:ext cx="2665430" cy="863610"/>
          </a:xfrm>
        </p:spPr>
        <p:txBody>
          <a:bodyPr/>
          <a:lstStyle/>
          <a:p>
            <a:pPr algn="ctr">
              <a:lnSpc>
                <a:spcPts val="3296"/>
              </a:lnSpc>
            </a:pPr>
            <a:r>
              <a:rPr lang="ru-RU" sz="2797" dirty="0">
                <a:solidFill>
                  <a:srgbClr val="1E1E1E"/>
                </a:solidFill>
              </a:rPr>
              <a:t>Асинхронное выполнение</a:t>
            </a:r>
          </a:p>
        </p:txBody>
      </p:sp>
      <p:sp>
        <p:nvSpPr>
          <p:cNvPr id="48" name="Текст 38">
            <a:extLst>
              <a:ext uri="{FF2B5EF4-FFF2-40B4-BE49-F238E27FC236}">
                <a16:creationId xmlns:a16="http://schemas.microsoft.com/office/drawing/2014/main" id="{2C9C6E8D-2591-4953-9B3E-4446B9ED00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445032" y="8011821"/>
            <a:ext cx="2665430" cy="424485"/>
          </a:xfrm>
        </p:spPr>
        <p:txBody>
          <a:bodyPr/>
          <a:lstStyle/>
          <a:p>
            <a:pPr algn="ctr">
              <a:lnSpc>
                <a:spcPts val="3296"/>
              </a:lnSpc>
            </a:pPr>
            <a:r>
              <a:rPr lang="en-US" sz="2797" dirty="0">
                <a:solidFill>
                  <a:srgbClr val="1E1E1E"/>
                </a:solidFill>
              </a:rPr>
              <a:t>Future</a:t>
            </a:r>
            <a:endParaRPr lang="ru-RU" sz="2797" dirty="0">
              <a:solidFill>
                <a:srgbClr val="1E1E1E"/>
              </a:solidFill>
            </a:endParaRPr>
          </a:p>
        </p:txBody>
      </p:sp>
      <p:sp>
        <p:nvSpPr>
          <p:cNvPr id="49" name="Текст 40">
            <a:extLst>
              <a:ext uri="{FF2B5EF4-FFF2-40B4-BE49-F238E27FC236}">
                <a16:creationId xmlns:a16="http://schemas.microsoft.com/office/drawing/2014/main" id="{EEF815DE-6BB8-49AD-A97F-91CA201DAD8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044569" y="7946579"/>
            <a:ext cx="2665430" cy="554969"/>
          </a:xfrm>
        </p:spPr>
        <p:txBody>
          <a:bodyPr>
            <a:noAutofit/>
          </a:bodyPr>
          <a:lstStyle/>
          <a:p>
            <a:pPr algn="ctr">
              <a:lnSpc>
                <a:spcPts val="3296"/>
              </a:lnSpc>
            </a:pPr>
            <a:r>
              <a:rPr lang="ru-RU" sz="2797" dirty="0">
                <a:solidFill>
                  <a:srgbClr val="1E1E1E"/>
                </a:solidFill>
              </a:rPr>
              <a:t>Монада </a:t>
            </a:r>
            <a:r>
              <a:rPr lang="en-US" sz="2797" dirty="0">
                <a:solidFill>
                  <a:srgbClr val="1E1E1E"/>
                </a:solidFill>
              </a:rPr>
              <a:t>IO</a:t>
            </a:r>
            <a:endParaRPr lang="ru-RU" sz="2797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2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91274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Сoproduct</a:t>
            </a:r>
            <a:r>
              <a:rPr spc="-10" dirty="0"/>
              <a:t> type</a:t>
            </a:r>
            <a:r>
              <a:rPr spc="-5" dirty="0"/>
              <a:t> </a:t>
            </a:r>
            <a:r>
              <a:rPr spc="-40" dirty="0"/>
              <a:t>aka</a:t>
            </a:r>
            <a:r>
              <a:rPr spc="-10" dirty="0"/>
              <a:t> </a:t>
            </a:r>
            <a:r>
              <a:rPr spc="-5" dirty="0"/>
              <a:t>Sum</a:t>
            </a:r>
            <a:r>
              <a:rPr spc="-20" dirty="0"/>
              <a:t> </a:t>
            </a:r>
            <a:r>
              <a:rPr spc="-10" dirty="0"/>
              <a:t>type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3311" y="3026670"/>
            <a:ext cx="12784665" cy="20982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91274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Сoproduct</a:t>
            </a:r>
            <a:r>
              <a:rPr spc="-10" dirty="0"/>
              <a:t> type</a:t>
            </a:r>
            <a:r>
              <a:rPr spc="-5" dirty="0"/>
              <a:t> </a:t>
            </a:r>
            <a:r>
              <a:rPr spc="-40" dirty="0"/>
              <a:t>aka</a:t>
            </a:r>
            <a:r>
              <a:rPr spc="-10" dirty="0"/>
              <a:t> </a:t>
            </a:r>
            <a:r>
              <a:rPr spc="-5" dirty="0"/>
              <a:t>Sum</a:t>
            </a:r>
            <a:r>
              <a:rPr spc="-20" dirty="0"/>
              <a:t> </a:t>
            </a:r>
            <a:r>
              <a:rPr spc="-1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1017" y="6209550"/>
            <a:ext cx="3427729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20" dirty="0">
                <a:latin typeface="Calibri"/>
                <a:cs typeface="Calibri"/>
              </a:rPr>
              <a:t>|Pet| </a:t>
            </a:r>
            <a:r>
              <a:rPr sz="3000" spc="-5" dirty="0">
                <a:latin typeface="Calibri"/>
                <a:cs typeface="Calibri"/>
              </a:rPr>
              <a:t>=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|Dog|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+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|Cat|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3311" y="3026670"/>
            <a:ext cx="12784665" cy="20982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595884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Cardinality</a:t>
            </a:r>
            <a:r>
              <a:rPr spc="-75" dirty="0"/>
              <a:t> </a:t>
            </a:r>
            <a:r>
              <a:rPr spc="-10" dirty="0"/>
              <a:t>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3032" y="2784877"/>
            <a:ext cx="4445000" cy="36753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4800" spc="-5" dirty="0">
                <a:latin typeface="Calibri"/>
                <a:cs typeface="Calibri"/>
              </a:rPr>
              <a:t>|Nothing|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spc="-3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???</a:t>
            </a:r>
            <a:endParaRPr sz="4800">
              <a:latin typeface="Calibri"/>
              <a:cs typeface="Calibri"/>
            </a:endParaRPr>
          </a:p>
          <a:p>
            <a:pPr marL="635" algn="ctr">
              <a:lnSpc>
                <a:spcPts val="5730"/>
              </a:lnSpc>
              <a:spcBef>
                <a:spcPts val="45"/>
              </a:spcBef>
            </a:pPr>
            <a:r>
              <a:rPr sz="4800" spc="-10" dirty="0">
                <a:latin typeface="Calibri"/>
                <a:cs typeface="Calibri"/>
              </a:rPr>
              <a:t>|Unit|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???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5730"/>
              </a:lnSpc>
            </a:pPr>
            <a:r>
              <a:rPr sz="4800" spc="-5" dirty="0">
                <a:latin typeface="Calibri"/>
                <a:cs typeface="Calibri"/>
              </a:rPr>
              <a:t>|A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*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B|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???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5730"/>
              </a:lnSpc>
              <a:spcBef>
                <a:spcPts val="15"/>
              </a:spcBef>
            </a:pPr>
            <a:r>
              <a:rPr sz="4800" spc="-5" dirty="0">
                <a:latin typeface="Calibri"/>
                <a:cs typeface="Calibri"/>
              </a:rPr>
              <a:t>|A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+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B|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???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5730"/>
              </a:lnSpc>
            </a:pPr>
            <a:r>
              <a:rPr sz="4800" spc="-10" dirty="0">
                <a:latin typeface="Calibri"/>
                <a:cs typeface="Calibri"/>
              </a:rPr>
              <a:t>|Option[A]|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???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595884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Cardinality</a:t>
            </a:r>
            <a:r>
              <a:rPr spc="-75" dirty="0"/>
              <a:t> </a:t>
            </a:r>
            <a:r>
              <a:rPr spc="-10" dirty="0"/>
              <a:t>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3734" y="2784877"/>
            <a:ext cx="5120640" cy="36753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0"/>
              </a:spcBef>
            </a:pPr>
            <a:r>
              <a:rPr sz="4800" spc="-5" dirty="0">
                <a:latin typeface="Calibri"/>
                <a:cs typeface="Calibri"/>
              </a:rPr>
              <a:t>|Nothing|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spc="-3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0</a:t>
            </a:r>
            <a:endParaRPr sz="4800">
              <a:latin typeface="Calibri"/>
              <a:cs typeface="Calibri"/>
            </a:endParaRPr>
          </a:p>
          <a:p>
            <a:pPr marL="1905" algn="ctr">
              <a:lnSpc>
                <a:spcPts val="5730"/>
              </a:lnSpc>
              <a:spcBef>
                <a:spcPts val="45"/>
              </a:spcBef>
            </a:pPr>
            <a:r>
              <a:rPr sz="4800" spc="-10" dirty="0">
                <a:latin typeface="Calibri"/>
                <a:cs typeface="Calibri"/>
              </a:rPr>
              <a:t>|Unit|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5730"/>
              </a:lnSpc>
            </a:pPr>
            <a:r>
              <a:rPr sz="4800" spc="-5" dirty="0">
                <a:latin typeface="Calibri"/>
                <a:cs typeface="Calibri"/>
              </a:rPr>
              <a:t>|A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*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B|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|A| </a:t>
            </a:r>
            <a:r>
              <a:rPr sz="4800" spc="-5" dirty="0">
                <a:latin typeface="Calibri"/>
                <a:cs typeface="Calibri"/>
              </a:rPr>
              <a:t>*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|B|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5730"/>
              </a:lnSpc>
              <a:spcBef>
                <a:spcPts val="15"/>
              </a:spcBef>
            </a:pPr>
            <a:r>
              <a:rPr sz="4800" spc="-5" dirty="0">
                <a:latin typeface="Calibri"/>
                <a:cs typeface="Calibri"/>
              </a:rPr>
              <a:t>|A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+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B|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|A| </a:t>
            </a:r>
            <a:r>
              <a:rPr sz="4800" spc="-5" dirty="0">
                <a:latin typeface="Calibri"/>
                <a:cs typeface="Calibri"/>
              </a:rPr>
              <a:t>+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|B|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5730"/>
              </a:lnSpc>
            </a:pPr>
            <a:r>
              <a:rPr sz="4800" spc="-10" dirty="0">
                <a:latin typeface="Calibri"/>
                <a:cs typeface="Calibri"/>
              </a:rPr>
              <a:t>|Option[A]|=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|A|+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595884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Cardinality</a:t>
            </a:r>
            <a:r>
              <a:rPr spc="-75" dirty="0"/>
              <a:t> </a:t>
            </a:r>
            <a:r>
              <a:rPr spc="-10" dirty="0"/>
              <a:t>number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607" y="2590272"/>
            <a:ext cx="9695787" cy="29674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595884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Cardinality</a:t>
            </a:r>
            <a:r>
              <a:rPr spc="-75" dirty="0"/>
              <a:t> </a:t>
            </a:r>
            <a:r>
              <a:rPr spc="-10" dirty="0"/>
              <a:t>number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607" y="2590272"/>
            <a:ext cx="9695787" cy="29674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7647" y="6297831"/>
            <a:ext cx="4277995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5" dirty="0">
                <a:latin typeface="Calibri"/>
                <a:cs typeface="Calibri"/>
              </a:rPr>
              <a:t>|ColorPair|</a:t>
            </a:r>
            <a:r>
              <a:rPr sz="4800" spc="-3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spc="-3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???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595884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Cardinality</a:t>
            </a:r>
            <a:r>
              <a:rPr spc="-75" dirty="0"/>
              <a:t> </a:t>
            </a:r>
            <a:r>
              <a:rPr spc="-10" dirty="0"/>
              <a:t>number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607" y="2590272"/>
            <a:ext cx="9695787" cy="29674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7646" y="6297831"/>
            <a:ext cx="16214090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5" dirty="0">
                <a:latin typeface="Calibri"/>
                <a:cs typeface="Calibri"/>
              </a:rPr>
              <a:t>|ColorPair|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 |Color|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* |Color|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(|Red|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+ |Black|) ^ 2</a:t>
            </a:r>
            <a:r>
              <a:rPr sz="4800" spc="1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 2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^ 2</a:t>
            </a:r>
            <a:r>
              <a:rPr sz="4800" spc="5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=</a:t>
            </a:r>
            <a:r>
              <a:rPr sz="4800" dirty="0">
                <a:latin typeface="Calibri"/>
                <a:cs typeface="Calibri"/>
              </a:rPr>
              <a:t> </a:t>
            </a:r>
            <a:r>
              <a:rPr sz="4800" spc="-5" dirty="0"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260286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З</a:t>
            </a:r>
            <a:r>
              <a:rPr spc="-5" dirty="0"/>
              <a:t>а</a:t>
            </a:r>
            <a:r>
              <a:rPr spc="-10" dirty="0"/>
              <a:t>да</a:t>
            </a:r>
            <a:r>
              <a:rPr spc="-5" dirty="0"/>
              <a:t>ч</a:t>
            </a:r>
            <a:r>
              <a:rPr spc="-90" dirty="0"/>
              <a:t>к</a:t>
            </a:r>
            <a:r>
              <a:rPr spc="-5" dirty="0"/>
              <a:t>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755" y="2405373"/>
            <a:ext cx="17342485" cy="550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8450" algn="l"/>
              </a:tabLst>
            </a:pPr>
            <a:r>
              <a:rPr sz="4000" spc="-30" dirty="0">
                <a:latin typeface="Calibri"/>
                <a:cs typeface="Calibri"/>
              </a:rPr>
              <a:t>Есть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определенный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список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людей,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который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надо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разбить на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пары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900">
              <a:latin typeface="Calibri"/>
              <a:cs typeface="Calibri"/>
            </a:endParaRPr>
          </a:p>
          <a:p>
            <a:pPr marL="297815" marR="760095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4000" spc="-5" dirty="0">
                <a:latin typeface="Calibri"/>
                <a:cs typeface="Calibri"/>
              </a:rPr>
              <a:t>В</a:t>
            </a:r>
            <a:r>
              <a:rPr sz="4000" spc="-10" dirty="0">
                <a:latin typeface="Calibri"/>
                <a:cs typeface="Calibri"/>
              </a:rPr>
              <a:t> случае,</a:t>
            </a:r>
            <a:r>
              <a:rPr sz="4000" spc="-5" dirty="0">
                <a:latin typeface="Calibri"/>
                <a:cs typeface="Calibri"/>
              </a:rPr>
              <a:t> если у нас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количество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людей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нечетно,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то</a:t>
            </a:r>
            <a:r>
              <a:rPr sz="4000" spc="-5" dirty="0">
                <a:latin typeface="Calibri"/>
                <a:cs typeface="Calibri"/>
              </a:rPr>
              <a:t> помимо пар,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у </a:t>
            </a:r>
            <a:r>
              <a:rPr sz="4000" spc="-10" dirty="0">
                <a:latin typeface="Calibri"/>
                <a:cs typeface="Calibri"/>
              </a:rPr>
              <a:t>нас </a:t>
            </a:r>
            <a:r>
              <a:rPr sz="4000" spc="-55" dirty="0">
                <a:latin typeface="Calibri"/>
                <a:cs typeface="Calibri"/>
              </a:rPr>
              <a:t>будет </a:t>
            </a:r>
            <a:r>
              <a:rPr sz="4000" spc="-89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ровно </a:t>
            </a:r>
            <a:r>
              <a:rPr sz="4000" spc="-35" dirty="0">
                <a:latin typeface="Calibri"/>
                <a:cs typeface="Calibri"/>
              </a:rPr>
              <a:t>одна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тройка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900"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4000" spc="-30" dirty="0">
                <a:latin typeface="Calibri"/>
                <a:cs typeface="Calibri"/>
              </a:rPr>
              <a:t>Есть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исключительные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ситуации,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55" dirty="0">
                <a:latin typeface="Calibri"/>
                <a:cs typeface="Calibri"/>
              </a:rPr>
              <a:t>когда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у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нас</a:t>
            </a:r>
            <a:r>
              <a:rPr sz="4000" spc="-5" dirty="0">
                <a:latin typeface="Calibri"/>
                <a:cs typeface="Calibri"/>
              </a:rPr>
              <a:t> список </a:t>
            </a:r>
            <a:r>
              <a:rPr sz="4000" spc="-15" dirty="0">
                <a:latin typeface="Calibri"/>
                <a:cs typeface="Calibri"/>
              </a:rPr>
              <a:t>пустой</a:t>
            </a:r>
            <a:r>
              <a:rPr sz="4000" spc="-5" dirty="0">
                <a:latin typeface="Calibri"/>
                <a:cs typeface="Calibri"/>
              </a:rPr>
              <a:t> или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содержит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ровно </a:t>
            </a:r>
            <a:r>
              <a:rPr sz="4000" spc="-89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одного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человека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9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sz="4000" spc="-20" dirty="0">
                <a:latin typeface="Calibri"/>
                <a:cs typeface="Calibri"/>
              </a:rPr>
              <a:t>Нельзя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использовать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эксепшены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645795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Использование</a:t>
            </a:r>
            <a:r>
              <a:rPr spc="-80" dirty="0"/>
              <a:t> </a:t>
            </a:r>
            <a:r>
              <a:rPr spc="-30" dirty="0"/>
              <a:t>ADT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756" y="2405373"/>
            <a:ext cx="425196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8450" algn="l"/>
              </a:tabLst>
            </a:pPr>
            <a:r>
              <a:rPr sz="4000" spc="-10" dirty="0">
                <a:latin typeface="Calibri"/>
                <a:cs typeface="Calibri"/>
              </a:rPr>
              <a:t>Доменная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45" dirty="0">
                <a:latin typeface="Calibri"/>
                <a:cs typeface="Calibri"/>
              </a:rPr>
              <a:t>модель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645795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Использование</a:t>
            </a:r>
            <a:r>
              <a:rPr spc="-80" dirty="0"/>
              <a:t> </a:t>
            </a:r>
            <a:r>
              <a:rPr spc="-30" dirty="0"/>
              <a:t>ADT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756" y="2405373"/>
            <a:ext cx="6374765" cy="1687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8450" algn="l"/>
              </a:tabLst>
            </a:pPr>
            <a:r>
              <a:rPr sz="4000" spc="-10" dirty="0">
                <a:latin typeface="Calibri"/>
                <a:cs typeface="Calibri"/>
              </a:rPr>
              <a:t>Доменная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45" dirty="0">
                <a:latin typeface="Calibri"/>
                <a:cs typeface="Calibri"/>
              </a:rPr>
              <a:t>модель</a:t>
            </a:r>
            <a:endParaRPr sz="40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3490"/>
              </a:spcBef>
              <a:buFont typeface="Arial MT"/>
              <a:buChar char="•"/>
              <a:tabLst>
                <a:tab pos="298450" algn="l"/>
              </a:tabLst>
            </a:pPr>
            <a:r>
              <a:rPr sz="4000" spc="-10" dirty="0">
                <a:latin typeface="Calibri"/>
                <a:cs typeface="Calibri"/>
              </a:rPr>
              <a:t>Всевозможные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enumeration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41871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План</a:t>
            </a:r>
            <a:r>
              <a:rPr spc="-70" dirty="0"/>
              <a:t> </a:t>
            </a:r>
            <a:r>
              <a:rPr spc="-5" dirty="0"/>
              <a:t>лекции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019" y="2951290"/>
            <a:ext cx="19458060" cy="68903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6160" indent="-28575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027430" algn="l"/>
              </a:tabLst>
            </a:pPr>
            <a:r>
              <a:rPr spc="-10" dirty="0"/>
              <a:t>Вспоминаем, </a:t>
            </a:r>
            <a:r>
              <a:rPr spc="-20" dirty="0"/>
              <a:t>что</a:t>
            </a:r>
            <a:r>
              <a:rPr spc="-10" dirty="0"/>
              <a:t> </a:t>
            </a:r>
            <a:r>
              <a:rPr spc="-20" dirty="0"/>
              <a:t>такое</a:t>
            </a:r>
            <a:r>
              <a:rPr spc="-10" dirty="0"/>
              <a:t> доменная</a:t>
            </a:r>
            <a:r>
              <a:rPr spc="-5" dirty="0"/>
              <a:t> </a:t>
            </a:r>
            <a:r>
              <a:rPr spc="-55" dirty="0"/>
              <a:t>модель</a:t>
            </a:r>
          </a:p>
          <a:p>
            <a:pPr marL="728345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900" dirty="0"/>
          </a:p>
          <a:p>
            <a:pPr marL="1026160" indent="-285750">
              <a:lnSpc>
                <a:spcPct val="100000"/>
              </a:lnSpc>
              <a:buFont typeface="Arial MT"/>
              <a:buChar char="•"/>
              <a:tabLst>
                <a:tab pos="1027430" algn="l"/>
              </a:tabLst>
            </a:pPr>
            <a:r>
              <a:rPr spc="-5" dirty="0"/>
              <a:t>Сравним, </a:t>
            </a:r>
            <a:r>
              <a:rPr spc="-25" dirty="0"/>
              <a:t>как</a:t>
            </a:r>
            <a:r>
              <a:rPr spc="-5" dirty="0"/>
              <a:t> она </a:t>
            </a:r>
            <a:r>
              <a:rPr spc="-20" dirty="0"/>
              <a:t>программируется</a:t>
            </a:r>
            <a:r>
              <a:rPr spc="-5" dirty="0"/>
              <a:t> </a:t>
            </a:r>
            <a:r>
              <a:rPr spc="-5" dirty="0" err="1"/>
              <a:t>на</a:t>
            </a:r>
            <a:r>
              <a:rPr dirty="0"/>
              <a:t> </a:t>
            </a:r>
            <a:r>
              <a:rPr spc="-40" dirty="0"/>
              <a:t>Java</a:t>
            </a:r>
            <a:r>
              <a:rPr spc="-5" dirty="0"/>
              <a:t> </a:t>
            </a:r>
            <a:r>
              <a:rPr spc="-5" dirty="0" err="1"/>
              <a:t>и</a:t>
            </a:r>
            <a:r>
              <a:rPr spc="-10" dirty="0"/>
              <a:t> Scala</a:t>
            </a:r>
          </a:p>
          <a:p>
            <a:pPr marL="728345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900" dirty="0"/>
          </a:p>
          <a:p>
            <a:pPr marL="1026160" indent="-285750">
              <a:lnSpc>
                <a:spcPct val="100000"/>
              </a:lnSpc>
              <a:buFont typeface="Arial MT"/>
              <a:buChar char="•"/>
              <a:tabLst>
                <a:tab pos="1027430" algn="l"/>
              </a:tabLst>
            </a:pPr>
            <a:r>
              <a:rPr spc="-10" dirty="0"/>
              <a:t>Разберемся,</a:t>
            </a:r>
            <a:r>
              <a:rPr spc="-5" dirty="0"/>
              <a:t> </a:t>
            </a:r>
            <a:r>
              <a:rPr spc="-20" dirty="0"/>
              <a:t>что</a:t>
            </a:r>
            <a:r>
              <a:rPr spc="-5" dirty="0"/>
              <a:t> </a:t>
            </a:r>
            <a:r>
              <a:rPr spc="-20" dirty="0"/>
              <a:t>такое</a:t>
            </a:r>
            <a:r>
              <a:rPr spc="-5" dirty="0"/>
              <a:t> </a:t>
            </a:r>
            <a:r>
              <a:rPr spc="-30" dirty="0"/>
              <a:t>ADT</a:t>
            </a:r>
            <a:r>
              <a:rPr spc="-5" dirty="0"/>
              <a:t> и</a:t>
            </a:r>
            <a:r>
              <a:rPr spc="-10" dirty="0"/>
              <a:t> </a:t>
            </a:r>
            <a:r>
              <a:rPr spc="-25" dirty="0"/>
              <a:t>как</a:t>
            </a:r>
            <a:r>
              <a:rPr dirty="0"/>
              <a:t> </a:t>
            </a:r>
            <a:r>
              <a:rPr spc="-5" dirty="0"/>
              <a:t>оно </a:t>
            </a:r>
            <a:r>
              <a:rPr spc="-10" dirty="0"/>
              <a:t>связанно</a:t>
            </a:r>
            <a:r>
              <a:rPr dirty="0"/>
              <a:t> </a:t>
            </a:r>
            <a:r>
              <a:rPr spc="-5" dirty="0"/>
              <a:t>с</a:t>
            </a:r>
            <a:r>
              <a:rPr spc="-10" dirty="0"/>
              <a:t> </a:t>
            </a:r>
            <a:r>
              <a:rPr spc="-15" dirty="0"/>
              <a:t>доменной</a:t>
            </a:r>
            <a:r>
              <a:rPr spc="-5" dirty="0"/>
              <a:t> </a:t>
            </a:r>
            <a:r>
              <a:rPr spc="-45" dirty="0"/>
              <a:t>моделью</a:t>
            </a:r>
          </a:p>
          <a:p>
            <a:pPr marL="728345">
              <a:lnSpc>
                <a:spcPct val="100000"/>
              </a:lnSpc>
              <a:buFont typeface="Arial MT"/>
              <a:buChar char="•"/>
            </a:pPr>
            <a:endParaRPr sz="4900" dirty="0"/>
          </a:p>
          <a:p>
            <a:pPr marL="1026160" indent="-285750">
              <a:lnSpc>
                <a:spcPct val="100000"/>
              </a:lnSpc>
              <a:buFont typeface="Arial MT"/>
              <a:buChar char="•"/>
              <a:tabLst>
                <a:tab pos="1027430" algn="l"/>
              </a:tabLst>
            </a:pPr>
            <a:r>
              <a:rPr spc="-15" dirty="0"/>
              <a:t>Рассмотрим</a:t>
            </a:r>
            <a:r>
              <a:rPr spc="-5" dirty="0"/>
              <a:t> </a:t>
            </a:r>
            <a:r>
              <a:rPr spc="-10" dirty="0"/>
              <a:t>примеры</a:t>
            </a:r>
            <a:r>
              <a:rPr spc="-5" dirty="0"/>
              <a:t> </a:t>
            </a:r>
            <a:r>
              <a:rPr spc="-30" dirty="0"/>
              <a:t>ADT</a:t>
            </a:r>
            <a:r>
              <a:rPr spc="-10" dirty="0"/>
              <a:t> из </a:t>
            </a:r>
            <a:r>
              <a:rPr spc="-5" dirty="0"/>
              <a:t>стандартной</a:t>
            </a:r>
            <a:r>
              <a:rPr spc="-10" dirty="0"/>
              <a:t> </a:t>
            </a:r>
            <a:r>
              <a:rPr spc="-25" dirty="0" err="1"/>
              <a:t>библиотеки</a:t>
            </a:r>
            <a:r>
              <a:rPr spc="-10" dirty="0"/>
              <a:t> Scala</a:t>
            </a:r>
            <a:endParaRPr lang="ru-RU" spc="-10" dirty="0"/>
          </a:p>
          <a:p>
            <a:pPr marL="1026160" indent="-285750">
              <a:lnSpc>
                <a:spcPct val="100000"/>
              </a:lnSpc>
              <a:buFont typeface="Arial MT"/>
              <a:buChar char="•"/>
              <a:tabLst>
                <a:tab pos="1027430" algn="l"/>
              </a:tabLst>
            </a:pPr>
            <a:endParaRPr lang="ru-RU" spc="-10" dirty="0"/>
          </a:p>
          <a:p>
            <a:pPr marL="1026160" indent="-285750">
              <a:lnSpc>
                <a:spcPct val="100000"/>
              </a:lnSpc>
              <a:buFont typeface="Arial MT"/>
              <a:buChar char="•"/>
              <a:tabLst>
                <a:tab pos="1027430" algn="l"/>
              </a:tabLst>
            </a:pPr>
            <a:r>
              <a:rPr lang="ru-RU" spc="-10" dirty="0"/>
              <a:t>Посмотрим на стандартные коллекции </a:t>
            </a:r>
            <a:r>
              <a:rPr lang="en-US" spc="-10" dirty="0"/>
              <a:t>Scala </a:t>
            </a:r>
            <a:r>
              <a:rPr lang="ru-RU" spc="-10" dirty="0"/>
              <a:t>и работу с ними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645795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Использование</a:t>
            </a:r>
            <a:r>
              <a:rPr spc="-80" dirty="0"/>
              <a:t> </a:t>
            </a:r>
            <a:r>
              <a:rPr spc="-30" dirty="0"/>
              <a:t>ADT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756" y="2405373"/>
            <a:ext cx="7880350" cy="290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8450" algn="l"/>
              </a:tabLst>
            </a:pPr>
            <a:r>
              <a:rPr sz="4000" spc="-10" dirty="0">
                <a:latin typeface="Calibri"/>
                <a:cs typeface="Calibri"/>
              </a:rPr>
              <a:t>Доменная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45" dirty="0">
                <a:latin typeface="Calibri"/>
                <a:cs typeface="Calibri"/>
              </a:rPr>
              <a:t>модель</a:t>
            </a:r>
            <a:endParaRPr sz="40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3490"/>
              </a:spcBef>
              <a:buFont typeface="Arial MT"/>
              <a:buChar char="•"/>
              <a:tabLst>
                <a:tab pos="298450" algn="l"/>
              </a:tabLst>
            </a:pPr>
            <a:r>
              <a:rPr sz="4000" spc="-10" dirty="0">
                <a:latin typeface="Calibri"/>
                <a:cs typeface="Calibri"/>
              </a:rPr>
              <a:t>Всевозможные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enumeration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9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4000" spc="-15" dirty="0">
                <a:latin typeface="Calibri"/>
                <a:cs typeface="Calibri"/>
              </a:rPr>
              <a:t>Иммутабельные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структуры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данных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ucture in scala">
            <a:extLst>
              <a:ext uri="{FF2B5EF4-FFF2-40B4-BE49-F238E27FC236}">
                <a16:creationId xmlns:a16="http://schemas.microsoft.com/office/drawing/2014/main" id="{5DA9F2E5-4F97-7443-8D60-7F080544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08" y="2514775"/>
            <a:ext cx="15841099" cy="62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13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heat sheet: The complete guide to Scala - JAXenter">
            <a:extLst>
              <a:ext uri="{FF2B5EF4-FFF2-40B4-BE49-F238E27FC236}">
                <a16:creationId xmlns:a16="http://schemas.microsoft.com/office/drawing/2014/main" id="{95D9FBCD-34BA-C64D-AA32-BC94251EF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71" y="2642930"/>
            <a:ext cx="17141974" cy="60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9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cala Either - Scala Reactive Programming [Book]">
            <a:extLst>
              <a:ext uri="{FF2B5EF4-FFF2-40B4-BE49-F238E27FC236}">
                <a16:creationId xmlns:a16="http://schemas.microsoft.com/office/drawing/2014/main" id="{814F70BF-796F-B54F-AD34-6A4ECCF8B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754" y="802108"/>
            <a:ext cx="12454592" cy="971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219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A801E5-CFC9-C940-9506-DD12DF2C7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2494" y="1212835"/>
            <a:ext cx="12309274" cy="8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88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D47558-6178-C541-8126-35CB012A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016" y="1091259"/>
            <a:ext cx="16683883" cy="91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0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11ADB9-3CAB-3541-B868-027EDA7A6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8066" y="1265678"/>
            <a:ext cx="15427968" cy="87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08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37AB08-E2FF-4143-B9EF-F421F383F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38" y="532009"/>
            <a:ext cx="8894625" cy="102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28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9DD8C2C-8D4F-1447-A6BF-2649845F3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0538" y="2613456"/>
            <a:ext cx="19413562" cy="4791023"/>
          </a:xfrm>
        </p:spPr>
        <p:txBody>
          <a:bodyPr/>
          <a:lstStyle/>
          <a:p>
            <a:endParaRPr lang="ru-RU" i="1" dirty="0"/>
          </a:p>
          <a:p>
            <a:endParaRPr lang="ru-RU" i="1" dirty="0"/>
          </a:p>
          <a:p>
            <a:pPr marL="469351" indent="-456651">
              <a:buFont typeface="Arial" panose="020B0604020202020204" pitchFamily="34" charset="0"/>
              <a:buChar char="•"/>
            </a:pPr>
            <a:r>
              <a:rPr lang="en" sz="3995" dirty="0"/>
              <a:t>https://</a:t>
            </a:r>
            <a:r>
              <a:rPr lang="en" sz="3995" dirty="0" err="1"/>
              <a:t>docs.scala-lang.org</a:t>
            </a:r>
            <a:r>
              <a:rPr lang="en" sz="3995" dirty="0"/>
              <a:t>/</a:t>
            </a:r>
            <a:r>
              <a:rPr lang="en" sz="3995" dirty="0" err="1"/>
              <a:t>ru</a:t>
            </a:r>
            <a:r>
              <a:rPr lang="en" sz="3995" dirty="0"/>
              <a:t>/overviews/collections-2.13/</a:t>
            </a:r>
            <a:r>
              <a:rPr lang="en" sz="3995" dirty="0" err="1"/>
              <a:t>introduction.html</a:t>
            </a:r>
            <a:endParaRPr lang="ru-RU" sz="3995" i="1" dirty="0"/>
          </a:p>
          <a:p>
            <a:pPr marL="469351" indent="-456651">
              <a:buFont typeface="Arial" panose="020B0604020202020204" pitchFamily="34" charset="0"/>
              <a:buChar char="•"/>
            </a:pPr>
            <a:endParaRPr lang="ru-RU" i="1" dirty="0"/>
          </a:p>
          <a:p>
            <a:pPr marL="469351" indent="-456651">
              <a:buFont typeface="Arial" panose="020B0604020202020204" pitchFamily="34" charset="0"/>
              <a:buChar char="•"/>
            </a:pPr>
            <a:endParaRPr lang="ru-RU" dirty="0"/>
          </a:p>
          <a:p>
            <a:pPr marL="469351" indent="-456651">
              <a:buFont typeface="Arial" panose="020B0604020202020204" pitchFamily="34" charset="0"/>
              <a:buChar char="•"/>
            </a:pPr>
            <a:endParaRPr lang="ru-RU" dirty="0"/>
          </a:p>
          <a:p>
            <a:pPr marL="469351" indent="-456651">
              <a:buFont typeface="Arial" panose="020B0604020202020204" pitchFamily="34" charset="0"/>
              <a:buChar char="•"/>
            </a:pPr>
            <a:endParaRPr lang="ru-RU" dirty="0"/>
          </a:p>
          <a:p>
            <a:pPr marL="469351" indent="-456651">
              <a:buFont typeface="Arial" panose="020B0604020202020204" pitchFamily="34" charset="0"/>
              <a:buChar char="•"/>
            </a:pPr>
            <a:endParaRPr lang="ru-RU" dirty="0"/>
          </a:p>
          <a:p>
            <a:pPr marL="469351" indent="-456651">
              <a:buFont typeface="Arial" panose="020B0604020202020204" pitchFamily="34" charset="0"/>
              <a:buChar char="•"/>
            </a:pPr>
            <a:r>
              <a:rPr lang="en" sz="3995" dirty="0"/>
              <a:t>https://</a:t>
            </a:r>
            <a:r>
              <a:rPr lang="en" sz="3995" dirty="0" err="1"/>
              <a:t>www.scala-lang.org</a:t>
            </a:r>
            <a:r>
              <a:rPr lang="en" sz="3995" dirty="0"/>
              <a:t>/</a:t>
            </a:r>
            <a:r>
              <a:rPr lang="en" sz="3995" dirty="0" err="1"/>
              <a:t>api</a:t>
            </a:r>
            <a:r>
              <a:rPr lang="en" sz="3995" dirty="0"/>
              <a:t>/current/</a:t>
            </a:r>
            <a:r>
              <a:rPr lang="en" sz="3995" dirty="0" err="1"/>
              <a:t>index.html</a:t>
            </a:r>
            <a:endParaRPr lang="ru-RU" sz="3995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A66A0-4F78-D24D-924E-1715619AC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</p:spTree>
    <p:extLst>
      <p:ext uri="{BB962C8B-B14F-4D97-AF65-F5344CB8AC3E}">
        <p14:creationId xmlns:p14="http://schemas.microsoft.com/office/powerpoint/2010/main" val="3930234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3162" y="2172130"/>
            <a:ext cx="15217686" cy="6960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457390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Domain</a:t>
            </a:r>
            <a:r>
              <a:rPr spc="-85" dirty="0"/>
              <a:t> </a:t>
            </a:r>
            <a:r>
              <a:rPr spc="-10" dirty="0"/>
              <a:t>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457390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Domain</a:t>
            </a:r>
            <a:r>
              <a:rPr spc="-8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5170" y="2659829"/>
            <a:ext cx="4011967" cy="34118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97891" y="1923382"/>
            <a:ext cx="52895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65" dirty="0">
                <a:latin typeface="Calibri"/>
                <a:cs typeface="Calibri"/>
              </a:rPr>
              <a:t>P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457390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Domain</a:t>
            </a:r>
            <a:r>
              <a:rPr spc="-8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7891" y="1923382"/>
            <a:ext cx="52895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65" dirty="0">
                <a:latin typeface="Calibri"/>
                <a:cs typeface="Calibri"/>
              </a:rPr>
              <a:t>P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64895" y="2373266"/>
            <a:ext cx="6247130" cy="5212080"/>
            <a:chOff x="6464895" y="2373266"/>
            <a:chExt cx="6247130" cy="5212080"/>
          </a:xfrm>
        </p:grpSpPr>
        <p:sp>
          <p:nvSpPr>
            <p:cNvPr id="5" name="object 5"/>
            <p:cNvSpPr/>
            <p:nvPr/>
          </p:nvSpPr>
          <p:spPr>
            <a:xfrm>
              <a:off x="11204347" y="6029168"/>
              <a:ext cx="1507490" cy="1556385"/>
            </a:xfrm>
            <a:custGeom>
              <a:avLst/>
              <a:gdLst/>
              <a:ahLst/>
              <a:cxnLst/>
              <a:rect l="l" t="t" r="r" b="b"/>
              <a:pathLst>
                <a:path w="1507490" h="1556384">
                  <a:moveTo>
                    <a:pt x="1181353" y="1331355"/>
                  </a:moveTo>
                  <a:lnTo>
                    <a:pt x="1090164" y="1419518"/>
                  </a:lnTo>
                  <a:lnTo>
                    <a:pt x="1491435" y="1560842"/>
                  </a:lnTo>
                  <a:lnTo>
                    <a:pt x="1433567" y="1376950"/>
                  </a:lnTo>
                  <a:lnTo>
                    <a:pt x="1225435" y="1376950"/>
                  </a:lnTo>
                  <a:lnTo>
                    <a:pt x="1181353" y="1331355"/>
                  </a:lnTo>
                  <a:close/>
                </a:path>
                <a:path w="1507490" h="1556384">
                  <a:moveTo>
                    <a:pt x="1272543" y="1243191"/>
                  </a:moveTo>
                  <a:lnTo>
                    <a:pt x="1181353" y="1331355"/>
                  </a:lnTo>
                  <a:lnTo>
                    <a:pt x="1225435" y="1376950"/>
                  </a:lnTo>
                  <a:lnTo>
                    <a:pt x="1316625" y="1288786"/>
                  </a:lnTo>
                  <a:lnTo>
                    <a:pt x="1272543" y="1243191"/>
                  </a:lnTo>
                  <a:close/>
                </a:path>
                <a:path w="1507490" h="1556384">
                  <a:moveTo>
                    <a:pt x="1363732" y="1155028"/>
                  </a:moveTo>
                  <a:lnTo>
                    <a:pt x="1272543" y="1243191"/>
                  </a:lnTo>
                  <a:lnTo>
                    <a:pt x="1316625" y="1288786"/>
                  </a:lnTo>
                  <a:lnTo>
                    <a:pt x="1225435" y="1376950"/>
                  </a:lnTo>
                  <a:lnTo>
                    <a:pt x="1433567" y="1376950"/>
                  </a:lnTo>
                  <a:lnTo>
                    <a:pt x="1363732" y="1155028"/>
                  </a:lnTo>
                  <a:close/>
                </a:path>
                <a:path w="1507490" h="1556384">
                  <a:moveTo>
                    <a:pt x="77050" y="6668"/>
                  </a:moveTo>
                  <a:lnTo>
                    <a:pt x="-14137" y="94832"/>
                  </a:lnTo>
                  <a:lnTo>
                    <a:pt x="1181353" y="1331355"/>
                  </a:lnTo>
                  <a:lnTo>
                    <a:pt x="1272543" y="1243191"/>
                  </a:lnTo>
                  <a:lnTo>
                    <a:pt x="77050" y="6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9278" y="2373266"/>
              <a:ext cx="5548845" cy="369844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64895" y="6053512"/>
              <a:ext cx="1558290" cy="1508125"/>
            </a:xfrm>
            <a:custGeom>
              <a:avLst/>
              <a:gdLst/>
              <a:ahLst/>
              <a:cxnLst/>
              <a:rect l="l" t="t" r="r" b="b"/>
              <a:pathLst>
                <a:path w="1558290" h="1508125">
                  <a:moveTo>
                    <a:pt x="133376" y="1111037"/>
                  </a:moveTo>
                  <a:lnTo>
                    <a:pt x="-8157" y="1512237"/>
                  </a:lnTo>
                  <a:lnTo>
                    <a:pt x="397723" y="1384745"/>
                  </a:lnTo>
                  <a:lnTo>
                    <a:pt x="352157" y="1337566"/>
                  </a:lnTo>
                  <a:lnTo>
                    <a:pt x="263989" y="1337566"/>
                  </a:lnTo>
                  <a:lnTo>
                    <a:pt x="175874" y="1246330"/>
                  </a:lnTo>
                  <a:lnTo>
                    <a:pt x="221491" y="1202273"/>
                  </a:lnTo>
                  <a:lnTo>
                    <a:pt x="133376" y="1111037"/>
                  </a:lnTo>
                  <a:close/>
                </a:path>
                <a:path w="1558290" h="1508125">
                  <a:moveTo>
                    <a:pt x="221491" y="1202273"/>
                  </a:moveTo>
                  <a:lnTo>
                    <a:pt x="175874" y="1246330"/>
                  </a:lnTo>
                  <a:lnTo>
                    <a:pt x="263989" y="1337566"/>
                  </a:lnTo>
                  <a:lnTo>
                    <a:pt x="309607" y="1293509"/>
                  </a:lnTo>
                  <a:lnTo>
                    <a:pt x="221491" y="1202273"/>
                  </a:lnTo>
                  <a:close/>
                </a:path>
                <a:path w="1558290" h="1508125">
                  <a:moveTo>
                    <a:pt x="309607" y="1293509"/>
                  </a:moveTo>
                  <a:lnTo>
                    <a:pt x="263989" y="1337566"/>
                  </a:lnTo>
                  <a:lnTo>
                    <a:pt x="352157" y="1337566"/>
                  </a:lnTo>
                  <a:lnTo>
                    <a:pt x="309607" y="1293509"/>
                  </a:lnTo>
                  <a:close/>
                </a:path>
                <a:path w="1558290" h="1508125">
                  <a:moveTo>
                    <a:pt x="1459467" y="6637"/>
                  </a:moveTo>
                  <a:lnTo>
                    <a:pt x="221491" y="1202273"/>
                  </a:lnTo>
                  <a:lnTo>
                    <a:pt x="309607" y="1293509"/>
                  </a:lnTo>
                  <a:lnTo>
                    <a:pt x="1547581" y="97873"/>
                  </a:lnTo>
                  <a:lnTo>
                    <a:pt x="1459467" y="6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3964" y="8566395"/>
            <a:ext cx="3433445" cy="22170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02155" y="8492229"/>
            <a:ext cx="1713964" cy="23692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36451" y="7810775"/>
            <a:ext cx="6413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14920" y="7810775"/>
            <a:ext cx="5346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libri"/>
                <a:cs typeface="Calibri"/>
              </a:rPr>
              <a:t>C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457390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Domain</a:t>
            </a:r>
            <a:r>
              <a:rPr spc="-8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7891" y="1923382"/>
            <a:ext cx="52895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65" dirty="0">
                <a:latin typeface="Calibri"/>
                <a:cs typeface="Calibri"/>
              </a:rPr>
              <a:t>P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64895" y="2373266"/>
            <a:ext cx="6247130" cy="5212080"/>
            <a:chOff x="6464895" y="2373266"/>
            <a:chExt cx="6247130" cy="5212080"/>
          </a:xfrm>
        </p:grpSpPr>
        <p:sp>
          <p:nvSpPr>
            <p:cNvPr id="5" name="object 5"/>
            <p:cNvSpPr/>
            <p:nvPr/>
          </p:nvSpPr>
          <p:spPr>
            <a:xfrm>
              <a:off x="11204347" y="6029168"/>
              <a:ext cx="1507490" cy="1556385"/>
            </a:xfrm>
            <a:custGeom>
              <a:avLst/>
              <a:gdLst/>
              <a:ahLst/>
              <a:cxnLst/>
              <a:rect l="l" t="t" r="r" b="b"/>
              <a:pathLst>
                <a:path w="1507490" h="1556384">
                  <a:moveTo>
                    <a:pt x="1181353" y="1331355"/>
                  </a:moveTo>
                  <a:lnTo>
                    <a:pt x="1090164" y="1419518"/>
                  </a:lnTo>
                  <a:lnTo>
                    <a:pt x="1491435" y="1560842"/>
                  </a:lnTo>
                  <a:lnTo>
                    <a:pt x="1433567" y="1376950"/>
                  </a:lnTo>
                  <a:lnTo>
                    <a:pt x="1225435" y="1376950"/>
                  </a:lnTo>
                  <a:lnTo>
                    <a:pt x="1181353" y="1331355"/>
                  </a:lnTo>
                  <a:close/>
                </a:path>
                <a:path w="1507490" h="1556384">
                  <a:moveTo>
                    <a:pt x="1272543" y="1243191"/>
                  </a:moveTo>
                  <a:lnTo>
                    <a:pt x="1181353" y="1331355"/>
                  </a:lnTo>
                  <a:lnTo>
                    <a:pt x="1225435" y="1376950"/>
                  </a:lnTo>
                  <a:lnTo>
                    <a:pt x="1316625" y="1288786"/>
                  </a:lnTo>
                  <a:lnTo>
                    <a:pt x="1272543" y="1243191"/>
                  </a:lnTo>
                  <a:close/>
                </a:path>
                <a:path w="1507490" h="1556384">
                  <a:moveTo>
                    <a:pt x="1363732" y="1155028"/>
                  </a:moveTo>
                  <a:lnTo>
                    <a:pt x="1272543" y="1243191"/>
                  </a:lnTo>
                  <a:lnTo>
                    <a:pt x="1316625" y="1288786"/>
                  </a:lnTo>
                  <a:lnTo>
                    <a:pt x="1225435" y="1376950"/>
                  </a:lnTo>
                  <a:lnTo>
                    <a:pt x="1433567" y="1376950"/>
                  </a:lnTo>
                  <a:lnTo>
                    <a:pt x="1363732" y="1155028"/>
                  </a:lnTo>
                  <a:close/>
                </a:path>
                <a:path w="1507490" h="1556384">
                  <a:moveTo>
                    <a:pt x="77050" y="6668"/>
                  </a:moveTo>
                  <a:lnTo>
                    <a:pt x="-14137" y="94832"/>
                  </a:lnTo>
                  <a:lnTo>
                    <a:pt x="1181353" y="1331355"/>
                  </a:lnTo>
                  <a:lnTo>
                    <a:pt x="1272543" y="1243191"/>
                  </a:lnTo>
                  <a:lnTo>
                    <a:pt x="77050" y="6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9278" y="2373266"/>
              <a:ext cx="5548845" cy="369844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64895" y="6053512"/>
              <a:ext cx="1558290" cy="1508125"/>
            </a:xfrm>
            <a:custGeom>
              <a:avLst/>
              <a:gdLst/>
              <a:ahLst/>
              <a:cxnLst/>
              <a:rect l="l" t="t" r="r" b="b"/>
              <a:pathLst>
                <a:path w="1558290" h="1508125">
                  <a:moveTo>
                    <a:pt x="133376" y="1111037"/>
                  </a:moveTo>
                  <a:lnTo>
                    <a:pt x="-8157" y="1512237"/>
                  </a:lnTo>
                  <a:lnTo>
                    <a:pt x="397723" y="1384745"/>
                  </a:lnTo>
                  <a:lnTo>
                    <a:pt x="352157" y="1337566"/>
                  </a:lnTo>
                  <a:lnTo>
                    <a:pt x="263989" y="1337566"/>
                  </a:lnTo>
                  <a:lnTo>
                    <a:pt x="175874" y="1246330"/>
                  </a:lnTo>
                  <a:lnTo>
                    <a:pt x="221491" y="1202273"/>
                  </a:lnTo>
                  <a:lnTo>
                    <a:pt x="133376" y="1111037"/>
                  </a:lnTo>
                  <a:close/>
                </a:path>
                <a:path w="1558290" h="1508125">
                  <a:moveTo>
                    <a:pt x="221491" y="1202273"/>
                  </a:moveTo>
                  <a:lnTo>
                    <a:pt x="175874" y="1246330"/>
                  </a:lnTo>
                  <a:lnTo>
                    <a:pt x="263989" y="1337566"/>
                  </a:lnTo>
                  <a:lnTo>
                    <a:pt x="309607" y="1293509"/>
                  </a:lnTo>
                  <a:lnTo>
                    <a:pt x="221491" y="1202273"/>
                  </a:lnTo>
                  <a:close/>
                </a:path>
                <a:path w="1558290" h="1508125">
                  <a:moveTo>
                    <a:pt x="309607" y="1293509"/>
                  </a:moveTo>
                  <a:lnTo>
                    <a:pt x="263989" y="1337566"/>
                  </a:lnTo>
                  <a:lnTo>
                    <a:pt x="352157" y="1337566"/>
                  </a:lnTo>
                  <a:lnTo>
                    <a:pt x="309607" y="1293509"/>
                  </a:lnTo>
                  <a:close/>
                </a:path>
                <a:path w="1558290" h="1508125">
                  <a:moveTo>
                    <a:pt x="1459467" y="6637"/>
                  </a:moveTo>
                  <a:lnTo>
                    <a:pt x="221491" y="1202273"/>
                  </a:lnTo>
                  <a:lnTo>
                    <a:pt x="309607" y="1293509"/>
                  </a:lnTo>
                  <a:lnTo>
                    <a:pt x="1547581" y="97873"/>
                  </a:lnTo>
                  <a:lnTo>
                    <a:pt x="1459467" y="6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3964" y="8566395"/>
            <a:ext cx="3433445" cy="22170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02155" y="8492229"/>
            <a:ext cx="1713964" cy="23692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36451" y="7810775"/>
            <a:ext cx="6413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14920" y="7810775"/>
            <a:ext cx="5346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libri"/>
                <a:cs typeface="Calibri"/>
              </a:rPr>
              <a:t>C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2490" y="8973642"/>
            <a:ext cx="1887220" cy="939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74015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libri"/>
                <a:cs typeface="Calibri"/>
              </a:rPr>
              <a:t>Long id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String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457390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Domain</a:t>
            </a:r>
            <a:r>
              <a:rPr spc="-8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7891" y="1923382"/>
            <a:ext cx="52895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65" dirty="0">
                <a:latin typeface="Calibri"/>
                <a:cs typeface="Calibri"/>
              </a:rPr>
              <a:t>P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64895" y="2373266"/>
            <a:ext cx="6247130" cy="5212080"/>
            <a:chOff x="6464895" y="2373266"/>
            <a:chExt cx="6247130" cy="5212080"/>
          </a:xfrm>
        </p:grpSpPr>
        <p:sp>
          <p:nvSpPr>
            <p:cNvPr id="5" name="object 5"/>
            <p:cNvSpPr/>
            <p:nvPr/>
          </p:nvSpPr>
          <p:spPr>
            <a:xfrm>
              <a:off x="11204347" y="6029168"/>
              <a:ext cx="1507490" cy="1556385"/>
            </a:xfrm>
            <a:custGeom>
              <a:avLst/>
              <a:gdLst/>
              <a:ahLst/>
              <a:cxnLst/>
              <a:rect l="l" t="t" r="r" b="b"/>
              <a:pathLst>
                <a:path w="1507490" h="1556384">
                  <a:moveTo>
                    <a:pt x="1181353" y="1331355"/>
                  </a:moveTo>
                  <a:lnTo>
                    <a:pt x="1090164" y="1419518"/>
                  </a:lnTo>
                  <a:lnTo>
                    <a:pt x="1491435" y="1560842"/>
                  </a:lnTo>
                  <a:lnTo>
                    <a:pt x="1433567" y="1376950"/>
                  </a:lnTo>
                  <a:lnTo>
                    <a:pt x="1225435" y="1376950"/>
                  </a:lnTo>
                  <a:lnTo>
                    <a:pt x="1181353" y="1331355"/>
                  </a:lnTo>
                  <a:close/>
                </a:path>
                <a:path w="1507490" h="1556384">
                  <a:moveTo>
                    <a:pt x="1272543" y="1243191"/>
                  </a:moveTo>
                  <a:lnTo>
                    <a:pt x="1181353" y="1331355"/>
                  </a:lnTo>
                  <a:lnTo>
                    <a:pt x="1225435" y="1376950"/>
                  </a:lnTo>
                  <a:lnTo>
                    <a:pt x="1316625" y="1288786"/>
                  </a:lnTo>
                  <a:lnTo>
                    <a:pt x="1272543" y="1243191"/>
                  </a:lnTo>
                  <a:close/>
                </a:path>
                <a:path w="1507490" h="1556384">
                  <a:moveTo>
                    <a:pt x="1363732" y="1155028"/>
                  </a:moveTo>
                  <a:lnTo>
                    <a:pt x="1272543" y="1243191"/>
                  </a:lnTo>
                  <a:lnTo>
                    <a:pt x="1316625" y="1288786"/>
                  </a:lnTo>
                  <a:lnTo>
                    <a:pt x="1225435" y="1376950"/>
                  </a:lnTo>
                  <a:lnTo>
                    <a:pt x="1433567" y="1376950"/>
                  </a:lnTo>
                  <a:lnTo>
                    <a:pt x="1363732" y="1155028"/>
                  </a:lnTo>
                  <a:close/>
                </a:path>
                <a:path w="1507490" h="1556384">
                  <a:moveTo>
                    <a:pt x="77050" y="6668"/>
                  </a:moveTo>
                  <a:lnTo>
                    <a:pt x="-14137" y="94832"/>
                  </a:lnTo>
                  <a:lnTo>
                    <a:pt x="1181353" y="1331355"/>
                  </a:lnTo>
                  <a:lnTo>
                    <a:pt x="1272543" y="1243191"/>
                  </a:lnTo>
                  <a:lnTo>
                    <a:pt x="77050" y="6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9278" y="2373266"/>
              <a:ext cx="5548845" cy="369844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64895" y="6053512"/>
              <a:ext cx="1558290" cy="1508125"/>
            </a:xfrm>
            <a:custGeom>
              <a:avLst/>
              <a:gdLst/>
              <a:ahLst/>
              <a:cxnLst/>
              <a:rect l="l" t="t" r="r" b="b"/>
              <a:pathLst>
                <a:path w="1558290" h="1508125">
                  <a:moveTo>
                    <a:pt x="133376" y="1111037"/>
                  </a:moveTo>
                  <a:lnTo>
                    <a:pt x="-8157" y="1512237"/>
                  </a:lnTo>
                  <a:lnTo>
                    <a:pt x="397723" y="1384745"/>
                  </a:lnTo>
                  <a:lnTo>
                    <a:pt x="352157" y="1337566"/>
                  </a:lnTo>
                  <a:lnTo>
                    <a:pt x="263989" y="1337566"/>
                  </a:lnTo>
                  <a:lnTo>
                    <a:pt x="175874" y="1246330"/>
                  </a:lnTo>
                  <a:lnTo>
                    <a:pt x="221491" y="1202273"/>
                  </a:lnTo>
                  <a:lnTo>
                    <a:pt x="133376" y="1111037"/>
                  </a:lnTo>
                  <a:close/>
                </a:path>
                <a:path w="1558290" h="1508125">
                  <a:moveTo>
                    <a:pt x="221491" y="1202273"/>
                  </a:moveTo>
                  <a:lnTo>
                    <a:pt x="175874" y="1246330"/>
                  </a:lnTo>
                  <a:lnTo>
                    <a:pt x="263989" y="1337566"/>
                  </a:lnTo>
                  <a:lnTo>
                    <a:pt x="309607" y="1293509"/>
                  </a:lnTo>
                  <a:lnTo>
                    <a:pt x="221491" y="1202273"/>
                  </a:lnTo>
                  <a:close/>
                </a:path>
                <a:path w="1558290" h="1508125">
                  <a:moveTo>
                    <a:pt x="309607" y="1293509"/>
                  </a:moveTo>
                  <a:lnTo>
                    <a:pt x="263989" y="1337566"/>
                  </a:lnTo>
                  <a:lnTo>
                    <a:pt x="352157" y="1337566"/>
                  </a:lnTo>
                  <a:lnTo>
                    <a:pt x="309607" y="1293509"/>
                  </a:lnTo>
                  <a:close/>
                </a:path>
                <a:path w="1558290" h="1508125">
                  <a:moveTo>
                    <a:pt x="1459467" y="6637"/>
                  </a:moveTo>
                  <a:lnTo>
                    <a:pt x="221491" y="1202273"/>
                  </a:lnTo>
                  <a:lnTo>
                    <a:pt x="309607" y="1293509"/>
                  </a:lnTo>
                  <a:lnTo>
                    <a:pt x="1547581" y="97873"/>
                  </a:lnTo>
                  <a:lnTo>
                    <a:pt x="1459467" y="6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3964" y="8566395"/>
            <a:ext cx="3433445" cy="22170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02155" y="8492229"/>
            <a:ext cx="1713964" cy="23692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36451" y="7810775"/>
            <a:ext cx="6413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14920" y="7810775"/>
            <a:ext cx="5346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libri"/>
                <a:cs typeface="Calibri"/>
              </a:rPr>
              <a:t>C</a:t>
            </a:r>
            <a:r>
              <a:rPr sz="3000" spc="-35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2490" y="8973642"/>
            <a:ext cx="1887220" cy="939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74015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libri"/>
                <a:cs typeface="Calibri"/>
              </a:rPr>
              <a:t>Long id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String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00306" y="8754463"/>
            <a:ext cx="1887220" cy="139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latin typeface="Calibri"/>
                <a:cs typeface="Calibri"/>
              </a:rPr>
              <a:t>Long id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String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Color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color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792" y="1107548"/>
            <a:ext cx="380492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Record</a:t>
            </a:r>
            <a:r>
              <a:rPr spc="-70" dirty="0"/>
              <a:t> </a:t>
            </a:r>
            <a:r>
              <a:rPr spc="-5" dirty="0"/>
              <a:t>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36439</TotalTime>
  <Words>523</Words>
  <Application>Microsoft Macintosh PowerPoint</Application>
  <PresentationFormat>Произвольный</PresentationFormat>
  <Paragraphs>139</Paragraphs>
  <Slides>39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Arial MT</vt:lpstr>
      <vt:lpstr>Calibri</vt:lpstr>
      <vt:lpstr>Oleg Sans</vt:lpstr>
      <vt:lpstr>Tinkoff Sans</vt:lpstr>
      <vt:lpstr>Office Theme</vt:lpstr>
      <vt:lpstr>ADT и контейнеры </vt:lpstr>
      <vt:lpstr>План курса ФИЛП 2024</vt:lpstr>
      <vt:lpstr>План лекции</vt:lpstr>
      <vt:lpstr>Domain model</vt:lpstr>
      <vt:lpstr>Domain model</vt:lpstr>
      <vt:lpstr>Domain model</vt:lpstr>
      <vt:lpstr>Domain model</vt:lpstr>
      <vt:lpstr>Domain model</vt:lpstr>
      <vt:lpstr>Record class</vt:lpstr>
      <vt:lpstr>Record class</vt:lpstr>
      <vt:lpstr>Record class</vt:lpstr>
      <vt:lpstr>Record class</vt:lpstr>
      <vt:lpstr>Record class</vt:lpstr>
      <vt:lpstr>Product type</vt:lpstr>
      <vt:lpstr>Product type</vt:lpstr>
      <vt:lpstr>Product type</vt:lpstr>
      <vt:lpstr>Product type</vt:lpstr>
      <vt:lpstr>Product type</vt:lpstr>
      <vt:lpstr>Сoproduct type aka Sum type</vt:lpstr>
      <vt:lpstr>Сoproduct type aka Sum type</vt:lpstr>
      <vt:lpstr>Сoproduct type aka Sum type</vt:lpstr>
      <vt:lpstr>Cardinality number</vt:lpstr>
      <vt:lpstr>Cardinality number</vt:lpstr>
      <vt:lpstr>Cardinality number</vt:lpstr>
      <vt:lpstr>Cardinality number</vt:lpstr>
      <vt:lpstr>Cardinality number</vt:lpstr>
      <vt:lpstr>Задачка</vt:lpstr>
      <vt:lpstr>Использование ADT</vt:lpstr>
      <vt:lpstr>Использование ADT</vt:lpstr>
      <vt:lpstr>Использование ADT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и контейнеры </dc:title>
  <cp:lastModifiedBy>Microsoft Office User</cp:lastModifiedBy>
  <cp:revision>7</cp:revision>
  <dcterms:created xsi:type="dcterms:W3CDTF">2024-01-18T08:40:23Z</dcterms:created>
  <dcterms:modified xsi:type="dcterms:W3CDTF">2024-03-06T15:36:58Z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2023-03-16T00:00:00Z</vt:filetime>
  </property>
  <property fmtid="{D5CDD505-2E9C-101B-9397-08002B2CF9AE}" pid="3" name="LastSaved">
    <vt:filetime>2024-01-18T00:00:00Z</vt:filetime>
  </property>
</Properties>
</file>