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444" r:id="rId5"/>
    <p:sldId id="420" r:id="rId6"/>
    <p:sldId id="421" r:id="rId7"/>
    <p:sldId id="272" r:id="rId8"/>
    <p:sldId id="273" r:id="rId9"/>
    <p:sldId id="276" r:id="rId10"/>
    <p:sldId id="445" r:id="rId11"/>
    <p:sldId id="446" r:id="rId12"/>
    <p:sldId id="277" r:id="rId13"/>
    <p:sldId id="278" r:id="rId14"/>
    <p:sldId id="279" r:id="rId15"/>
    <p:sldId id="422" r:id="rId16"/>
    <p:sldId id="448" r:id="rId17"/>
    <p:sldId id="275" r:id="rId18"/>
    <p:sldId id="424" r:id="rId19"/>
    <p:sldId id="283" r:id="rId20"/>
    <p:sldId id="284" r:id="rId21"/>
    <p:sldId id="447" r:id="rId22"/>
    <p:sldId id="285" r:id="rId23"/>
    <p:sldId id="425" r:id="rId24"/>
    <p:sldId id="427" r:id="rId25"/>
    <p:sldId id="449" r:id="rId26"/>
    <p:sldId id="450" r:id="rId27"/>
    <p:sldId id="451" r:id="rId28"/>
    <p:sldId id="452" r:id="rId29"/>
    <p:sldId id="467" r:id="rId30"/>
    <p:sldId id="453" r:id="rId31"/>
    <p:sldId id="454" r:id="rId32"/>
    <p:sldId id="459" r:id="rId33"/>
    <p:sldId id="455" r:id="rId34"/>
    <p:sldId id="456" r:id="rId35"/>
    <p:sldId id="468" r:id="rId36"/>
    <p:sldId id="469" r:id="rId37"/>
    <p:sldId id="470" r:id="rId38"/>
    <p:sldId id="461" r:id="rId39"/>
    <p:sldId id="458" r:id="rId40"/>
    <p:sldId id="471" r:id="rId41"/>
    <p:sldId id="462" r:id="rId42"/>
    <p:sldId id="464" r:id="rId43"/>
    <p:sldId id="463" r:id="rId44"/>
    <p:sldId id="465" r:id="rId45"/>
    <p:sldId id="466" r:id="rId46"/>
    <p:sldId id="441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Helvetica Neue" panose="02000503000000020004" pitchFamily="2" charset="0"/>
      <p:regular r:id="rId53"/>
      <p:bold r:id="rId54"/>
      <p:italic r:id="rId55"/>
      <p:boldItalic r:id="rId56"/>
    </p:embeddedFont>
    <p:embeddedFont>
      <p:font typeface="Roboto-Medium" panose="02000000000000000000" pitchFamily="2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0UvRRIikpRDzqAhXnN3rb3KJ6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5"/>
    <p:restoredTop sz="86422"/>
  </p:normalViewPr>
  <p:slideViewPr>
    <p:cSldViewPr snapToGrid="0">
      <p:cViewPr varScale="1">
        <p:scale>
          <a:sx n="80" d="100"/>
          <a:sy n="80" d="100"/>
        </p:scale>
        <p:origin x="200" y="448"/>
      </p:cViewPr>
      <p:guideLst/>
    </p:cSldViewPr>
  </p:slideViewPr>
  <p:outlineViewPr>
    <p:cViewPr>
      <p:scale>
        <a:sx n="33" d="100"/>
        <a:sy n="33" d="100"/>
      </p:scale>
      <p:origin x="0" y="-6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1679319e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1679319e5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c1679319e5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24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1679319e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1679319e5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c1679319e5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63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39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27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13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1679319e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1679319e5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c1679319e5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1679319e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1679319e5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c1679319e5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679319e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1679319e5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c1679319e5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1679319e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1679319e5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c1679319e5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1679319e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1679319e5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c1679319e5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6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ользовательский макет">
  <p:cSld name="18_Пользовательский маке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418772" y="2464714"/>
            <a:ext cx="5677227" cy="7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2"/>
          </p:nvPr>
        </p:nvSpPr>
        <p:spPr>
          <a:xfrm>
            <a:off x="418772" y="3424909"/>
            <a:ext cx="5677227" cy="38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96"/>
              <a:buNone/>
              <a:defRPr sz="1695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3"/>
          </p:nvPr>
        </p:nvSpPr>
        <p:spPr>
          <a:xfrm>
            <a:off x="10869916" y="6313456"/>
            <a:ext cx="903311" cy="23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5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4"/>
              <a:buFont typeface="Calibri"/>
              <a:buNone/>
              <a:defRPr sz="1454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9346655" y="0"/>
            <a:ext cx="2846497" cy="6858000"/>
          </a:xfrm>
          <a:prstGeom prst="rect">
            <a:avLst/>
          </a:prstGeom>
          <a:solidFill>
            <a:srgbClr val="FFE13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3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12"/>
          <p:cNvCxnSpPr/>
          <p:nvPr/>
        </p:nvCxnSpPr>
        <p:spPr>
          <a:xfrm>
            <a:off x="500027" y="6069659"/>
            <a:ext cx="7746842" cy="1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Пользовательский макет">
  <p:cSld name="24_Пользовательский макет">
    <p:bg>
      <p:bgPr>
        <a:solidFill>
          <a:srgbClr val="F9F9F9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2907396" y="1712457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7367433" y="1712457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9559397" y="1712457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639323" y="1712457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10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5136285" y="1712457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500596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2"/>
          </p:nvPr>
        </p:nvSpPr>
        <p:spPr>
          <a:xfrm>
            <a:off x="572948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3"/>
          </p:nvPr>
        </p:nvSpPr>
        <p:spPr>
          <a:xfrm>
            <a:off x="789069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4"/>
          </p:nvPr>
        </p:nvSpPr>
        <p:spPr>
          <a:xfrm>
            <a:off x="1015470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5"/>
          </p:nvPr>
        </p:nvSpPr>
        <p:spPr>
          <a:xfrm>
            <a:off x="1232523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9193" y="391676"/>
            <a:ext cx="10528056" cy="69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5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6"/>
          </p:nvPr>
        </p:nvSpPr>
        <p:spPr>
          <a:xfrm>
            <a:off x="813083" y="2499614"/>
            <a:ext cx="1616432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7"/>
          </p:nvPr>
        </p:nvSpPr>
        <p:spPr>
          <a:xfrm>
            <a:off x="3081156" y="2271255"/>
            <a:ext cx="1616432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8"/>
          </p:nvPr>
        </p:nvSpPr>
        <p:spPr>
          <a:xfrm>
            <a:off x="5275690" y="2406028"/>
            <a:ext cx="1616432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9"/>
          </p:nvPr>
        </p:nvSpPr>
        <p:spPr>
          <a:xfrm>
            <a:off x="7547208" y="2271255"/>
            <a:ext cx="1616432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3"/>
          </p:nvPr>
        </p:nvSpPr>
        <p:spPr>
          <a:xfrm>
            <a:off x="9730124" y="2499614"/>
            <a:ext cx="1616432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2907396" y="4042710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7367433" y="4042710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DD2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9559397" y="4042710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639323" y="4042710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10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3"/>
          <p:cNvSpPr/>
          <p:nvPr/>
        </p:nvSpPr>
        <p:spPr>
          <a:xfrm>
            <a:off x="5136285" y="4042710"/>
            <a:ext cx="1963951" cy="1641540"/>
          </a:xfrm>
          <a:custGeom>
            <a:avLst/>
            <a:gdLst/>
            <a:ahLst/>
            <a:cxnLst/>
            <a:rect l="l" t="t" r="r" b="b"/>
            <a:pathLst>
              <a:path w="3242309" h="6584315" extrusionOk="0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4"/>
          </p:nvPr>
        </p:nvSpPr>
        <p:spPr>
          <a:xfrm>
            <a:off x="3500596" y="3830069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5"/>
          </p:nvPr>
        </p:nvSpPr>
        <p:spPr>
          <a:xfrm>
            <a:off x="5729485" y="3830069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6"/>
          </p:nvPr>
        </p:nvSpPr>
        <p:spPr>
          <a:xfrm>
            <a:off x="7890695" y="3830069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7"/>
          </p:nvPr>
        </p:nvSpPr>
        <p:spPr>
          <a:xfrm>
            <a:off x="10154705" y="3830069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8"/>
          </p:nvPr>
        </p:nvSpPr>
        <p:spPr>
          <a:xfrm>
            <a:off x="1232523" y="3830069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40"/>
              <a:buNone/>
              <a:defRPr sz="424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9"/>
          </p:nvPr>
        </p:nvSpPr>
        <p:spPr>
          <a:xfrm>
            <a:off x="813083" y="4829867"/>
            <a:ext cx="1616432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0"/>
          </p:nvPr>
        </p:nvSpPr>
        <p:spPr>
          <a:xfrm>
            <a:off x="3081156" y="4601508"/>
            <a:ext cx="1616432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1"/>
          </p:nvPr>
        </p:nvSpPr>
        <p:spPr>
          <a:xfrm>
            <a:off x="5275690" y="4736281"/>
            <a:ext cx="1616432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2"/>
          </p:nvPr>
        </p:nvSpPr>
        <p:spPr>
          <a:xfrm>
            <a:off x="7547208" y="4601508"/>
            <a:ext cx="1616432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3"/>
          </p:nvPr>
        </p:nvSpPr>
        <p:spPr>
          <a:xfrm>
            <a:off x="9730124" y="4829867"/>
            <a:ext cx="1616432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2.13.6/scala/concurrent/Future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ala-lang.org/api/2.13.6/scala/concurrent/ExecutionContext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twitter.com%2Fverified&amp;psig=AOvVaw0yT-hYlvf2NityjnZZx50n&amp;ust=1711616178183000&amp;source=images&amp;cd=vfe&amp;opi=89978449&amp;ved=0CBUQjRxqFwoTCOi0_aOJlIUDFQAAAAAdAAAAABA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body" idx="2"/>
          </p:nvPr>
        </p:nvSpPr>
        <p:spPr>
          <a:xfrm>
            <a:off x="418772" y="3424909"/>
            <a:ext cx="5677227" cy="38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1"/>
              <a:buNone/>
            </a:pPr>
            <a:r>
              <a:rPr lang="ru-RU" sz="2181"/>
              <a:t>Функциональное программирование</a:t>
            </a:r>
            <a:endParaRPr/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22" y="2447391"/>
            <a:ext cx="2135192" cy="97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6317E-C73B-CA3C-08E4-8AFBA5E9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сообщения в </a:t>
            </a:r>
            <a:r>
              <a:rPr lang="en-US" dirty="0"/>
              <a:t>Twitter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B39F89-B082-B0FF-F736-D3FDDEDCE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arenR"/>
            </a:pPr>
            <a:r>
              <a:rPr lang="ru-RU" dirty="0"/>
              <a:t>Мобильное приложение делает запрос на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твиттера</a:t>
            </a:r>
            <a:endParaRPr lang="ru-RU" dirty="0"/>
          </a:p>
          <a:p>
            <a:pPr marL="628650" indent="-514350">
              <a:buAutoNum type="arabicParenR"/>
            </a:pPr>
            <a:r>
              <a:rPr lang="ru-RU" dirty="0"/>
              <a:t>Проверка корректности запроса</a:t>
            </a:r>
          </a:p>
          <a:p>
            <a:pPr marL="628650" indent="-514350">
              <a:buAutoNum type="arabicParenR"/>
            </a:pPr>
            <a:r>
              <a:rPr lang="ru-RU" dirty="0"/>
              <a:t>Авторизация пользователя</a:t>
            </a:r>
          </a:p>
          <a:p>
            <a:pPr marL="628650" indent="-514350">
              <a:buAutoNum type="arabicParenR"/>
            </a:pPr>
            <a:r>
              <a:rPr lang="ru-RU" dirty="0"/>
              <a:t>Запись сообщения в БД</a:t>
            </a: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tx1"/>
                </a:solidFill>
              </a:rPr>
              <a:t>Обработка ответа от базы </a:t>
            </a:r>
            <a:endParaRPr lang="en-US" dirty="0">
              <a:solidFill>
                <a:schemeClr val="tx1"/>
              </a:solidFill>
            </a:endParaRPr>
          </a:p>
          <a:p>
            <a:pPr marL="628650" indent="-514350">
              <a:buAutoNum type="arabicParenR"/>
            </a:pPr>
            <a:r>
              <a:rPr lang="ru-RU" dirty="0"/>
              <a:t>Отправка сообщения в систему оповещений</a:t>
            </a:r>
          </a:p>
          <a:p>
            <a:pPr marL="628650" indent="-514350">
              <a:buAutoNum type="arabicParenR"/>
            </a:pPr>
            <a:r>
              <a:rPr lang="ru-RU" dirty="0"/>
              <a:t>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1923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6317E-C73B-CA3C-08E4-8AFBA5E9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сообщения в </a:t>
            </a:r>
            <a:r>
              <a:rPr lang="en-US" dirty="0"/>
              <a:t>Twitter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B39F89-B082-B0FF-F736-D3FDDEDCE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arenR"/>
            </a:pPr>
            <a:r>
              <a:rPr lang="ru-RU" dirty="0"/>
              <a:t>Мобильное приложение делает запрос на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твиттера</a:t>
            </a:r>
            <a:endParaRPr lang="ru-RU" dirty="0"/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Проверка корректности запроса</a:t>
            </a: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Авторизация пользователя</a:t>
            </a: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Запись сообщения в БД</a:t>
            </a: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Обработка ответа от базы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Отправка сообщения в систему оповещений</a:t>
            </a:r>
          </a:p>
          <a:p>
            <a:pPr marL="628650" indent="-51435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Ответ пользователю</a:t>
            </a:r>
          </a:p>
        </p:txBody>
      </p:sp>
      <p:sp>
        <p:nvSpPr>
          <p:cNvPr id="4" name="Google Shape;305;g2c1679319e5_0_176">
            <a:extLst>
              <a:ext uri="{FF2B5EF4-FFF2-40B4-BE49-F238E27FC236}">
                <a16:creationId xmlns:a16="http://schemas.microsoft.com/office/drawing/2014/main" id="{C5CCB391-820E-7FBD-C2AC-18651CDFBA39}"/>
              </a:ext>
            </a:extLst>
          </p:cNvPr>
          <p:cNvSpPr/>
          <p:nvPr/>
        </p:nvSpPr>
        <p:spPr>
          <a:xfrm>
            <a:off x="6219328" y="5462394"/>
            <a:ext cx="459600" cy="459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6;g2c1679319e5_0_176">
            <a:extLst>
              <a:ext uri="{FF2B5EF4-FFF2-40B4-BE49-F238E27FC236}">
                <a16:creationId xmlns:a16="http://schemas.microsoft.com/office/drawing/2014/main" id="{1D87212E-2AF9-04F0-FD6F-45E0D1DC2B3B}"/>
              </a:ext>
            </a:extLst>
          </p:cNvPr>
          <p:cNvSpPr/>
          <p:nvPr/>
        </p:nvSpPr>
        <p:spPr>
          <a:xfrm>
            <a:off x="6219328" y="6274344"/>
            <a:ext cx="459600" cy="459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07;g2c1679319e5_0_176">
            <a:extLst>
              <a:ext uri="{FF2B5EF4-FFF2-40B4-BE49-F238E27FC236}">
                <a16:creationId xmlns:a16="http://schemas.microsoft.com/office/drawing/2014/main" id="{C987FD72-9202-4411-6AF2-22E885D741E9}"/>
              </a:ext>
            </a:extLst>
          </p:cNvPr>
          <p:cNvSpPr txBox="1"/>
          <p:nvPr/>
        </p:nvSpPr>
        <p:spPr>
          <a:xfrm>
            <a:off x="6772878" y="5384394"/>
            <a:ext cx="575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CPU bound task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8;g2c1679319e5_0_176">
            <a:extLst>
              <a:ext uri="{FF2B5EF4-FFF2-40B4-BE49-F238E27FC236}">
                <a16:creationId xmlns:a16="http://schemas.microsoft.com/office/drawing/2014/main" id="{BBEEC59C-8AE2-AF92-3AB8-E6D6A1214969}"/>
              </a:ext>
            </a:extLst>
          </p:cNvPr>
          <p:cNvSpPr txBox="1"/>
          <p:nvPr/>
        </p:nvSpPr>
        <p:spPr>
          <a:xfrm>
            <a:off x="6772878" y="6118344"/>
            <a:ext cx="575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IO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bound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task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9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BCC0E-6779-D491-BFC5-7A34046F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нам нужно для асинхронности?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A39E55-D3F1-2FDE-3398-7552BCDBF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Уметь разбивать задачи на связанный список подзадач. </a:t>
            </a:r>
          </a:p>
          <a:p>
            <a:r>
              <a:rPr lang="ru-RU" dirty="0"/>
              <a:t>Уметь запускать выполнение следующей подзадачи после выполнения предыдущей.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16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BCC0E-6779-D491-BFC5-7A34046F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композиция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A39E55-D3F1-2FDE-3398-7552BCDB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47" y="1690688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Не понадобится разбивать задачи на </a:t>
            </a:r>
            <a:br>
              <a:rPr lang="ru-RU" dirty="0"/>
            </a:br>
            <a:r>
              <a:rPr lang="ru-RU" dirty="0"/>
              <a:t>связный список – если они уже будут</a:t>
            </a:r>
            <a:br>
              <a:rPr lang="ru-RU" dirty="0"/>
            </a:br>
            <a:r>
              <a:rPr lang="ru-RU" dirty="0"/>
              <a:t>являться таковым.</a:t>
            </a:r>
          </a:p>
        </p:txBody>
      </p:sp>
      <p:pic>
        <p:nvPicPr>
          <p:cNvPr id="1026" name="Picture 2" descr="Roll Safe, the Guy-Tapping-Head Meme, Explained">
            <a:extLst>
              <a:ext uri="{FF2B5EF4-FFF2-40B4-BE49-F238E27FC236}">
                <a16:creationId xmlns:a16="http://schemas.microsoft.com/office/drawing/2014/main" id="{1E0EA0E1-351D-43C7-2C56-FC2C5A27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16" y="146129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8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3947-AA77-03A0-B82B-7E943836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ФП?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0EB5D-85D0-7BA0-3188-9B01B9FD0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dirty="0"/>
              <a:t>ФП не столько про функции, сколько про композицию. </a:t>
            </a:r>
          </a:p>
          <a:p>
            <a:pPr marL="114300" indent="0">
              <a:buNone/>
            </a:pPr>
            <a:r>
              <a:rPr lang="ru-RU" sz="3200" dirty="0"/>
              <a:t>И описывать задачи как связные списки – в ФП очень легко и приятно.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F50FD1-CCF6-2118-2FED-DB6C9093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63" y="3316364"/>
            <a:ext cx="6024418" cy="31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7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EDABF-C0B3-E4F9-E0D1-13655E6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классических подходов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48A7F-2A8A-D046-1F76-DF00BFD46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Callbacks</a:t>
            </a:r>
          </a:p>
          <a:p>
            <a:r>
              <a:rPr lang="en-US" sz="3600" dirty="0"/>
              <a:t>Futures (Promises)</a:t>
            </a:r>
          </a:p>
          <a:p>
            <a:r>
              <a:rPr lang="en-US" sz="3600" dirty="0"/>
              <a:t>IO-monad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6618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1679319e5_0_101"/>
          <p:cNvSpPr txBox="1">
            <a:spLocks noGrp="1"/>
          </p:cNvSpPr>
          <p:nvPr>
            <p:ph type="title"/>
          </p:nvPr>
        </p:nvSpPr>
        <p:spPr>
          <a:xfrm>
            <a:off x="838200" y="2501496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</a:t>
            </a:r>
            <a:r>
              <a:rPr lang="ru-RU" dirty="0" err="1"/>
              <a:t>Callbacks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91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1679319e5_0_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Callbacks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F3CFE-771E-7771-F592-1DE71600572B}"/>
              </a:ext>
            </a:extLst>
          </p:cNvPr>
          <p:cNvSpPr txBox="1"/>
          <p:nvPr/>
        </p:nvSpPr>
        <p:spPr>
          <a:xfrm>
            <a:off x="838200" y="1448656"/>
            <a:ext cx="83695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Представляют собой функции,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которые передаются в качестве аргументов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другим функциям для вызова после завершения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операции.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2FB7A-2449-5931-4C8A-7F0B85DF44EC}"/>
              </a:ext>
            </a:extLst>
          </p:cNvPr>
          <p:cNvSpPr txBox="1"/>
          <p:nvPr/>
        </p:nvSpPr>
        <p:spPr>
          <a:xfrm>
            <a:off x="838200" y="3580545"/>
            <a:ext cx="9117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action(string: String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continuation: () =&gt; 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Unit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): 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Unit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B3D75-3C39-3F90-F340-CADD7B96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  <a:endParaRPr lang="ru-RU" dirty="0"/>
          </a:p>
        </p:txBody>
      </p:sp>
      <p:pic>
        <p:nvPicPr>
          <p:cNvPr id="2050" name="Picture 2" descr="Callback Hell and How to Rescue it ? - DEV Community">
            <a:extLst>
              <a:ext uri="{FF2B5EF4-FFF2-40B4-BE49-F238E27FC236}">
                <a16:creationId xmlns:a16="http://schemas.microsoft.com/office/drawing/2014/main" id="{2C093EAD-F8C2-2358-613E-72BEC8B1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4763"/>
            <a:ext cx="7410593" cy="43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9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B903-31C8-7B52-F52B-037F9F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здесь есть проблемы?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590C9-FB00-A917-209E-355D2D975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err="1">
                <a:solidFill>
                  <a:schemeClr val="tx1"/>
                </a:solidFill>
                <a:effectLst/>
              </a:rPr>
              <a:t>def</a:t>
            </a:r>
            <a:r>
              <a:rPr lang="fr-FR" dirty="0">
                <a:solidFill>
                  <a:schemeClr val="tx1"/>
                </a:solidFill>
                <a:effectLst/>
              </a:rPr>
              <a:t> </a:t>
            </a:r>
            <a:r>
              <a:rPr lang="fr-FR" dirty="0" err="1">
                <a:solidFill>
                  <a:schemeClr val="tx1"/>
                </a:solidFill>
                <a:effectLst/>
              </a:rPr>
              <a:t>multiplyWithCallback</a:t>
            </a:r>
            <a:r>
              <a:rPr lang="fr-FR" dirty="0">
                <a:solidFill>
                  <a:schemeClr val="tx1"/>
                </a:solidFill>
                <a:effectLst/>
              </a:rPr>
              <a:t>(a: </a:t>
            </a:r>
            <a:r>
              <a:rPr lang="fr-FR" b="1" dirty="0">
                <a:solidFill>
                  <a:schemeClr val="tx1"/>
                </a:solidFill>
                <a:effectLst/>
              </a:rPr>
              <a:t>Int, </a:t>
            </a:r>
            <a:r>
              <a:rPr lang="fr-FR" dirty="0">
                <a:solidFill>
                  <a:schemeClr val="tx1"/>
                </a:solidFill>
                <a:effectLst/>
              </a:rPr>
              <a:t>b: </a:t>
            </a:r>
            <a:r>
              <a:rPr lang="fr-FR" b="1" dirty="0">
                <a:solidFill>
                  <a:schemeClr val="tx1"/>
                </a:solidFill>
                <a:effectLst/>
              </a:rPr>
              <a:t>Int</a:t>
            </a:r>
            <a:r>
              <a:rPr lang="fr-FR" dirty="0">
                <a:solidFill>
                  <a:schemeClr val="tx1"/>
                </a:solidFill>
                <a:effectLst/>
              </a:rPr>
              <a:t>)(callback: </a:t>
            </a:r>
            <a:r>
              <a:rPr lang="fr-FR" b="1" dirty="0">
                <a:solidFill>
                  <a:schemeClr val="tx1"/>
                </a:solidFill>
                <a:effectLst/>
              </a:rPr>
              <a:t>Int </a:t>
            </a:r>
            <a:r>
              <a:rPr lang="fr-FR" dirty="0">
                <a:solidFill>
                  <a:schemeClr val="tx1"/>
                </a:solidFill>
                <a:effectLst/>
              </a:rPr>
              <a:t>=&gt; </a:t>
            </a:r>
            <a:r>
              <a:rPr lang="fr-FR" b="1" dirty="0">
                <a:solidFill>
                  <a:schemeClr val="tx1"/>
                </a:solidFill>
                <a:effectLst/>
              </a:rPr>
              <a:t>Unit</a:t>
            </a:r>
            <a:r>
              <a:rPr lang="fr-FR" dirty="0">
                <a:solidFill>
                  <a:schemeClr val="tx1"/>
                </a:solidFill>
                <a:effectLst/>
              </a:rPr>
              <a:t>): </a:t>
            </a:r>
            <a:r>
              <a:rPr lang="fr-FR" b="1" dirty="0">
                <a:solidFill>
                  <a:schemeClr val="tx1"/>
                </a:solidFill>
                <a:effectLst/>
              </a:rPr>
              <a:t>Unit </a:t>
            </a:r>
            <a:r>
              <a:rPr lang="fr-FR" dirty="0">
                <a:solidFill>
                  <a:schemeClr val="tx1"/>
                </a:solidFill>
                <a:effectLst/>
              </a:rPr>
              <a:t>= {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val </a:t>
            </a:r>
            <a:r>
              <a:rPr lang="fr-FR" dirty="0" err="1">
                <a:solidFill>
                  <a:schemeClr val="tx1"/>
                </a:solidFill>
                <a:effectLst/>
              </a:rPr>
              <a:t>result</a:t>
            </a:r>
            <a:r>
              <a:rPr lang="fr-FR" dirty="0">
                <a:solidFill>
                  <a:schemeClr val="tx1"/>
                </a:solidFill>
                <a:effectLst/>
              </a:rPr>
              <a:t> = a * b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callback(</a:t>
            </a:r>
            <a:r>
              <a:rPr lang="fr-FR" dirty="0" err="1">
                <a:solidFill>
                  <a:schemeClr val="tx1"/>
                </a:solidFill>
                <a:effectLst/>
              </a:rPr>
              <a:t>result</a:t>
            </a: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}</a:t>
            </a: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Stack Overflow uses AI to give programmers new access to community  knowledge | ZDNET">
            <a:extLst>
              <a:ext uri="{FF2B5EF4-FFF2-40B4-BE49-F238E27FC236}">
                <a16:creationId xmlns:a16="http://schemas.microsoft.com/office/drawing/2014/main" id="{6FF698F0-855B-A77C-9B3A-C4108E7A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96" y="3031304"/>
            <a:ext cx="4205876" cy="28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 idx="4294967295"/>
          </p:nvPr>
        </p:nvSpPr>
        <p:spPr>
          <a:xfrm>
            <a:off x="457114" y="445146"/>
            <a:ext cx="11365847" cy="5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166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34"/>
              <a:t>План курса ФИЛП 2024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3500596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02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2"/>
          </p:nvPr>
        </p:nvSpPr>
        <p:spPr>
          <a:xfrm>
            <a:off x="572948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03</a:t>
            </a:r>
            <a:endParaRPr/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3"/>
          </p:nvPr>
        </p:nvSpPr>
        <p:spPr>
          <a:xfrm>
            <a:off x="789069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04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4"/>
          </p:nvPr>
        </p:nvSpPr>
        <p:spPr>
          <a:xfrm>
            <a:off x="10154705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05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5"/>
          </p:nvPr>
        </p:nvSpPr>
        <p:spPr>
          <a:xfrm>
            <a:off x="1232523" y="1499816"/>
            <a:ext cx="777550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01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6"/>
          </p:nvPr>
        </p:nvSpPr>
        <p:spPr>
          <a:xfrm>
            <a:off x="813129" y="2499614"/>
            <a:ext cx="1616418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28600" lvl="0" indent="-22860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99941"/>
              <a:buNone/>
            </a:pPr>
            <a:r>
              <a:rPr lang="ru-RU" sz="1695">
                <a:solidFill>
                  <a:srgbClr val="1E1E1E"/>
                </a:solidFill>
              </a:rPr>
              <a:t>Вводная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7"/>
          </p:nvPr>
        </p:nvSpPr>
        <p:spPr>
          <a:xfrm>
            <a:off x="3081183" y="2271255"/>
            <a:ext cx="1616418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Базовый синтаксис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8"/>
          </p:nvPr>
        </p:nvSpPr>
        <p:spPr>
          <a:xfrm>
            <a:off x="5275698" y="2406028"/>
            <a:ext cx="1616418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Функции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9"/>
          </p:nvPr>
        </p:nvSpPr>
        <p:spPr>
          <a:xfrm>
            <a:off x="7547196" y="2271255"/>
            <a:ext cx="1616418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ADT, коллекции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3"/>
          </p:nvPr>
        </p:nvSpPr>
        <p:spPr>
          <a:xfrm>
            <a:off x="9730092" y="2499614"/>
            <a:ext cx="1616418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Implicits, Typeclasses</a:t>
            </a:r>
            <a:endParaRPr sz="1695">
              <a:solidFill>
                <a:srgbClr val="1E1E1E"/>
              </a:solidFill>
            </a:endParaRPr>
          </a:p>
        </p:txBody>
      </p:sp>
      <p:sp>
        <p:nvSpPr>
          <p:cNvPr id="144" name="Google Shape;144;p2" descr="Scala-full-color.svg"/>
          <p:cNvSpPr/>
          <p:nvPr/>
        </p:nvSpPr>
        <p:spPr>
          <a:xfrm>
            <a:off x="117366" y="260523"/>
            <a:ext cx="184624" cy="18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375" tIns="27675" rIns="55375" bIns="27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3500620" y="3817175"/>
            <a:ext cx="777543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07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2"/>
          </p:nvPr>
        </p:nvSpPr>
        <p:spPr>
          <a:xfrm>
            <a:off x="5729489" y="3817175"/>
            <a:ext cx="777543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08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3"/>
          </p:nvPr>
        </p:nvSpPr>
        <p:spPr>
          <a:xfrm>
            <a:off x="7890680" y="3817175"/>
            <a:ext cx="777543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09</a:t>
            </a:r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4"/>
          </p:nvPr>
        </p:nvSpPr>
        <p:spPr>
          <a:xfrm>
            <a:off x="10154670" y="3817175"/>
            <a:ext cx="777543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10</a:t>
            </a:r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body" idx="5"/>
          </p:nvPr>
        </p:nvSpPr>
        <p:spPr>
          <a:xfrm>
            <a:off x="1232566" y="3817175"/>
            <a:ext cx="777543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56"/>
              <a:buNone/>
            </a:pPr>
            <a:r>
              <a:rPr lang="ru-RU"/>
              <a:t>06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6"/>
          </p:nvPr>
        </p:nvSpPr>
        <p:spPr>
          <a:xfrm>
            <a:off x="813129" y="4816973"/>
            <a:ext cx="1616418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99941"/>
              <a:buNone/>
            </a:pPr>
            <a:r>
              <a:rPr lang="ru-RU" sz="1695">
                <a:solidFill>
                  <a:srgbClr val="1E1E1E"/>
                </a:solidFill>
              </a:rPr>
              <a:t>Common typeclasses</a:t>
            </a:r>
            <a:endParaRPr sz="1695">
              <a:solidFill>
                <a:srgbClr val="1E1E1E"/>
              </a:solidFill>
            </a:endParaRP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7"/>
          </p:nvPr>
        </p:nvSpPr>
        <p:spPr>
          <a:xfrm>
            <a:off x="3081183" y="4588614"/>
            <a:ext cx="1616418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Monad</a:t>
            </a:r>
            <a:endParaRPr sz="1695">
              <a:solidFill>
                <a:srgbClr val="1E1E1E"/>
              </a:solidFill>
            </a:endParaRPr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8"/>
          </p:nvPr>
        </p:nvSpPr>
        <p:spPr>
          <a:xfrm>
            <a:off x="5275698" y="4723387"/>
            <a:ext cx="1616418" cy="52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dirty="0"/>
              <a:t>Одновременное выполнение</a:t>
            </a:r>
            <a:endParaRPr dirty="0"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9"/>
          </p:nvPr>
        </p:nvSpPr>
        <p:spPr>
          <a:xfrm>
            <a:off x="7547196" y="4588614"/>
            <a:ext cx="1616418" cy="79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00" dirty="0">
                <a:solidFill>
                  <a:srgbClr val="1E1E1E"/>
                </a:solidFill>
              </a:rPr>
              <a:t>Асинхронность</a:t>
            </a:r>
            <a:endParaRPr lang="en-US" sz="1600" dirty="0">
              <a:solidFill>
                <a:srgbClr val="1E1E1E"/>
              </a:solidFill>
            </a:endParaRPr>
          </a:p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en-US" sz="1600" dirty="0">
                <a:solidFill>
                  <a:srgbClr val="1E1E1E"/>
                </a:solidFill>
              </a:rPr>
              <a:t>Futures</a:t>
            </a:r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3"/>
          </p:nvPr>
        </p:nvSpPr>
        <p:spPr>
          <a:xfrm>
            <a:off x="9730092" y="4816973"/>
            <a:ext cx="1616418" cy="3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793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95"/>
              <a:buNone/>
            </a:pPr>
            <a:r>
              <a:rPr lang="ru-RU" sz="1695">
                <a:solidFill>
                  <a:srgbClr val="1E1E1E"/>
                </a:solidFill>
              </a:rPr>
              <a:t>Монада IO</a:t>
            </a:r>
            <a:endParaRPr sz="1695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B903-31C8-7B52-F52B-037F9F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если запускать </a:t>
            </a:r>
            <a:r>
              <a:rPr lang="ru-RU" dirty="0" err="1"/>
              <a:t>колбеки</a:t>
            </a:r>
            <a:r>
              <a:rPr lang="ru-RU" dirty="0"/>
              <a:t> где-нибудь в другом месте?</a:t>
            </a:r>
            <a:r>
              <a:rPr lang="en-US" dirty="0"/>
              <a:t> </a:t>
            </a:r>
            <a:r>
              <a:rPr lang="ru-RU" dirty="0"/>
              <a:t>Не на стеке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488E023-3A70-09E0-BDD0-5F8E784B6411}"/>
              </a:ext>
            </a:extLst>
          </p:cNvPr>
          <p:cNvGrpSpPr/>
          <p:nvPr/>
        </p:nvGrpSpPr>
        <p:grpSpPr>
          <a:xfrm>
            <a:off x="1563894" y="2011143"/>
            <a:ext cx="9457037" cy="3871783"/>
            <a:chOff x="988541" y="1589903"/>
            <a:chExt cx="9457037" cy="3871783"/>
          </a:xfrm>
        </p:grpSpPr>
        <p:sp>
          <p:nvSpPr>
            <p:cNvPr id="6" name="Google Shape;186;p5">
              <a:extLst>
                <a:ext uri="{FF2B5EF4-FFF2-40B4-BE49-F238E27FC236}">
                  <a16:creationId xmlns:a16="http://schemas.microsoft.com/office/drawing/2014/main" id="{ECBDDE65-52DC-5EDE-D98E-C6A1A0AF5EBF}"/>
                </a:ext>
              </a:extLst>
            </p:cNvPr>
            <p:cNvSpPr/>
            <p:nvPr/>
          </p:nvSpPr>
          <p:spPr>
            <a:xfrm>
              <a:off x="988541" y="1589903"/>
              <a:ext cx="9457037" cy="3871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7;p5">
              <a:extLst>
                <a:ext uri="{FF2B5EF4-FFF2-40B4-BE49-F238E27FC236}">
                  <a16:creationId xmlns:a16="http://schemas.microsoft.com/office/drawing/2014/main" id="{513A5177-AA6B-DDD7-EF9A-C85BAC0883B7}"/>
                </a:ext>
              </a:extLst>
            </p:cNvPr>
            <p:cNvSpPr/>
            <p:nvPr/>
          </p:nvSpPr>
          <p:spPr>
            <a:xfrm>
              <a:off x="1573427" y="2051222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8;p5">
              <a:extLst>
                <a:ext uri="{FF2B5EF4-FFF2-40B4-BE49-F238E27FC236}">
                  <a16:creationId xmlns:a16="http://schemas.microsoft.com/office/drawing/2014/main" id="{FE1E4E33-9A6A-628A-CA9F-F9327C6356F7}"/>
                </a:ext>
              </a:extLst>
            </p:cNvPr>
            <p:cNvSpPr/>
            <p:nvPr/>
          </p:nvSpPr>
          <p:spPr>
            <a:xfrm>
              <a:off x="2879124" y="2051222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9;p5">
              <a:extLst>
                <a:ext uri="{FF2B5EF4-FFF2-40B4-BE49-F238E27FC236}">
                  <a16:creationId xmlns:a16="http://schemas.microsoft.com/office/drawing/2014/main" id="{4F92164A-293E-9C35-B4AD-AF7E2FA7A831}"/>
                </a:ext>
              </a:extLst>
            </p:cNvPr>
            <p:cNvSpPr/>
            <p:nvPr/>
          </p:nvSpPr>
          <p:spPr>
            <a:xfrm>
              <a:off x="4184821" y="2051222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T3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0;p5">
              <a:extLst>
                <a:ext uri="{FF2B5EF4-FFF2-40B4-BE49-F238E27FC236}">
                  <a16:creationId xmlns:a16="http://schemas.microsoft.com/office/drawing/2014/main" id="{7B8DB1E4-7F56-FC56-FF47-B63F653A2FD7}"/>
                </a:ext>
              </a:extLst>
            </p:cNvPr>
            <p:cNvSpPr/>
            <p:nvPr/>
          </p:nvSpPr>
          <p:spPr>
            <a:xfrm>
              <a:off x="5490518" y="2051222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T4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1;p5">
              <a:extLst>
                <a:ext uri="{FF2B5EF4-FFF2-40B4-BE49-F238E27FC236}">
                  <a16:creationId xmlns:a16="http://schemas.microsoft.com/office/drawing/2014/main" id="{ACAF8238-8C83-0DD6-4FEA-23C9A0366B8D}"/>
                </a:ext>
              </a:extLst>
            </p:cNvPr>
            <p:cNvSpPr/>
            <p:nvPr/>
          </p:nvSpPr>
          <p:spPr>
            <a:xfrm>
              <a:off x="1573427" y="3733200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T5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2;p5">
              <a:extLst>
                <a:ext uri="{FF2B5EF4-FFF2-40B4-BE49-F238E27FC236}">
                  <a16:creationId xmlns:a16="http://schemas.microsoft.com/office/drawing/2014/main" id="{FD0BDD6E-3293-1A13-40C5-A322A6E71C27}"/>
                </a:ext>
              </a:extLst>
            </p:cNvPr>
            <p:cNvSpPr/>
            <p:nvPr/>
          </p:nvSpPr>
          <p:spPr>
            <a:xfrm>
              <a:off x="2879124" y="3733200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T6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3;p5">
              <a:extLst>
                <a:ext uri="{FF2B5EF4-FFF2-40B4-BE49-F238E27FC236}">
                  <a16:creationId xmlns:a16="http://schemas.microsoft.com/office/drawing/2014/main" id="{BE7AD3C7-5895-5E15-E84E-15FCF35DBA2F}"/>
                </a:ext>
              </a:extLst>
            </p:cNvPr>
            <p:cNvSpPr/>
            <p:nvPr/>
          </p:nvSpPr>
          <p:spPr>
            <a:xfrm>
              <a:off x="4184821" y="3733200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T7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4;p5">
              <a:extLst>
                <a:ext uri="{FF2B5EF4-FFF2-40B4-BE49-F238E27FC236}">
                  <a16:creationId xmlns:a16="http://schemas.microsoft.com/office/drawing/2014/main" id="{900ADDF8-1089-04A1-D452-42332AC67DD9}"/>
                </a:ext>
              </a:extLst>
            </p:cNvPr>
            <p:cNvSpPr/>
            <p:nvPr/>
          </p:nvSpPr>
          <p:spPr>
            <a:xfrm>
              <a:off x="5490518" y="3733200"/>
              <a:ext cx="9144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T8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5;p5">
              <a:extLst>
                <a:ext uri="{FF2B5EF4-FFF2-40B4-BE49-F238E27FC236}">
                  <a16:creationId xmlns:a16="http://schemas.microsoft.com/office/drawing/2014/main" id="{9435593F-0E80-CDBD-BB79-CEF95476B89B}"/>
                </a:ext>
              </a:extLst>
            </p:cNvPr>
            <p:cNvSpPr/>
            <p:nvPr/>
          </p:nvSpPr>
          <p:spPr>
            <a:xfrm>
              <a:off x="6846673" y="2051222"/>
              <a:ext cx="2702011" cy="2596378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Task queue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1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B903-31C8-7B52-F52B-037F9F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продолжение на </a:t>
            </a:r>
            <a:r>
              <a:rPr lang="ru-RU" dirty="0" err="1"/>
              <a:t>тред</a:t>
            </a:r>
            <a:r>
              <a:rPr lang="ru-RU" dirty="0"/>
              <a:t> пуле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590C9-FB00-A917-209E-355D2D975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err="1">
                <a:solidFill>
                  <a:schemeClr val="tx1"/>
                </a:solidFill>
                <a:effectLst/>
              </a:rPr>
              <a:t>def</a:t>
            </a:r>
            <a:r>
              <a:rPr lang="fr-FR" dirty="0">
                <a:solidFill>
                  <a:schemeClr val="tx1"/>
                </a:solidFill>
                <a:effectLst/>
              </a:rPr>
              <a:t> </a:t>
            </a:r>
            <a:r>
              <a:rPr lang="fr-FR" dirty="0" err="1">
                <a:solidFill>
                  <a:schemeClr val="tx1"/>
                </a:solidFill>
                <a:effectLst/>
              </a:rPr>
              <a:t>multiplyWithCallback</a:t>
            </a:r>
            <a:r>
              <a:rPr lang="fr-FR" dirty="0">
                <a:solidFill>
                  <a:schemeClr val="tx1"/>
                </a:solidFill>
                <a:effectLst/>
              </a:rPr>
              <a:t>(a: </a:t>
            </a:r>
            <a:r>
              <a:rPr lang="fr-FR" b="1" dirty="0">
                <a:solidFill>
                  <a:schemeClr val="tx1"/>
                </a:solidFill>
                <a:effectLst/>
              </a:rPr>
              <a:t>Int, </a:t>
            </a:r>
            <a:r>
              <a:rPr lang="fr-FR" dirty="0">
                <a:solidFill>
                  <a:schemeClr val="tx1"/>
                </a:solidFill>
                <a:effectLst/>
              </a:rPr>
              <a:t>b: </a:t>
            </a:r>
            <a:r>
              <a:rPr lang="fr-FR" b="1" dirty="0">
                <a:solidFill>
                  <a:schemeClr val="tx1"/>
                </a:solidFill>
                <a:effectLst/>
              </a:rPr>
              <a:t>Int</a:t>
            </a:r>
            <a:r>
              <a:rPr lang="fr-FR" dirty="0">
                <a:solidFill>
                  <a:schemeClr val="tx1"/>
                </a:solidFill>
                <a:effectLst/>
              </a:rPr>
              <a:t>)(callback: </a:t>
            </a:r>
            <a:r>
              <a:rPr lang="fr-FR" b="1" dirty="0">
                <a:solidFill>
                  <a:schemeClr val="tx1"/>
                </a:solidFill>
                <a:effectLst/>
              </a:rPr>
              <a:t>Int </a:t>
            </a:r>
            <a:r>
              <a:rPr lang="fr-FR" dirty="0">
                <a:solidFill>
                  <a:schemeClr val="tx1"/>
                </a:solidFill>
                <a:effectLst/>
              </a:rPr>
              <a:t>=&gt; </a:t>
            </a:r>
            <a:r>
              <a:rPr lang="fr-FR" b="1" dirty="0">
                <a:solidFill>
                  <a:schemeClr val="tx1"/>
                </a:solidFill>
                <a:effectLst/>
              </a:rPr>
              <a:t>Unit</a:t>
            </a:r>
            <a:r>
              <a:rPr lang="fr-FR" dirty="0">
                <a:solidFill>
                  <a:schemeClr val="tx1"/>
                </a:solidFill>
                <a:effectLst/>
              </a:rPr>
              <a:t>): </a:t>
            </a:r>
            <a:r>
              <a:rPr lang="fr-FR" b="1" dirty="0">
                <a:solidFill>
                  <a:schemeClr val="tx1"/>
                </a:solidFill>
                <a:effectLst/>
              </a:rPr>
              <a:t>Unit </a:t>
            </a:r>
            <a:r>
              <a:rPr lang="fr-FR" dirty="0">
                <a:solidFill>
                  <a:schemeClr val="tx1"/>
                </a:solidFill>
                <a:effectLst/>
              </a:rPr>
              <a:t>= {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val </a:t>
            </a:r>
            <a:r>
              <a:rPr lang="fr-FR" dirty="0" err="1">
                <a:solidFill>
                  <a:schemeClr val="tx1"/>
                </a:solidFill>
                <a:effectLst/>
              </a:rPr>
              <a:t>result</a:t>
            </a:r>
            <a:r>
              <a:rPr lang="fr-FR" dirty="0">
                <a:solidFill>
                  <a:schemeClr val="tx1"/>
                </a:solidFill>
                <a:effectLst/>
              </a:rPr>
              <a:t> = a * b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fr-FR" dirty="0" err="1">
                <a:solidFill>
                  <a:schemeClr val="tx1"/>
                </a:solidFill>
              </a:rPr>
              <a:t>Threadpool.execute</a:t>
            </a:r>
            <a:r>
              <a:rPr lang="fr-FR" dirty="0">
                <a:solidFill>
                  <a:schemeClr val="tx1"/>
                </a:solidFill>
              </a:rPr>
              <a:t>(() =&gt; </a:t>
            </a:r>
            <a:r>
              <a:rPr lang="fr-FR" dirty="0">
                <a:solidFill>
                  <a:schemeClr val="tx1"/>
                </a:solidFill>
                <a:effectLst/>
              </a:rPr>
              <a:t>callback(</a:t>
            </a:r>
            <a:r>
              <a:rPr lang="fr-FR" dirty="0" err="1">
                <a:solidFill>
                  <a:schemeClr val="tx1"/>
                </a:solidFill>
                <a:effectLst/>
              </a:rPr>
              <a:t>result</a:t>
            </a: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}</a:t>
            </a: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8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569F-1A4D-4A7A-21E6-D1EA25B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AE86D-435F-4DF7-980B-61EC387C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Простейшая задача асинхронности – ожидание без блокировки потока.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659F5A-AFA7-E8AA-D2F5-F1D9216017D8}"/>
              </a:ext>
            </a:extLst>
          </p:cNvPr>
          <p:cNvSpPr/>
          <p:nvPr/>
        </p:nvSpPr>
        <p:spPr>
          <a:xfrm>
            <a:off x="1037690" y="3308279"/>
            <a:ext cx="1304818" cy="1253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Start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ACD6C3-50E1-5729-64A1-E741577C7145}"/>
              </a:ext>
            </a:extLst>
          </p:cNvPr>
          <p:cNvSpPr/>
          <p:nvPr/>
        </p:nvSpPr>
        <p:spPr>
          <a:xfrm>
            <a:off x="4890927" y="3308274"/>
            <a:ext cx="1304818" cy="1253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Sleep 5 seconds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190159-14C5-E0BD-F060-04C4964F1C20}"/>
              </a:ext>
            </a:extLst>
          </p:cNvPr>
          <p:cNvSpPr/>
          <p:nvPr/>
        </p:nvSpPr>
        <p:spPr>
          <a:xfrm>
            <a:off x="9448799" y="3308275"/>
            <a:ext cx="1304818" cy="1253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End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1FE8FA5-84EE-4192-2E4B-00FC08B0690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42508" y="3934998"/>
            <a:ext cx="2548419" cy="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3DAC473-EA22-FA52-5743-80D5743AA8E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95745" y="3934998"/>
            <a:ext cx="32530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8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569F-1A4D-4A7A-21E6-D1EA25B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AE86D-435F-4DF7-980B-61EC387C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  <a:effectLst/>
              </a:rPr>
              <a:t>val 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b="1" i="1" dirty="0">
                <a:solidFill>
                  <a:schemeClr val="tx1"/>
                </a:solidFill>
                <a:effectLst/>
              </a:rPr>
              <a:t> </a:t>
            </a:r>
            <a:r>
              <a:rPr lang="fr-FR" b="1" dirty="0">
                <a:solidFill>
                  <a:schemeClr val="tx1"/>
                </a:solidFill>
                <a:effectLst/>
              </a:rPr>
              <a:t>=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Executors.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newScheduledThreadPool</a:t>
            </a:r>
            <a:r>
              <a:rPr lang="fr-FR" b="1" dirty="0">
                <a:solidFill>
                  <a:schemeClr val="tx1"/>
                </a:solidFill>
                <a:effectLst/>
              </a:rPr>
              <a:t>(1)</a:t>
            </a:r>
            <a:br>
              <a:rPr lang="fr-FR" b="1" dirty="0">
                <a:solidFill>
                  <a:schemeClr val="tx1"/>
                </a:solidFill>
                <a:effectLst/>
              </a:rPr>
            </a:br>
            <a:endParaRPr lang="fr-FR" b="1" dirty="0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r>
              <a:rPr lang="fr-FR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dirty="0" err="1">
                <a:solidFill>
                  <a:schemeClr val="tx1"/>
                </a:solidFill>
                <a:effectLst/>
              </a:rPr>
              <a:t>.schedule</a:t>
            </a:r>
            <a:r>
              <a:rPr lang="fr-FR" dirty="0">
                <a:solidFill>
                  <a:schemeClr val="tx1"/>
                </a:solidFill>
                <a:effectLst/>
              </a:rPr>
              <a:t>(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() =&gt; 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println</a:t>
            </a:r>
            <a:r>
              <a:rPr lang="fr-FR" dirty="0">
                <a:solidFill>
                  <a:schemeClr val="tx1"/>
                </a:solidFill>
                <a:effectLst/>
              </a:rPr>
              <a:t>(«Action!»)</a:t>
            </a:r>
            <a:r>
              <a:rPr lang="fr-FR" dirty="0">
                <a:solidFill>
                  <a:schemeClr val="tx1"/>
                </a:solidFill>
              </a:rPr>
              <a:t>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5,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</a:t>
            </a:r>
            <a:r>
              <a:rPr lang="fr-FR" dirty="0" err="1">
                <a:solidFill>
                  <a:schemeClr val="tx1"/>
                </a:solidFill>
                <a:effectLst/>
              </a:rPr>
              <a:t>TimeUnit.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SECOND</a:t>
            </a:r>
            <a:br>
              <a:rPr lang="fr-FR" i="1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</a:p>
          <a:p>
            <a:pPr marL="114300" indent="0"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7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7E16-99F7-D857-85C2-178210F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Callbacks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B7BD0-EB37-05C6-B169-F11D64AC4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Надо везде явно писать (запусти на таком-то </a:t>
            </a:r>
            <a:r>
              <a:rPr lang="ru-RU" dirty="0" err="1"/>
              <a:t>тред</a:t>
            </a:r>
            <a:r>
              <a:rPr lang="ru-RU" dirty="0"/>
              <a:t> пуле) иначе можно словить </a:t>
            </a:r>
            <a:r>
              <a:rPr lang="ru-RU" dirty="0" err="1"/>
              <a:t>s</a:t>
            </a:r>
            <a:r>
              <a:rPr lang="en-US" dirty="0"/>
              <a:t>tack overflow</a:t>
            </a:r>
          </a:p>
          <a:p>
            <a:r>
              <a:rPr lang="ru-RU" dirty="0"/>
              <a:t>Выглядят очень сложно, когда большая вложенность!</a:t>
            </a:r>
            <a:r>
              <a:rPr lang="en-US" dirty="0"/>
              <a:t> (callback hell)</a:t>
            </a:r>
            <a:endParaRPr lang="ru-RU" dirty="0"/>
          </a:p>
        </p:txBody>
      </p:sp>
      <p:pic>
        <p:nvPicPr>
          <p:cNvPr id="4" name="Picture 2" descr="Stack Overflow uses AI to give programmers new access to community  knowledge | ZDNET">
            <a:extLst>
              <a:ext uri="{FF2B5EF4-FFF2-40B4-BE49-F238E27FC236}">
                <a16:creationId xmlns:a16="http://schemas.microsoft.com/office/drawing/2014/main" id="{33D7C5FE-157A-09B8-3186-D5704B05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56" y="3822414"/>
            <a:ext cx="4205876" cy="28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llback Hell and How to Rescue it ? - DEV Community">
            <a:extLst>
              <a:ext uri="{FF2B5EF4-FFF2-40B4-BE49-F238E27FC236}">
                <a16:creationId xmlns:a16="http://schemas.microsoft.com/office/drawing/2014/main" id="{1C7402C1-E7C2-19C1-4D0D-41E9D0DC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87" y="4402717"/>
            <a:ext cx="3445153" cy="20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A7C3-1A66-6EAB-1349-27E7282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9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II. Futures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796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12209-E59E-DB3C-1CB0-1400C397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Future[A]. </a:t>
            </a:r>
            <a:r>
              <a:rPr lang="ru-RU" sz="4000" dirty="0"/>
              <a:t>Удобная обертка над </a:t>
            </a:r>
            <a:r>
              <a:rPr lang="en-US" sz="4000" dirty="0"/>
              <a:t>callbacks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0769E-EA90-DA0A-402F-541D4D8E1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Future[A] – </a:t>
            </a:r>
            <a:r>
              <a:rPr lang="ru-RU" dirty="0"/>
              <a:t>контейнер. У него есть три основных состояния</a:t>
            </a:r>
            <a:r>
              <a:rPr lang="en-US" dirty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 нем лежит пустота.</a:t>
            </a:r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 нем лежит значение типа </a:t>
            </a:r>
            <a:r>
              <a:rPr lang="en-US" dirty="0"/>
              <a:t>A</a:t>
            </a:r>
            <a:r>
              <a:rPr lang="ru-RU" dirty="0"/>
              <a:t>.</a:t>
            </a:r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ru-RU" dirty="0"/>
              <a:t>В нем лежит ошибка некоторая.</a:t>
            </a:r>
          </a:p>
        </p:txBody>
      </p:sp>
    </p:spTree>
    <p:extLst>
      <p:ext uri="{BB962C8B-B14F-4D97-AF65-F5344CB8AC3E}">
        <p14:creationId xmlns:p14="http://schemas.microsoft.com/office/powerpoint/2010/main" val="386052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030F-6FE3-52F9-33A9-7F5BD906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вычисленного </a:t>
            </a:r>
            <a:r>
              <a:rPr lang="en-US" dirty="0"/>
              <a:t>Future[A]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77E36-66FA-05B7-4A3A-EE84D112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Через </a:t>
            </a:r>
            <a:r>
              <a:rPr lang="en-US" dirty="0"/>
              <a:t>successful(a: A)</a:t>
            </a:r>
            <a:br>
              <a:rPr lang="en-US" dirty="0"/>
            </a:br>
            <a:r>
              <a:rPr lang="ru-RU" dirty="0"/>
              <a:t>Создается </a:t>
            </a:r>
            <a:r>
              <a:rPr lang="en-US" dirty="0"/>
              <a:t>Future[A]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 котором уже лежит значение </a:t>
            </a:r>
            <a:r>
              <a:rPr lang="en-US" dirty="0"/>
              <a:t>a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Через </a:t>
            </a:r>
            <a:r>
              <a:rPr lang="en-US" dirty="0"/>
              <a:t>failed[A](e: Throwable) (</a:t>
            </a:r>
            <a:r>
              <a:rPr lang="ru-RU" dirty="0"/>
              <a:t>кладем ошибку в </a:t>
            </a:r>
            <a:r>
              <a:rPr lang="en-US" dirty="0"/>
              <a:t>Future </a:t>
            </a:r>
            <a:r>
              <a:rPr lang="ru-RU" dirty="0"/>
              <a:t>сразу при создании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Создается </a:t>
            </a:r>
            <a:r>
              <a:rPr lang="en-US" dirty="0"/>
              <a:t>Future[A], </a:t>
            </a:r>
            <a:r>
              <a:rPr lang="ru-RU" dirty="0"/>
              <a:t>в котором лежит ошибка </a:t>
            </a:r>
            <a:r>
              <a:rPr lang="en-US" dirty="0"/>
              <a:t>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8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030F-6FE3-52F9-33A9-7F5BD906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Future[A]</a:t>
            </a:r>
            <a:r>
              <a:rPr lang="ru-RU" dirty="0"/>
              <a:t> с вычислением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77E36-66FA-05B7-4A3A-EE84D112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dirty="0" err="1"/>
              <a:t>Future.apply</a:t>
            </a:r>
            <a:r>
              <a:rPr lang="en-US" dirty="0"/>
              <a:t>(() =&gt; f())</a:t>
            </a:r>
            <a:br>
              <a:rPr lang="ru-RU" dirty="0"/>
            </a:br>
            <a:br>
              <a:rPr lang="en-US" dirty="0"/>
            </a:br>
            <a:r>
              <a:rPr lang="ru-RU" dirty="0"/>
              <a:t>Создается пустой </a:t>
            </a:r>
            <a:r>
              <a:rPr lang="en-US" dirty="0"/>
              <a:t>Future.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Запускается вычисление на </a:t>
            </a:r>
            <a:r>
              <a:rPr lang="en-US" dirty="0" err="1"/>
              <a:t>ThreadPool</a:t>
            </a:r>
            <a:r>
              <a:rPr lang="en-US" dirty="0"/>
              <a:t>, </a:t>
            </a:r>
            <a:r>
              <a:rPr lang="ru-RU" dirty="0"/>
              <a:t>результат которого в конце поместится в эту </a:t>
            </a:r>
            <a:r>
              <a:rPr lang="en-US" dirty="0"/>
              <a:t>Future.</a:t>
            </a:r>
          </a:p>
        </p:txBody>
      </p:sp>
    </p:spTree>
    <p:extLst>
      <p:ext uri="{BB962C8B-B14F-4D97-AF65-F5344CB8AC3E}">
        <p14:creationId xmlns:p14="http://schemas.microsoft.com/office/powerpoint/2010/main" val="1092130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A7C3-1A66-6EAB-1349-27E7282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9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III. Promise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40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 чем эта лекция?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48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500"/>
              </a:spcBef>
              <a:buSzPts val="2400"/>
            </a:pPr>
            <a:r>
              <a:rPr lang="ru-RU" dirty="0"/>
              <a:t>Асинхронная композиция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ru-RU" dirty="0" err="1"/>
              <a:t>Callbacks</a:t>
            </a:r>
            <a:endParaRPr lang="ru-RU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ru-RU" dirty="0" err="1"/>
              <a:t>Promises</a:t>
            </a:r>
            <a:r>
              <a:rPr lang="ru-RU" dirty="0"/>
              <a:t> (</a:t>
            </a:r>
            <a:r>
              <a:rPr lang="ru-RU" dirty="0" err="1"/>
              <a:t>futures</a:t>
            </a:r>
            <a:r>
              <a:rPr lang="ru-RU" dirty="0"/>
              <a:t>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ru-RU" dirty="0"/>
              <a:t>Монады и асинхронность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EE8B-AE47-8FEC-8566-1A5C5854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Promise. </a:t>
            </a:r>
            <a:r>
              <a:rPr lang="ru-RU" sz="3600" dirty="0"/>
              <a:t>Более низкоуровневый интерфейс работы с </a:t>
            </a:r>
            <a:r>
              <a:rPr lang="en-US" sz="3600" dirty="0"/>
              <a:t>Future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1B67FA-8D7E-1E03-748D-A95573A98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Promise = Future</a:t>
            </a:r>
            <a:r>
              <a:rPr lang="ru-RU" dirty="0"/>
              <a:t>, это просто разные интерфейсы</a:t>
            </a:r>
            <a:r>
              <a:rPr lang="en-US" dirty="0"/>
              <a:t> </a:t>
            </a:r>
            <a:r>
              <a:rPr lang="ru-RU" dirty="0"/>
              <a:t>к одной и той же сущности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29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EE8B-AE47-8FEC-8566-1A5C5854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Зачем нужен </a:t>
            </a:r>
            <a:r>
              <a:rPr lang="en-US" sz="3600" dirty="0"/>
              <a:t>Promise? </a:t>
            </a:r>
            <a:r>
              <a:rPr lang="ru-RU" sz="3600" dirty="0"/>
              <a:t>Изоморфизм между </a:t>
            </a:r>
            <a:r>
              <a:rPr lang="en-US" sz="3600" dirty="0"/>
              <a:t>Future </a:t>
            </a:r>
            <a:r>
              <a:rPr lang="ru-RU" sz="3600" dirty="0"/>
              <a:t>и </a:t>
            </a:r>
            <a:r>
              <a:rPr lang="en-US" sz="3600" dirty="0"/>
              <a:t>Callbacks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0E103-BE98-A144-19B3-C3F284329A71}"/>
              </a:ext>
            </a:extLst>
          </p:cNvPr>
          <p:cNvSpPr txBox="1"/>
          <p:nvPr/>
        </p:nvSpPr>
        <p:spPr>
          <a:xfrm>
            <a:off x="838199" y="1937450"/>
            <a:ext cx="9419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tx1"/>
                </a:solidFill>
                <a:effectLst/>
              </a:rPr>
              <a:t>def</a:t>
            </a:r>
            <a:r>
              <a:rPr lang="fr-FR" sz="2400" dirty="0">
                <a:solidFill>
                  <a:schemeClr val="tx1"/>
                </a:solidFill>
                <a:effectLst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</a:rPr>
              <a:t>multiplyCallback</a:t>
            </a:r>
            <a:r>
              <a:rPr lang="fr-FR" sz="2400" dirty="0">
                <a:solidFill>
                  <a:schemeClr val="tx1"/>
                </a:solidFill>
                <a:effectLst/>
              </a:rPr>
              <a:t>(arg: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Int, </a:t>
            </a:r>
            <a:r>
              <a:rPr lang="fr-FR" sz="2400" dirty="0">
                <a:solidFill>
                  <a:schemeClr val="tx1"/>
                </a:solidFill>
                <a:effectLst/>
              </a:rPr>
              <a:t>cb: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Int </a:t>
            </a:r>
            <a:r>
              <a:rPr lang="fr-FR" sz="2400" dirty="0">
                <a:solidFill>
                  <a:schemeClr val="tx1"/>
                </a:solidFill>
                <a:effectLst/>
              </a:rPr>
              <a:t>=&gt;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Unit</a:t>
            </a:r>
            <a:r>
              <a:rPr lang="fr-FR" sz="2400" dirty="0">
                <a:solidFill>
                  <a:schemeClr val="tx1"/>
                </a:solidFill>
                <a:effectLst/>
              </a:rPr>
              <a:t>):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Unit </a:t>
            </a:r>
            <a:r>
              <a:rPr lang="fr-FR" sz="2400" dirty="0">
                <a:solidFill>
                  <a:schemeClr val="tx1"/>
                </a:solidFill>
                <a:effectLst/>
              </a:rPr>
              <a:t>= </a:t>
            </a:r>
            <a:r>
              <a:rPr lang="fr-FR" sz="2400" i="1" dirty="0">
                <a:solidFill>
                  <a:schemeClr val="tx1"/>
                </a:solidFill>
                <a:effectLst/>
              </a:rPr>
              <a:t>???</a:t>
            </a:r>
            <a:br>
              <a:rPr lang="fr-FR" sz="2400" i="1" dirty="0">
                <a:solidFill>
                  <a:schemeClr val="tx1"/>
                </a:solidFill>
                <a:effectLst/>
              </a:rPr>
            </a:br>
            <a:br>
              <a:rPr lang="fr-FR" sz="2400" i="1" dirty="0">
                <a:solidFill>
                  <a:schemeClr val="tx1"/>
                </a:solidFill>
                <a:effectLst/>
              </a:rPr>
            </a:br>
            <a:r>
              <a:rPr lang="fr-FR" sz="2400" dirty="0" err="1">
                <a:solidFill>
                  <a:schemeClr val="tx1"/>
                </a:solidFill>
                <a:effectLst/>
              </a:rPr>
              <a:t>def</a:t>
            </a:r>
            <a:r>
              <a:rPr lang="fr-FR" sz="2400" dirty="0">
                <a:solidFill>
                  <a:schemeClr val="tx1"/>
                </a:solidFill>
                <a:effectLst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</a:rPr>
              <a:t>multiplyFuture</a:t>
            </a:r>
            <a:r>
              <a:rPr lang="fr-FR" sz="2400" dirty="0">
                <a:solidFill>
                  <a:schemeClr val="tx1"/>
                </a:solidFill>
                <a:effectLst/>
              </a:rPr>
              <a:t>(arg: 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Int</a:t>
            </a:r>
            <a:r>
              <a:rPr lang="fr-FR" sz="2400" dirty="0">
                <a:solidFill>
                  <a:schemeClr val="tx1"/>
                </a:solidFill>
                <a:effectLst/>
              </a:rPr>
              <a:t>): Future[</a:t>
            </a:r>
            <a:r>
              <a:rPr lang="fr-FR" sz="2400" b="1" dirty="0">
                <a:solidFill>
                  <a:schemeClr val="tx1"/>
                </a:solidFill>
                <a:effectLst/>
              </a:rPr>
              <a:t>Int</a:t>
            </a:r>
            <a:r>
              <a:rPr lang="fr-FR" sz="2400" dirty="0">
                <a:solidFill>
                  <a:schemeClr val="tx1"/>
                </a:solidFill>
                <a:effectLst/>
              </a:rPr>
              <a:t>] = </a:t>
            </a:r>
            <a:r>
              <a:rPr lang="fr-FR" sz="2400" i="1" dirty="0">
                <a:solidFill>
                  <a:schemeClr val="tx1"/>
                </a:solidFill>
                <a:effectLst/>
              </a:rPr>
              <a:t>???</a:t>
            </a:r>
            <a:endParaRPr lang="fr-FR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787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A7C3-1A66-6EAB-1349-27E7282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9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IIII. Futures. </a:t>
            </a:r>
            <a:r>
              <a:rPr lang="ru-RU" dirty="0"/>
              <a:t>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1569909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6BCD-B0C2-5F48-E37F-EB91A1B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Future. </a:t>
            </a:r>
            <a:r>
              <a:rPr lang="ru-RU" dirty="0"/>
              <a:t>Композиция</a:t>
            </a:r>
            <a:r>
              <a:rPr lang="en-US" dirty="0"/>
              <a:t>. </a:t>
            </a:r>
            <a:r>
              <a:rPr lang="ru-RU" dirty="0"/>
              <a:t>Метод </a:t>
            </a:r>
            <a:r>
              <a:rPr lang="en-US" b="1" dirty="0"/>
              <a:t>map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75D62D-D798-5864-1BBC-E52710E8B17E}"/>
              </a:ext>
            </a:extLst>
          </p:cNvPr>
          <p:cNvSpPr/>
          <p:nvPr/>
        </p:nvSpPr>
        <p:spPr>
          <a:xfrm>
            <a:off x="735106" y="2259106"/>
            <a:ext cx="2259106" cy="2259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Future[A]</a:t>
            </a:r>
            <a:endParaRPr lang="ru-RU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6BF922-CDAC-6159-8934-5E730B71F31B}"/>
              </a:ext>
            </a:extLst>
          </p:cNvPr>
          <p:cNvSpPr/>
          <p:nvPr/>
        </p:nvSpPr>
        <p:spPr>
          <a:xfrm>
            <a:off x="8274424" y="2259106"/>
            <a:ext cx="2259106" cy="2259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Future[B]</a:t>
            </a:r>
            <a:endParaRPr lang="ru-RU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3B921EA-A318-A8B7-6640-E99255FE219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994212" y="3388659"/>
            <a:ext cx="52802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ABD5A7-2AFF-4E61-3476-EA5E80C44D30}"/>
              </a:ext>
            </a:extLst>
          </p:cNvPr>
          <p:cNvSpPr txBox="1"/>
          <p:nvPr/>
        </p:nvSpPr>
        <p:spPr>
          <a:xfrm>
            <a:off x="4249270" y="3469341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f: A =&gt; 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107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6BCD-B0C2-5F48-E37F-EB91A1B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Future. </a:t>
            </a:r>
            <a:r>
              <a:rPr lang="ru-RU" dirty="0"/>
              <a:t>Композиция</a:t>
            </a:r>
            <a:r>
              <a:rPr lang="en-US" dirty="0"/>
              <a:t>. </a:t>
            </a:r>
            <a:r>
              <a:rPr lang="ru-RU" dirty="0"/>
              <a:t>Метод </a:t>
            </a:r>
            <a:r>
              <a:rPr lang="en-US" b="1" dirty="0" err="1"/>
              <a:t>flatMap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66D721-E15A-C8CE-EB48-287A93A854CB}"/>
              </a:ext>
            </a:extLst>
          </p:cNvPr>
          <p:cNvSpPr/>
          <p:nvPr/>
        </p:nvSpPr>
        <p:spPr>
          <a:xfrm>
            <a:off x="735106" y="2259106"/>
            <a:ext cx="2259106" cy="2259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Future[A]</a:t>
            </a:r>
            <a:endParaRPr lang="ru-RU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FEB788-E81C-4A1E-C7D2-0582DD0F68FF}"/>
              </a:ext>
            </a:extLst>
          </p:cNvPr>
          <p:cNvSpPr/>
          <p:nvPr/>
        </p:nvSpPr>
        <p:spPr>
          <a:xfrm>
            <a:off x="8274424" y="2259106"/>
            <a:ext cx="2259106" cy="2259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Future[B]</a:t>
            </a:r>
            <a:endParaRPr lang="ru-RU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A8F7D0B-F269-F962-2ADA-640C4384C6B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994212" y="3388659"/>
            <a:ext cx="52802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92FA23-ADDA-143A-AB1D-57871495BB3C}"/>
              </a:ext>
            </a:extLst>
          </p:cNvPr>
          <p:cNvSpPr txBox="1"/>
          <p:nvPr/>
        </p:nvSpPr>
        <p:spPr>
          <a:xfrm>
            <a:off x="3585519" y="3585882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flatMap</a:t>
            </a:r>
            <a:r>
              <a:rPr lang="en-US" sz="2800" dirty="0"/>
              <a:t> f: A =&gt; Future[B]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6581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7B6B5-848E-8278-9F91-4E2F51D9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есть недостатки у методов </a:t>
            </a:r>
            <a:r>
              <a:rPr lang="en-US" dirty="0"/>
              <a:t>map </a:t>
            </a:r>
            <a:r>
              <a:rPr lang="ru-RU" dirty="0"/>
              <a:t>и </a:t>
            </a:r>
            <a:r>
              <a:rPr lang="en-US" dirty="0" err="1"/>
              <a:t>flatMap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4C873-97AA-6B84-7E35-5B8B4F482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future: Future[Int] = </a:t>
            </a:r>
            <a:r>
              <a:rPr lang="en-US" dirty="0" err="1"/>
              <a:t>f.map</a:t>
            </a:r>
            <a:r>
              <a:rPr lang="en-US" dirty="0"/>
              <a:t>(a =&gt; a * 2)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val</a:t>
            </a:r>
            <a:r>
              <a:rPr lang="en-US" dirty="0"/>
              <a:t> future: Future[Int] = </a:t>
            </a:r>
            <a:r>
              <a:rPr lang="en-US" dirty="0" err="1"/>
              <a:t>f.flatMap</a:t>
            </a:r>
            <a:r>
              <a:rPr lang="en-US" dirty="0"/>
              <a:t>(a =&gt; Future(a * 2))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569F-1A4D-4A7A-21E6-D1EA25B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AE86D-435F-4DF7-980B-61EC387C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  <a:effectLst/>
              </a:rPr>
              <a:t>val 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b="1" i="1" dirty="0">
                <a:solidFill>
                  <a:schemeClr val="tx1"/>
                </a:solidFill>
                <a:effectLst/>
              </a:rPr>
              <a:t> </a:t>
            </a:r>
            <a:r>
              <a:rPr lang="fr-FR" b="1" dirty="0">
                <a:solidFill>
                  <a:schemeClr val="tx1"/>
                </a:solidFill>
                <a:effectLst/>
              </a:rPr>
              <a:t>=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Executors.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newScheduledThreadPool</a:t>
            </a:r>
            <a:r>
              <a:rPr lang="fr-FR" b="1" dirty="0">
                <a:solidFill>
                  <a:schemeClr val="tx1"/>
                </a:solidFill>
                <a:effectLst/>
              </a:rPr>
              <a:t>(1)</a:t>
            </a:r>
            <a:br>
              <a:rPr lang="fr-FR" b="1" dirty="0">
                <a:solidFill>
                  <a:schemeClr val="tx1"/>
                </a:solidFill>
                <a:effectLst/>
              </a:rPr>
            </a:br>
            <a:endParaRPr lang="fr-FR" b="1" dirty="0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r>
              <a:rPr lang="fr-FR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dirty="0" err="1">
                <a:solidFill>
                  <a:schemeClr val="tx1"/>
                </a:solidFill>
                <a:effectLst/>
              </a:rPr>
              <a:t>.schedule</a:t>
            </a:r>
            <a:r>
              <a:rPr lang="fr-FR" dirty="0">
                <a:solidFill>
                  <a:schemeClr val="tx1"/>
                </a:solidFill>
                <a:effectLst/>
              </a:rPr>
              <a:t>(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() =&gt; 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println</a:t>
            </a:r>
            <a:r>
              <a:rPr lang="fr-FR" dirty="0">
                <a:solidFill>
                  <a:schemeClr val="tx1"/>
                </a:solidFill>
                <a:effectLst/>
              </a:rPr>
              <a:t>(«Action!»)</a:t>
            </a:r>
            <a:r>
              <a:rPr lang="fr-FR" dirty="0">
                <a:solidFill>
                  <a:schemeClr val="tx1"/>
                </a:solidFill>
              </a:rPr>
              <a:t>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5,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</a:t>
            </a:r>
            <a:r>
              <a:rPr lang="fr-FR" dirty="0" err="1">
                <a:solidFill>
                  <a:schemeClr val="tx1"/>
                </a:solidFill>
                <a:effectLst/>
              </a:rPr>
              <a:t>TimeUnit.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SECOND</a:t>
            </a:r>
            <a:br>
              <a:rPr lang="fr-FR" i="1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</a:p>
          <a:p>
            <a:pPr marL="114300" indent="0"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80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1569F-1A4D-4A7A-21E6-D1EA25B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AE86D-435F-4DF7-980B-61EC387C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  <a:effectLst/>
              </a:rPr>
              <a:t>val 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b="1" i="1" dirty="0">
                <a:solidFill>
                  <a:schemeClr val="tx1"/>
                </a:solidFill>
                <a:effectLst/>
              </a:rPr>
              <a:t> </a:t>
            </a:r>
            <a:r>
              <a:rPr lang="fr-FR" b="1" dirty="0">
                <a:solidFill>
                  <a:schemeClr val="tx1"/>
                </a:solidFill>
                <a:effectLst/>
              </a:rPr>
              <a:t>=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Executors.</a:t>
            </a:r>
            <a:r>
              <a:rPr lang="fr-FR" b="1" i="1" dirty="0" err="1">
                <a:solidFill>
                  <a:schemeClr val="tx1"/>
                </a:solidFill>
                <a:effectLst/>
              </a:rPr>
              <a:t>newScheduledThreadPool</a:t>
            </a:r>
            <a:r>
              <a:rPr lang="fr-FR" b="1" dirty="0">
                <a:solidFill>
                  <a:schemeClr val="tx1"/>
                </a:solidFill>
                <a:effectLst/>
              </a:rPr>
              <a:t>(1)</a:t>
            </a:r>
            <a:br>
              <a:rPr lang="fr-FR" b="1" dirty="0">
                <a:solidFill>
                  <a:schemeClr val="tx1"/>
                </a:solidFill>
                <a:effectLst/>
              </a:rPr>
            </a:br>
            <a:endParaRPr lang="fr-FR" b="1" dirty="0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r>
              <a:rPr lang="fr-FR" i="1" dirty="0" err="1">
                <a:solidFill>
                  <a:schemeClr val="tx1"/>
                </a:solidFill>
                <a:effectLst/>
              </a:rPr>
              <a:t>scheduler</a:t>
            </a:r>
            <a:r>
              <a:rPr lang="fr-FR" dirty="0" err="1">
                <a:solidFill>
                  <a:schemeClr val="tx1"/>
                </a:solidFill>
                <a:effectLst/>
              </a:rPr>
              <a:t>.schedule</a:t>
            </a:r>
            <a:r>
              <a:rPr lang="fr-FR" dirty="0">
                <a:solidFill>
                  <a:schemeClr val="tx1"/>
                </a:solidFill>
                <a:effectLst/>
              </a:rPr>
              <a:t>(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continuation = () =&gt; 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println</a:t>
            </a:r>
            <a:r>
              <a:rPr lang="fr-FR" dirty="0">
                <a:solidFill>
                  <a:schemeClr val="tx1"/>
                </a:solidFill>
                <a:effectLst/>
              </a:rPr>
              <a:t>(«Action!»)</a:t>
            </a:r>
            <a:r>
              <a:rPr lang="fr-FR" dirty="0">
                <a:solidFill>
                  <a:schemeClr val="tx1"/>
                </a:solidFill>
              </a:rPr>
              <a:t>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5,</a:t>
            </a:r>
            <a:br>
              <a:rPr lang="fr-FR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  </a:t>
            </a:r>
            <a:r>
              <a:rPr lang="fr-FR" dirty="0" err="1">
                <a:solidFill>
                  <a:schemeClr val="tx1"/>
                </a:solidFill>
                <a:effectLst/>
              </a:rPr>
              <a:t>TimeUnit.</a:t>
            </a:r>
            <a:r>
              <a:rPr lang="fr-FR" i="1" dirty="0" err="1">
                <a:solidFill>
                  <a:schemeClr val="tx1"/>
                </a:solidFill>
                <a:effectLst/>
              </a:rPr>
              <a:t>SECOND</a:t>
            </a:r>
            <a:br>
              <a:rPr lang="fr-FR" i="1" dirty="0">
                <a:solidFill>
                  <a:schemeClr val="tx1"/>
                </a:solidFill>
                <a:effectLst/>
              </a:rPr>
            </a:b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</a:p>
          <a:p>
            <a:pPr marL="114300" indent="0"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2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97DA563-BF69-1881-1FB3-B39FE6BA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53"/>
            <a:ext cx="10515600" cy="1325563"/>
          </a:xfrm>
        </p:spPr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sleep.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F207E-7EDF-87B5-4AEC-E55DF2764F61}"/>
              </a:ext>
            </a:extLst>
          </p:cNvPr>
          <p:cNvSpPr txBox="1"/>
          <p:nvPr/>
        </p:nvSpPr>
        <p:spPr>
          <a:xfrm>
            <a:off x="982494" y="1520116"/>
            <a:ext cx="8518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Вспомним о </a:t>
            </a:r>
            <a:r>
              <a:rPr lang="en-US" sz="2800" dirty="0"/>
              <a:t>Scheduler</a:t>
            </a:r>
            <a:r>
              <a:rPr lang="ru-RU" sz="2800" dirty="0"/>
              <a:t>. Он принимает </a:t>
            </a:r>
            <a:r>
              <a:rPr lang="en-US" sz="2800" dirty="0"/>
              <a:t>Callback! </a:t>
            </a:r>
            <a:br>
              <a:rPr lang="ru-RU" sz="2800" dirty="0"/>
            </a:br>
            <a:r>
              <a:rPr lang="ru-RU" sz="2800" dirty="0"/>
              <a:t>А </a:t>
            </a:r>
            <a:r>
              <a:rPr lang="en-US" sz="2800" dirty="0"/>
              <a:t>Callback </a:t>
            </a:r>
            <a:r>
              <a:rPr lang="ru-RU" sz="2800" dirty="0"/>
              <a:t>функции изоморфны </a:t>
            </a:r>
            <a:r>
              <a:rPr lang="en-US" sz="2800" dirty="0"/>
              <a:t>Future </a:t>
            </a:r>
            <a:r>
              <a:rPr lang="ru-RU" sz="2800" dirty="0"/>
              <a:t>функциям!</a:t>
            </a:r>
          </a:p>
        </p:txBody>
      </p:sp>
    </p:spTree>
    <p:extLst>
      <p:ext uri="{BB962C8B-B14F-4D97-AF65-F5344CB8AC3E}">
        <p14:creationId xmlns:p14="http://schemas.microsoft.com/office/powerpoint/2010/main" val="309994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BBBF3-F877-B71E-EE0D-DE1BE9A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Futures. </a:t>
            </a:r>
            <a:r>
              <a:rPr lang="ru-RU" dirty="0"/>
              <a:t>Преимущества перед </a:t>
            </a:r>
            <a:r>
              <a:rPr lang="en-US" dirty="0"/>
              <a:t>CB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053D2-32ED-B624-F685-BCCD1026B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– </a:t>
            </a:r>
            <a:r>
              <a:rPr lang="ru-RU" dirty="0"/>
              <a:t>более удобно использовать чем </a:t>
            </a:r>
            <a:r>
              <a:rPr lang="en-US" dirty="0"/>
              <a:t>Callbacks</a:t>
            </a:r>
            <a:r>
              <a:rPr lang="ru-RU" dirty="0"/>
              <a:t>, более красивый синтаксис.</a:t>
            </a:r>
          </a:p>
          <a:p>
            <a:r>
              <a:rPr lang="ru-RU" dirty="0"/>
              <a:t>Вокруг любых </a:t>
            </a:r>
            <a:r>
              <a:rPr lang="en-US" dirty="0"/>
              <a:t>callback </a:t>
            </a:r>
            <a:r>
              <a:rPr lang="ru-RU" dirty="0"/>
              <a:t>функций можно создать </a:t>
            </a:r>
            <a:r>
              <a:rPr lang="en-US" dirty="0"/>
              <a:t>Future </a:t>
            </a:r>
            <a:r>
              <a:rPr lang="ru-RU" dirty="0"/>
              <a:t>абстракцию (с помощью </a:t>
            </a:r>
            <a:r>
              <a:rPr lang="en-US" dirty="0"/>
              <a:t>Promise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Всегда </a:t>
            </a:r>
            <a:r>
              <a:rPr lang="en-US" dirty="0"/>
              <a:t>stack safe.</a:t>
            </a:r>
            <a:r>
              <a:rPr lang="ru-RU" dirty="0"/>
              <a:t> (так как вычисления на </a:t>
            </a:r>
            <a:r>
              <a:rPr lang="en-US" dirty="0"/>
              <a:t>EC </a:t>
            </a:r>
            <a:r>
              <a:rPr lang="ru-RU" dirty="0"/>
              <a:t>выполняются)</a:t>
            </a:r>
          </a:p>
        </p:txBody>
      </p:sp>
    </p:spTree>
    <p:extLst>
      <p:ext uri="{BB962C8B-B14F-4D97-AF65-F5344CB8AC3E}">
        <p14:creationId xmlns:p14="http://schemas.microsoft.com/office/powerpoint/2010/main" val="133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C4BE5-4F7B-4DD9-2324-C9101987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121"/>
            <a:ext cx="10515600" cy="1325563"/>
          </a:xfrm>
        </p:spPr>
        <p:txBody>
          <a:bodyPr/>
          <a:lstStyle/>
          <a:p>
            <a:r>
              <a:rPr lang="ru-RU" dirty="0" err="1"/>
              <a:t>Асихронность</a:t>
            </a:r>
            <a:r>
              <a:rPr lang="ru-RU" dirty="0"/>
              <a:t> в большинстве ЯП имеет функциональную природу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2CA4E-9EA3-8E35-8C98-AB0BC1D245FC}"/>
              </a:ext>
            </a:extLst>
          </p:cNvPr>
          <p:cNvSpPr txBox="1"/>
          <p:nvPr/>
        </p:nvSpPr>
        <p:spPr>
          <a:xfrm>
            <a:off x="1294544" y="9041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464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B8D47-221D-FFC3-DA4A-58D32334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Futures. </a:t>
            </a:r>
            <a:r>
              <a:rPr lang="ru-RU" dirty="0"/>
              <a:t>Недостатки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D5249A-D7E8-5571-799C-3D1AE3960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Всегда нужно указывать </a:t>
            </a:r>
            <a:r>
              <a:rPr lang="en-US" dirty="0" err="1"/>
              <a:t>ExecutionContext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Нет возможности отменить вычисление.</a:t>
            </a:r>
          </a:p>
          <a:p>
            <a:r>
              <a:rPr lang="ru-RU" dirty="0"/>
              <a:t>Запускаются сразу, из-за чего функции, возвращающие </a:t>
            </a:r>
            <a:r>
              <a:rPr lang="en-US" dirty="0"/>
              <a:t>Future – </a:t>
            </a:r>
            <a:r>
              <a:rPr lang="ru-RU" dirty="0"/>
              <a:t>не чистые.</a:t>
            </a:r>
          </a:p>
        </p:txBody>
      </p:sp>
    </p:spTree>
    <p:extLst>
      <p:ext uri="{BB962C8B-B14F-4D97-AF65-F5344CB8AC3E}">
        <p14:creationId xmlns:p14="http://schemas.microsoft.com/office/powerpoint/2010/main" val="2909976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A7C3-1A66-6EAB-1349-27E7282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9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III. Futures</a:t>
            </a:r>
            <a:r>
              <a:rPr lang="ru-RU" dirty="0"/>
              <a:t> и </a:t>
            </a:r>
            <a:r>
              <a:rPr lang="en-US" dirty="0"/>
              <a:t>Monads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089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567E-94DE-4B2C-9F10-2E86AFE3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вы думаете, </a:t>
            </a:r>
            <a:r>
              <a:rPr lang="en-US" dirty="0"/>
              <a:t>Future </a:t>
            </a:r>
            <a:r>
              <a:rPr lang="ru-RU" dirty="0"/>
              <a:t>это монада 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D2C91E-F47E-F57B-FCB9-0B311BAB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3" y="1325563"/>
            <a:ext cx="5897394" cy="5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0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9565B-1F6B-CAB3-C9AF-C7082E5B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 1</a:t>
            </a:r>
            <a:r>
              <a:rPr lang="en-US" dirty="0"/>
              <a:t>. </a:t>
            </a:r>
            <a:r>
              <a:rPr lang="ru-RU" dirty="0"/>
              <a:t>Вообще-то, </a:t>
            </a:r>
            <a:r>
              <a:rPr lang="en-US" dirty="0"/>
              <a:t>Future – </a:t>
            </a:r>
            <a:r>
              <a:rPr lang="ru-RU" dirty="0"/>
              <a:t>это не монада</a:t>
            </a:r>
          </a:p>
        </p:txBody>
      </p:sp>
      <p:pic>
        <p:nvPicPr>
          <p:cNvPr id="2050" name="Picture 2" descr="Объясняем новый мем «Жаль, что далеко не все поймут» про ...">
            <a:extLst>
              <a:ext uri="{FF2B5EF4-FFF2-40B4-BE49-F238E27FC236}">
                <a16:creationId xmlns:a16="http://schemas.microsoft.com/office/drawing/2014/main" id="{D209CFF1-4189-2B04-7ED8-00B619B9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6844" y="2052587"/>
            <a:ext cx="4915532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AFF11-4FA0-7470-AD6E-82D4A06C16F0}"/>
              </a:ext>
            </a:extLst>
          </p:cNvPr>
          <p:cNvSpPr txBox="1"/>
          <p:nvPr/>
        </p:nvSpPr>
        <p:spPr>
          <a:xfrm>
            <a:off x="559624" y="1941460"/>
            <a:ext cx="103161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chemeClr val="tx1"/>
                </a:solidFill>
                <a:latin typeface="inherit"/>
              </a:rPr>
              <a:t>def</a:t>
            </a:r>
            <a:r>
              <a:rPr lang="fr-FR" sz="3200" dirty="0">
                <a:solidFill>
                  <a:schemeClr val="tx1"/>
                </a:solidFill>
                <a:latin typeface="inherit"/>
              </a:rPr>
              <a:t> </a:t>
            </a:r>
            <a:r>
              <a:rPr lang="fr-FR" sz="3200" b="1" i="0" u="none" strike="noStrike" dirty="0" err="1">
                <a:solidFill>
                  <a:schemeClr val="tx1"/>
                </a:solidFill>
                <a:effectLst/>
                <a:latin typeface="inherit"/>
              </a:rPr>
              <a:t>flatMap</a:t>
            </a:r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[S](</a:t>
            </a:r>
          </a:p>
          <a:p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  f: (</a:t>
            </a:r>
            <a:r>
              <a:rPr lang="fr-FR" sz="3200" b="0" i="0" u="none" strike="noStrike" dirty="0" err="1">
                <a:solidFill>
                  <a:schemeClr val="tx1"/>
                </a:solidFill>
                <a:effectLst/>
                <a:latin typeface="inherit"/>
              </a:rPr>
              <a:t>T</a:t>
            </a:r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)=&gt; </a:t>
            </a:r>
            <a:r>
              <a:rPr lang="fr-FR" sz="3200" b="0" i="0" u="sng" strike="noStrike" dirty="0">
                <a:solidFill>
                  <a:schemeClr val="tx1"/>
                </a:solidFill>
                <a:effectLst/>
                <a:latin typeface="inherit"/>
                <a:hlinkClick r:id="rId3" tooltip="scala.concurrent.Fu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</a:t>
            </a:r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[S]</a:t>
            </a:r>
          </a:p>
          <a:p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)(</a:t>
            </a:r>
          </a:p>
          <a:p>
            <a:r>
              <a:rPr lang="fr-FR" sz="3200" i="1" dirty="0">
                <a:solidFill>
                  <a:schemeClr val="tx1"/>
                </a:solidFill>
                <a:latin typeface="inherit"/>
              </a:rPr>
              <a:t>  </a:t>
            </a:r>
            <a:r>
              <a:rPr lang="fr-FR" sz="3200" b="1" i="1" u="none" strike="noStrike" dirty="0" err="1">
                <a:solidFill>
                  <a:schemeClr val="tx1"/>
                </a:solidFill>
                <a:effectLst/>
                <a:latin typeface="inherit"/>
              </a:rPr>
              <a:t>implicit</a:t>
            </a:r>
            <a:r>
              <a:rPr lang="fr-FR" sz="3200" b="1" i="1" u="none" strike="noStrike" dirty="0"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lang="fr-FR" sz="3200" b="1" i="1" u="none" strike="noStrike" dirty="0" err="1">
                <a:solidFill>
                  <a:schemeClr val="tx1"/>
                </a:solidFill>
                <a:effectLst/>
                <a:latin typeface="inherit"/>
              </a:rPr>
              <a:t>executor</a:t>
            </a:r>
            <a:r>
              <a:rPr lang="fr-FR" sz="3200" b="1" i="1" u="none" strike="noStrike" dirty="0">
                <a:solidFill>
                  <a:schemeClr val="tx1"/>
                </a:solidFill>
                <a:effectLst/>
                <a:latin typeface="inherit"/>
              </a:rPr>
              <a:t>: </a:t>
            </a:r>
            <a:r>
              <a:rPr lang="fr-FR" sz="3200" b="1" i="1" u="sng" strike="noStrike" dirty="0">
                <a:solidFill>
                  <a:schemeClr val="tx1"/>
                </a:solidFill>
                <a:effectLst/>
                <a:latin typeface="inherit"/>
                <a:hlinkClick r:id="rId4" tooltip="scala.concurrent.ExecutionContex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ExecutionContext</a:t>
            </a:r>
            <a:endParaRPr lang="fr-FR" sz="3200" b="1" i="1" u="sng" strike="noStrike" dirty="0">
              <a:solidFill>
                <a:schemeClr val="tx1"/>
              </a:solidFill>
              <a:effectLst/>
              <a:latin typeface="inherit"/>
            </a:endParaRPr>
          </a:p>
          <a:p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): </a:t>
            </a:r>
            <a:r>
              <a:rPr lang="fr-FR" sz="3200" b="0" i="0" u="sng" strike="noStrike" dirty="0">
                <a:solidFill>
                  <a:schemeClr val="tx1"/>
                </a:solidFill>
                <a:effectLst/>
                <a:latin typeface="inherit"/>
                <a:hlinkClick r:id="rId3" tooltip="scala.concurrent.Fu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</a:t>
            </a:r>
            <a:r>
              <a:rPr lang="fr-FR" sz="3200" b="0" i="0" u="none" strike="noStrike" dirty="0">
                <a:solidFill>
                  <a:schemeClr val="tx1"/>
                </a:solidFill>
                <a:effectLst/>
                <a:latin typeface="inherit"/>
              </a:rPr>
              <a:t>[S]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85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9565B-1F6B-CAB3-C9AF-C7082E5B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 2</a:t>
            </a:r>
            <a:r>
              <a:rPr lang="en-US" dirty="0"/>
              <a:t>. </a:t>
            </a:r>
            <a:r>
              <a:rPr lang="ru-RU" dirty="0"/>
              <a:t>Инстанс </a:t>
            </a:r>
            <a:r>
              <a:rPr lang="en-US" dirty="0"/>
              <a:t>Monad </a:t>
            </a:r>
            <a:r>
              <a:rPr lang="en-US" dirty="0" err="1"/>
              <a:t>н</a:t>
            </a:r>
            <a:r>
              <a:rPr lang="ru-RU" dirty="0" err="1"/>
              <a:t>аписать</a:t>
            </a:r>
            <a:r>
              <a:rPr lang="ru-RU" dirty="0"/>
              <a:t> можем</a:t>
            </a:r>
          </a:p>
        </p:txBody>
      </p:sp>
      <p:pic>
        <p:nvPicPr>
          <p:cNvPr id="2050" name="Picture 2" descr="Объясняем новый мем «Жаль, что далеко не все поймут» про ...">
            <a:extLst>
              <a:ext uri="{FF2B5EF4-FFF2-40B4-BE49-F238E27FC236}">
                <a16:creationId xmlns:a16="http://schemas.microsoft.com/office/drawing/2014/main" id="{D209CFF1-4189-2B04-7ED8-00B619B9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6844" y="2052587"/>
            <a:ext cx="4915532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9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2576-6204-D39F-0CAC-EBEB525B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Monad </a:t>
            </a:r>
            <a:r>
              <a:rPr lang="ru-RU" dirty="0"/>
              <a:t>позволяет писать более абстрактный код, не привязываясь к эффекту</a:t>
            </a:r>
          </a:p>
        </p:txBody>
      </p:sp>
      <p:pic>
        <p:nvPicPr>
          <p:cNvPr id="5122" name="Picture 2" descr="Человечек показывает класс: 2 тыс изображений найдено в Яндекс Картинках">
            <a:extLst>
              <a:ext uri="{FF2B5EF4-FFF2-40B4-BE49-F238E27FC236}">
                <a16:creationId xmlns:a16="http://schemas.microsoft.com/office/drawing/2014/main" id="{1664DB43-B3B8-E9C8-F6AE-3B56A9E1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845235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340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38509-CC67-EBDF-91DE-A944DB01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6810A-8917-0525-0398-A0C734C83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– </a:t>
            </a:r>
            <a:r>
              <a:rPr lang="ru-RU" dirty="0"/>
              <a:t>более совершенный и удачный подход к асинхронному программированию, нежели </a:t>
            </a:r>
            <a:r>
              <a:rPr lang="ru-RU" dirty="0" err="1"/>
              <a:t>колбеки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en-US" dirty="0"/>
              <a:t>Future </a:t>
            </a:r>
            <a:r>
              <a:rPr lang="ru-RU" dirty="0"/>
              <a:t>есть некоторые недостатки.</a:t>
            </a:r>
          </a:p>
          <a:p>
            <a:r>
              <a:rPr lang="ru-RU" dirty="0"/>
              <a:t>На </a:t>
            </a:r>
            <a:r>
              <a:rPr lang="en-US" dirty="0"/>
              <a:t>Future </a:t>
            </a:r>
            <a:r>
              <a:rPr lang="ru-RU" dirty="0"/>
              <a:t>можно писать абстрактный код, но это не очень удобно. (из-за привязки к </a:t>
            </a:r>
            <a:r>
              <a:rPr lang="en-US" dirty="0"/>
              <a:t>EC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50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1679319e5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Асинхронный код</a:t>
            </a:r>
            <a:r>
              <a:rPr lang="en-US" sz="3200" dirty="0"/>
              <a:t>.</a:t>
            </a:r>
            <a:endParaRPr sz="3200" dirty="0"/>
          </a:p>
        </p:txBody>
      </p:sp>
      <p:sp>
        <p:nvSpPr>
          <p:cNvPr id="261" name="Google Shape;261;g2c1679319e5_0_134"/>
          <p:cNvSpPr/>
          <p:nvPr/>
        </p:nvSpPr>
        <p:spPr>
          <a:xfrm>
            <a:off x="920825" y="2012075"/>
            <a:ext cx="107298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1679319e5_0_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Асинхронный код</a:t>
            </a:r>
            <a:endParaRPr/>
          </a:p>
        </p:txBody>
      </p:sp>
      <p:sp>
        <p:nvSpPr>
          <p:cNvPr id="268" name="Google Shape;268;g2c1679319e5_0_141"/>
          <p:cNvSpPr/>
          <p:nvPr/>
        </p:nvSpPr>
        <p:spPr>
          <a:xfrm>
            <a:off x="330325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S1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c1679319e5_0_141"/>
          <p:cNvSpPr/>
          <p:nvPr/>
        </p:nvSpPr>
        <p:spPr>
          <a:xfrm>
            <a:off x="2764950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S2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c1679319e5_0_141"/>
          <p:cNvSpPr/>
          <p:nvPr/>
        </p:nvSpPr>
        <p:spPr>
          <a:xfrm>
            <a:off x="5199575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S3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c1679319e5_0_141"/>
          <p:cNvSpPr/>
          <p:nvPr/>
        </p:nvSpPr>
        <p:spPr>
          <a:xfrm>
            <a:off x="7634200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S4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c1679319e5_0_141"/>
          <p:cNvSpPr/>
          <p:nvPr/>
        </p:nvSpPr>
        <p:spPr>
          <a:xfrm>
            <a:off x="10068813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1679319e5_0_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Асинхронный код</a:t>
            </a:r>
            <a:endParaRPr dirty="0"/>
          </a:p>
        </p:txBody>
      </p:sp>
      <p:sp>
        <p:nvSpPr>
          <p:cNvPr id="279" name="Google Shape;279;g2c1679319e5_0_158"/>
          <p:cNvSpPr/>
          <p:nvPr/>
        </p:nvSpPr>
        <p:spPr>
          <a:xfrm>
            <a:off x="330325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S1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c1679319e5_0_158"/>
          <p:cNvSpPr/>
          <p:nvPr/>
        </p:nvSpPr>
        <p:spPr>
          <a:xfrm>
            <a:off x="2764950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S2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c1679319e5_0_158"/>
          <p:cNvSpPr/>
          <p:nvPr/>
        </p:nvSpPr>
        <p:spPr>
          <a:xfrm>
            <a:off x="5199575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S3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c1679319e5_0_158"/>
          <p:cNvSpPr/>
          <p:nvPr/>
        </p:nvSpPr>
        <p:spPr>
          <a:xfrm>
            <a:off x="7634200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S4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c1679319e5_0_158"/>
          <p:cNvSpPr/>
          <p:nvPr/>
        </p:nvSpPr>
        <p:spPr>
          <a:xfrm>
            <a:off x="10068813" y="2012075"/>
            <a:ext cx="1374000" cy="12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2c1679319e5_0_158"/>
          <p:cNvCxnSpPr>
            <a:stCxn id="279" idx="3"/>
            <a:endCxn id="280" idx="1"/>
          </p:cNvCxnSpPr>
          <p:nvPr/>
        </p:nvCxnSpPr>
        <p:spPr>
          <a:xfrm>
            <a:off x="1704325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g2c1679319e5_0_158"/>
          <p:cNvCxnSpPr>
            <a:stCxn id="280" idx="3"/>
            <a:endCxn id="281" idx="1"/>
          </p:cNvCxnSpPr>
          <p:nvPr/>
        </p:nvCxnSpPr>
        <p:spPr>
          <a:xfrm>
            <a:off x="413895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g2c1679319e5_0_158"/>
          <p:cNvCxnSpPr>
            <a:endCxn id="282" idx="1"/>
          </p:cNvCxnSpPr>
          <p:nvPr/>
        </p:nvCxnSpPr>
        <p:spPr>
          <a:xfrm>
            <a:off x="657370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g2c1679319e5_0_158"/>
          <p:cNvCxnSpPr>
            <a:stCxn id="282" idx="3"/>
            <a:endCxn id="283" idx="1"/>
          </p:cNvCxnSpPr>
          <p:nvPr/>
        </p:nvCxnSpPr>
        <p:spPr>
          <a:xfrm>
            <a:off x="900820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g2c1679319e5_0_158"/>
          <p:cNvSpPr txBox="1"/>
          <p:nvPr/>
        </p:nvSpPr>
        <p:spPr>
          <a:xfrm>
            <a:off x="784575" y="3760625"/>
            <a:ext cx="1000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  <a:tabLst/>
              <a:defRPr/>
            </a:pPr>
            <a:r>
              <a:rPr kumimoji="0" lang="ru-RU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Подзадачи связаны причинно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○"/>
              <a:tabLst/>
              <a:defRPr/>
            </a:pPr>
            <a:r>
              <a:rPr kumimoji="0" lang="ru-RU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Выполняются по очереди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○"/>
              <a:tabLst/>
              <a:defRPr/>
            </a:pPr>
            <a:r>
              <a:rPr kumimoji="0" lang="ru-RU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Зависят от результатов выполнения предыдущих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1679319e5_0_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Асинхронный код</a:t>
            </a:r>
            <a:endParaRPr dirty="0"/>
          </a:p>
        </p:txBody>
      </p:sp>
      <p:sp>
        <p:nvSpPr>
          <p:cNvPr id="295" name="Google Shape;295;g2c1679319e5_0_176"/>
          <p:cNvSpPr/>
          <p:nvPr/>
        </p:nvSpPr>
        <p:spPr>
          <a:xfrm>
            <a:off x="330325" y="2012075"/>
            <a:ext cx="1374000" cy="121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S1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c1679319e5_0_176"/>
          <p:cNvSpPr/>
          <p:nvPr/>
        </p:nvSpPr>
        <p:spPr>
          <a:xfrm>
            <a:off x="2764950" y="2012075"/>
            <a:ext cx="1374000" cy="1215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S2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c1679319e5_0_176"/>
          <p:cNvSpPr/>
          <p:nvPr/>
        </p:nvSpPr>
        <p:spPr>
          <a:xfrm>
            <a:off x="5199575" y="2012075"/>
            <a:ext cx="1374000" cy="121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S3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c1679319e5_0_176"/>
          <p:cNvSpPr/>
          <p:nvPr/>
        </p:nvSpPr>
        <p:spPr>
          <a:xfrm>
            <a:off x="7634200" y="2012075"/>
            <a:ext cx="1374000" cy="1215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S4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c1679319e5_0_176"/>
          <p:cNvSpPr/>
          <p:nvPr/>
        </p:nvSpPr>
        <p:spPr>
          <a:xfrm>
            <a:off x="10068813" y="2012075"/>
            <a:ext cx="1374000" cy="121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g2c1679319e5_0_176"/>
          <p:cNvCxnSpPr>
            <a:stCxn id="295" idx="3"/>
            <a:endCxn id="296" idx="1"/>
          </p:cNvCxnSpPr>
          <p:nvPr/>
        </p:nvCxnSpPr>
        <p:spPr>
          <a:xfrm>
            <a:off x="1704325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g2c1679319e5_0_176"/>
          <p:cNvCxnSpPr>
            <a:stCxn id="296" idx="3"/>
            <a:endCxn id="297" idx="1"/>
          </p:cNvCxnSpPr>
          <p:nvPr/>
        </p:nvCxnSpPr>
        <p:spPr>
          <a:xfrm>
            <a:off x="413895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g2c1679319e5_0_176"/>
          <p:cNvCxnSpPr>
            <a:endCxn id="298" idx="1"/>
          </p:cNvCxnSpPr>
          <p:nvPr/>
        </p:nvCxnSpPr>
        <p:spPr>
          <a:xfrm>
            <a:off x="657370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g2c1679319e5_0_176"/>
          <p:cNvCxnSpPr>
            <a:stCxn id="298" idx="3"/>
            <a:endCxn id="299" idx="1"/>
          </p:cNvCxnSpPr>
          <p:nvPr/>
        </p:nvCxnSpPr>
        <p:spPr>
          <a:xfrm>
            <a:off x="9008200" y="2619575"/>
            <a:ext cx="106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g2c1679319e5_0_176"/>
          <p:cNvSpPr txBox="1"/>
          <p:nvPr/>
        </p:nvSpPr>
        <p:spPr>
          <a:xfrm>
            <a:off x="784575" y="3760625"/>
            <a:ext cx="1000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c1679319e5_0_176"/>
          <p:cNvSpPr/>
          <p:nvPr/>
        </p:nvSpPr>
        <p:spPr>
          <a:xfrm>
            <a:off x="2004775" y="4487075"/>
            <a:ext cx="459600" cy="459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c1679319e5_0_176"/>
          <p:cNvSpPr/>
          <p:nvPr/>
        </p:nvSpPr>
        <p:spPr>
          <a:xfrm>
            <a:off x="2004775" y="5299025"/>
            <a:ext cx="459600" cy="459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c1679319e5_0_176"/>
          <p:cNvSpPr txBox="1"/>
          <p:nvPr/>
        </p:nvSpPr>
        <p:spPr>
          <a:xfrm>
            <a:off x="2558325" y="4409075"/>
            <a:ext cx="575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CPU bound task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c1679319e5_0_176"/>
          <p:cNvSpPr txBox="1"/>
          <p:nvPr/>
        </p:nvSpPr>
        <p:spPr>
          <a:xfrm>
            <a:off x="2558325" y="5143025"/>
            <a:ext cx="575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IO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bound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task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1679319e5_0_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Асинхронный код</a:t>
            </a:r>
            <a:endParaRPr/>
          </a:p>
        </p:txBody>
      </p:sp>
      <p:pic>
        <p:nvPicPr>
          <p:cNvPr id="1026" name="Picture 2" descr="This Is Elon Musk | Know Your Meme">
            <a:extLst>
              <a:ext uri="{FF2B5EF4-FFF2-40B4-BE49-F238E27FC236}">
                <a16:creationId xmlns:a16="http://schemas.microsoft.com/office/drawing/2014/main" id="{52181BF8-1198-BF43-3B9E-D289D00A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809211" cy="32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BFF5DB7-ECE6-9445-21C0-BAD90642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01" y="3276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u-RU" altLang="ru-RU" sz="18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     </a:t>
            </a:r>
            <a:r>
              <a:rPr kumimoji="0" lang="ru-RU" altLang="ru-RU" sz="700" b="0" i="0" u="sng" strike="noStrike" cap="none" normalizeH="0" baseline="0">
                <a:ln>
                  <a:noFill/>
                </a:ln>
                <a:solidFill>
                  <a:srgbClr val="F1F3F4"/>
                </a:solidFill>
                <a:effectLst/>
                <a:latin typeface="Roboto-Medium" panose="02000000000000000000" pitchFamily="2" charset="0"/>
                <a:hlinkClick r:id="rId4"/>
              </a:rPr>
              <a:t>400 × 400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Verified (@verified) / X">
            <a:hlinkClick r:id="rId4"/>
            <a:extLst>
              <a:ext uri="{FF2B5EF4-FFF2-40B4-BE49-F238E27FC236}">
                <a16:creationId xmlns:a16="http://schemas.microsoft.com/office/drawing/2014/main" id="{09D236EA-BB1F-B617-BDEA-BE0169BE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51" y="1905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3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15865</TotalTime>
  <Words>1059</Words>
  <Application>Microsoft Macintosh PowerPoint</Application>
  <PresentationFormat>Широкоэкранный</PresentationFormat>
  <Paragraphs>194</Paragraphs>
  <Slides>46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inherit</vt:lpstr>
      <vt:lpstr>Calibri</vt:lpstr>
      <vt:lpstr>Helvetica Neue</vt:lpstr>
      <vt:lpstr>Roboto-Medium</vt:lpstr>
      <vt:lpstr>Тема Office</vt:lpstr>
      <vt:lpstr>Презентация PowerPoint</vt:lpstr>
      <vt:lpstr>План курса ФИЛП 2024</vt:lpstr>
      <vt:lpstr>О чем эта лекция?</vt:lpstr>
      <vt:lpstr>Асихронность в большинстве ЯП имеет функциональную природу</vt:lpstr>
      <vt:lpstr>Асинхронный код.</vt:lpstr>
      <vt:lpstr>Асинхронный код</vt:lpstr>
      <vt:lpstr>Асинхронный код</vt:lpstr>
      <vt:lpstr>Асинхронный код</vt:lpstr>
      <vt:lpstr>Асинхронный код</vt:lpstr>
      <vt:lpstr>Отправка сообщения в Twitter</vt:lpstr>
      <vt:lpstr>Отправка сообщения в Twitter</vt:lpstr>
      <vt:lpstr>Что нам нужно для асинхронности?</vt:lpstr>
      <vt:lpstr>Асинхронная композиция</vt:lpstr>
      <vt:lpstr>Почему ФП?</vt:lpstr>
      <vt:lpstr>Эволюция классических подходов</vt:lpstr>
      <vt:lpstr>I. Callbacks</vt:lpstr>
      <vt:lpstr>Callbacks</vt:lpstr>
      <vt:lpstr>Callback Hell</vt:lpstr>
      <vt:lpstr>Какие здесь есть проблемы?</vt:lpstr>
      <vt:lpstr>А что если запускать колбеки где-нибудь в другом месте? Не на стеке</vt:lpstr>
      <vt:lpstr>Запускаем продолжение на тред пуле</vt:lpstr>
      <vt:lpstr>Асинхронность.</vt:lpstr>
      <vt:lpstr>Scheduler</vt:lpstr>
      <vt:lpstr>Недостатки Callbacks</vt:lpstr>
      <vt:lpstr>II. Futures</vt:lpstr>
      <vt:lpstr>Future[A]. Удобная обертка над callbacks</vt:lpstr>
      <vt:lpstr>Создание вычисленного Future[A]</vt:lpstr>
      <vt:lpstr>Создание Future[A] с вычислением</vt:lpstr>
      <vt:lpstr>III. Promise</vt:lpstr>
      <vt:lpstr>Promise. Более низкоуровневый интерфейс работы с Future</vt:lpstr>
      <vt:lpstr>Зачем нужен Promise? Изоморфизм между Future и Callbacks</vt:lpstr>
      <vt:lpstr>IIII. Futures. Композиция</vt:lpstr>
      <vt:lpstr>Future. Композиция. Метод map</vt:lpstr>
      <vt:lpstr>Future. Композиция. Метод flatMap</vt:lpstr>
      <vt:lpstr>Какие есть недостатки у методов map и flatMap?</vt:lpstr>
      <vt:lpstr>Scheduler</vt:lpstr>
      <vt:lpstr>Scheduler</vt:lpstr>
      <vt:lpstr>Асинхронный sleep.</vt:lpstr>
      <vt:lpstr>Futures. Преимущества перед CB</vt:lpstr>
      <vt:lpstr>Futures. Недостатки</vt:lpstr>
      <vt:lpstr>III. Futures и Monads</vt:lpstr>
      <vt:lpstr>Как вы думаете, Future это монада ?</vt:lpstr>
      <vt:lpstr>Факт 1. Вообще-то, Future – это не монада</vt:lpstr>
      <vt:lpstr>Факт 2. Инстанс Monad написать можем</vt:lpstr>
      <vt:lpstr>Использование Monad позволяет писать более абстрактный код, не привязываясь к эффекту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22</cp:revision>
  <dcterms:created xsi:type="dcterms:W3CDTF">2024-03-04T15:37:25Z</dcterms:created>
  <dcterms:modified xsi:type="dcterms:W3CDTF">2024-04-18T05:08:38Z</dcterms:modified>
</cp:coreProperties>
</file>