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6AF765-5EC4-4DE4-853D-F10C22D8CAEE}">
  <a:tblStyle styleId="{8C6AF765-5EC4-4DE4-853D-F10C22D8CA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9637c00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9637c00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9637c005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9637c005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9637c00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9637c00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9637c005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9637c005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9637c005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9637c005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9637c005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9637c005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9637c005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9637c005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9637c005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9637c005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9637c005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9637c005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9637c005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9637c005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9637c005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9637c005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9637c00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9637c00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9637c005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9637c005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9637c005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9637c005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9637c005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9637c005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9637c005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9637c005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9637c005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19637c005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9637c005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9637c005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9637c005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9637c005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9637c005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9637c005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9637c005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9637c005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19637c005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19637c005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9637c00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9637c00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9637c005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9637c005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19637c005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19637c005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19637c005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19637c005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19637c005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19637c005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9637c005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9637c005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19637c0052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19637c0052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19637c005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19637c005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19637c005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19637c005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9637c00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9637c00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9637c005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9637c005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9637c005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9637c005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9637c005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9637c005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9637c00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9637c00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9637c005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9637c005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neps.academy/br/course/programacao-basica-(codcad)/lesson/ola-codcad" TargetMode="External"/><Relationship Id="rId5"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neps.academy/br/course/programacao-basica-(codcad)/lesson/ola-codcad" TargetMode="External"/><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eps.academy/br/course/programacao-basica-(codcad)/lesson/ola-codcad"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filrpe/treinamento-OBI-2023/blob/main/tutorial-vscode/tutorial-vscode.md" TargetMode="Externa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37.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8.png"/><Relationship Id="rId8"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hyperlink" Target="https://neps.academy/br/course/programacao-basica-(codcad)/lesson/ola-codca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neps.academy/br/exercise/84" TargetMode="External"/><Relationship Id="rId4" Type="http://schemas.openxmlformats.org/officeDocument/2006/relationships/image" Target="../media/image4.png"/><Relationship Id="rId5" Type="http://schemas.openxmlformats.org/officeDocument/2006/relationships/image" Target="../media/image26.png"/><Relationship Id="rId6"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43.png"/><Relationship Id="rId6" Type="http://schemas.openxmlformats.org/officeDocument/2006/relationships/image" Target="../media/image22.png"/><Relationship Id="rId7"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limpiada.ic.unicamp.br/info/regulament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54.png"/><Relationship Id="rId6" Type="http://schemas.openxmlformats.org/officeDocument/2006/relationships/image" Target="../media/image39.png"/><Relationship Id="rId7"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51.png"/><Relationship Id="rId5" Type="http://schemas.openxmlformats.org/officeDocument/2006/relationships/image" Target="../media/image44.png"/><Relationship Id="rId6"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7.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7.png"/><Relationship Id="rId4" Type="http://schemas.openxmlformats.org/officeDocument/2006/relationships/image" Target="../media/image60.png"/><Relationship Id="rId5" Type="http://schemas.openxmlformats.org/officeDocument/2006/relationships/image" Target="../media/image59.png"/><Relationship Id="rId6" Type="http://schemas.openxmlformats.org/officeDocument/2006/relationships/image" Target="../media/image58.png"/><Relationship Id="rId7"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6.png"/><Relationship Id="rId4" Type="http://schemas.openxmlformats.org/officeDocument/2006/relationships/image" Target="../media/image48.png"/><Relationship Id="rId5" Type="http://schemas.openxmlformats.org/officeDocument/2006/relationships/image" Target="../media/image45.png"/><Relationship Id="rId6" Type="http://schemas.openxmlformats.org/officeDocument/2006/relationships/image" Target="../media/image50.png"/><Relationship Id="rId7"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neps.academy/br/course/programacao-basica-(codcad)/lesson/media-inteira" TargetMode="External"/><Relationship Id="rId4" Type="http://schemas.openxmlformats.org/officeDocument/2006/relationships/hyperlink" Target="https://neps.academy/br/course/programacao-basica-(codcad)/lesson/area-do-quadrado" TargetMode="External"/><Relationship Id="rId5" Type="http://schemas.openxmlformats.org/officeDocument/2006/relationships/image" Target="../media/image56.png"/><Relationship Id="rId6" Type="http://schemas.openxmlformats.org/officeDocument/2006/relationships/hyperlink" Target="https://neps.academy/br/exercise/8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limpiada.ic.unicamp.br/info/regulament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limpiada.ic.unicamp.br/info/regulament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limpiada.ic.unicamp.br/info/regulament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t-BR"/>
              <a:t>Primeiro Encontro Monitoria: Programação Básica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Introdução</a:t>
            </a:r>
            <a:endParaRPr/>
          </a:p>
        </p:txBody>
      </p:sp>
      <p:sp>
        <p:nvSpPr>
          <p:cNvPr id="118" name="Google Shape;118;p22"/>
          <p:cNvSpPr txBox="1"/>
          <p:nvPr>
            <p:ph idx="1" type="body"/>
          </p:nvPr>
        </p:nvSpPr>
        <p:spPr>
          <a:xfrm>
            <a:off x="311700" y="1017725"/>
            <a:ext cx="8551200" cy="3850800"/>
          </a:xfrm>
          <a:prstGeom prst="rect">
            <a:avLst/>
          </a:prstGeom>
        </p:spPr>
        <p:txBody>
          <a:bodyPr anchorCtr="0" anchor="t" bIns="91425" lIns="91425" spcFirstLastPara="1" rIns="91425" wrap="square" tIns="91425">
            <a:normAutofit lnSpcReduction="20000"/>
          </a:bodyPr>
          <a:lstStyle/>
          <a:p>
            <a:pPr indent="0" lvl="0" marL="457200" rtl="0" algn="l">
              <a:lnSpc>
                <a:spcPct val="200000"/>
              </a:lnSpc>
              <a:spcBef>
                <a:spcPts val="0"/>
              </a:spcBef>
              <a:spcAft>
                <a:spcPts val="0"/>
              </a:spcAft>
              <a:buNone/>
            </a:pPr>
            <a:r>
              <a:rPr b="1" lang="pt-BR" sz="1600"/>
              <a:t>Programação competitiva</a:t>
            </a:r>
            <a:endParaRPr b="1" sz="1600"/>
          </a:p>
          <a:p>
            <a:pPr indent="0" lvl="0" marL="457200" marR="0" rtl="0" algn="just">
              <a:lnSpc>
                <a:spcPct val="200000"/>
              </a:lnSpc>
              <a:spcBef>
                <a:spcPts val="1200"/>
              </a:spcBef>
              <a:spcAft>
                <a:spcPts val="0"/>
              </a:spcAft>
              <a:buNone/>
            </a:pPr>
            <a:r>
              <a:rPr b="1" lang="pt-BR" sz="1400"/>
              <a:t>Algumas definições:</a:t>
            </a:r>
            <a:endParaRPr b="1" sz="1400"/>
          </a:p>
          <a:p>
            <a:pPr indent="-317500" lvl="0" marL="457200" marR="0" rtl="0" algn="just">
              <a:lnSpc>
                <a:spcPct val="200000"/>
              </a:lnSpc>
              <a:spcBef>
                <a:spcPts val="1200"/>
              </a:spcBef>
              <a:spcAft>
                <a:spcPts val="0"/>
              </a:spcAft>
              <a:buSzPts val="1400"/>
              <a:buChar char="●"/>
            </a:pPr>
            <a:r>
              <a:rPr lang="pt-BR" sz="1400"/>
              <a:t>Problemas bem definidos: São problemas que possuem objetivos e soluções claros.</a:t>
            </a:r>
            <a:endParaRPr sz="1400"/>
          </a:p>
          <a:p>
            <a:pPr indent="-317500" lvl="0" marL="457200" marR="0" rtl="0" algn="just">
              <a:lnSpc>
                <a:spcPct val="200000"/>
              </a:lnSpc>
              <a:spcBef>
                <a:spcPts val="0"/>
              </a:spcBef>
              <a:spcAft>
                <a:spcPts val="0"/>
              </a:spcAft>
              <a:buSzPts val="1400"/>
              <a:buChar char="●"/>
            </a:pPr>
            <a:r>
              <a:rPr lang="pt-BR" sz="1400"/>
              <a:t>Escrever programas de computador: Os programas de computador são comandos escritos, que são interpretados pelo computador para então serem executados.</a:t>
            </a:r>
            <a:endParaRPr sz="1400"/>
          </a:p>
          <a:p>
            <a:pPr indent="-317500" lvl="0" marL="457200" marR="0" rtl="0" algn="just">
              <a:lnSpc>
                <a:spcPct val="200000"/>
              </a:lnSpc>
              <a:spcBef>
                <a:spcPts val="0"/>
              </a:spcBef>
              <a:spcAft>
                <a:spcPts val="0"/>
              </a:spcAft>
              <a:buSzPts val="1400"/>
              <a:buChar char="●"/>
            </a:pPr>
            <a:r>
              <a:rPr lang="pt-BR" sz="1400"/>
              <a:t>Especificações: Os problemas poderão apresentar limites de espaço utilizado e tempo de execução para o programa. Dessa maneira, além de responder corretamente, os programas devem respeitar os limites definidos. </a:t>
            </a:r>
            <a:endParaRPr sz="1400"/>
          </a:p>
          <a:p>
            <a:pPr indent="-317500" lvl="0" marL="457200" marR="0" rtl="0" algn="just">
              <a:lnSpc>
                <a:spcPct val="200000"/>
              </a:lnSpc>
              <a:spcBef>
                <a:spcPts val="0"/>
              </a:spcBef>
              <a:spcAft>
                <a:spcPts val="0"/>
              </a:spcAft>
              <a:buSzPts val="1400"/>
              <a:buChar char="●"/>
            </a:pPr>
            <a:r>
              <a:rPr lang="pt-BR" sz="1400"/>
              <a:t>Casos teste: Testam o comportamento do código, verificando o funcionamento do código produzido.</a:t>
            </a:r>
            <a:endParaRPr sz="1400"/>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Neps Academy</a:t>
            </a:r>
            <a:endParaRPr/>
          </a:p>
        </p:txBody>
      </p:sp>
      <p:sp>
        <p:nvSpPr>
          <p:cNvPr id="125" name="Google Shape;125;p23"/>
          <p:cNvSpPr txBox="1"/>
          <p:nvPr>
            <p:ph idx="1" type="body"/>
          </p:nvPr>
        </p:nvSpPr>
        <p:spPr>
          <a:xfrm>
            <a:off x="311700" y="1152475"/>
            <a:ext cx="5370300" cy="1594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400"/>
              <a:t>Para treinar a resolução de problemas, será utilizada a plataforma “Neps Academy”, mais precisamente os problemas do curso CodCad. </a:t>
            </a:r>
            <a:endParaRPr sz="1400"/>
          </a:p>
          <a:p>
            <a:pPr indent="457200" lvl="0" marL="0" rtl="0" algn="just">
              <a:spcBef>
                <a:spcPts val="1200"/>
              </a:spcBef>
              <a:spcAft>
                <a:spcPts val="1200"/>
              </a:spcAft>
              <a:buNone/>
            </a:pPr>
            <a:r>
              <a:rPr lang="pt-BR" sz="1400"/>
              <a:t>Tal curso pode ser encontrado na aba de usuário, como demonstrado abaixo.</a:t>
            </a:r>
            <a:endParaRPr/>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127" name="Google Shape;127;p23"/>
          <p:cNvPicPr preferRelativeResize="0"/>
          <p:nvPr/>
        </p:nvPicPr>
        <p:blipFill>
          <a:blip r:embed="rId3">
            <a:alphaModFix/>
          </a:blip>
          <a:stretch>
            <a:fillRect/>
          </a:stretch>
        </p:blipFill>
        <p:spPr>
          <a:xfrm>
            <a:off x="0" y="2746525"/>
            <a:ext cx="5681899" cy="876691"/>
          </a:xfrm>
          <a:prstGeom prst="rect">
            <a:avLst/>
          </a:prstGeom>
          <a:noFill/>
          <a:ln>
            <a:noFill/>
          </a:ln>
        </p:spPr>
      </p:pic>
      <p:pic>
        <p:nvPicPr>
          <p:cNvPr id="128" name="Google Shape;128;p23"/>
          <p:cNvPicPr preferRelativeResize="0"/>
          <p:nvPr/>
        </p:nvPicPr>
        <p:blipFill>
          <a:blip r:embed="rId4">
            <a:alphaModFix/>
          </a:blip>
          <a:stretch>
            <a:fillRect/>
          </a:stretch>
        </p:blipFill>
        <p:spPr>
          <a:xfrm>
            <a:off x="5681896" y="0"/>
            <a:ext cx="3462107" cy="5143500"/>
          </a:xfrm>
          <a:prstGeom prst="rect">
            <a:avLst/>
          </a:prstGeom>
          <a:noFill/>
          <a:ln>
            <a:noFill/>
          </a:ln>
        </p:spPr>
      </p:pic>
      <p:sp>
        <p:nvSpPr>
          <p:cNvPr id="129" name="Google Shape;129;p23"/>
          <p:cNvSpPr/>
          <p:nvPr/>
        </p:nvSpPr>
        <p:spPr>
          <a:xfrm rot="-3640582">
            <a:off x="4900283" y="1534032"/>
            <a:ext cx="2662217" cy="28046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6899825" y="3726650"/>
            <a:ext cx="2121300" cy="3246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8466" l="4230" r="4785" t="0"/>
          <a:stretch/>
        </p:blipFill>
        <p:spPr>
          <a:xfrm>
            <a:off x="5164550" y="2979450"/>
            <a:ext cx="3979450" cy="2164050"/>
          </a:xfrm>
          <a:prstGeom prst="rect">
            <a:avLst/>
          </a:prstGeom>
          <a:noFill/>
          <a:ln>
            <a:noFill/>
          </a:ln>
        </p:spPr>
      </p:pic>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Neps Academy</a:t>
            </a:r>
            <a:endParaRPr/>
          </a:p>
        </p:txBody>
      </p:sp>
      <p:sp>
        <p:nvSpPr>
          <p:cNvPr id="137" name="Google Shape;137;p24"/>
          <p:cNvSpPr txBox="1"/>
          <p:nvPr>
            <p:ph idx="1" type="body"/>
          </p:nvPr>
        </p:nvSpPr>
        <p:spPr>
          <a:xfrm>
            <a:off x="311700" y="1152475"/>
            <a:ext cx="4728600" cy="38139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400"/>
              <a:t>O conteúdo do CodCad foi produzido para treinar alunos para participar de competições de programação, como a OBI. </a:t>
            </a:r>
            <a:endParaRPr sz="1400"/>
          </a:p>
          <a:p>
            <a:pPr indent="457200" lvl="0" marL="0" rtl="0" algn="just">
              <a:spcBef>
                <a:spcPts val="1200"/>
              </a:spcBef>
              <a:spcAft>
                <a:spcPts val="0"/>
              </a:spcAft>
              <a:buNone/>
            </a:pPr>
            <a:r>
              <a:rPr lang="pt-BR" sz="1400"/>
              <a:t>O site apresenta vídeos explicando os assuntos tratados nas aulas para a OBI, caso queira ser revista alguma parte, estão à disposição.</a:t>
            </a:r>
            <a:endParaRPr sz="1400"/>
          </a:p>
          <a:p>
            <a:pPr indent="457200" lvl="0" marL="0" rtl="0" algn="just">
              <a:spcBef>
                <a:spcPts val="1200"/>
              </a:spcBef>
              <a:spcAft>
                <a:spcPts val="0"/>
              </a:spcAft>
              <a:buNone/>
            </a:pPr>
            <a:r>
              <a:rPr lang="pt-BR" sz="1400"/>
              <a:t>A plataforma apresenta diversos desafios para que possamos resolver, aceitando a submissão de nossas respostas, e informando se estão corretas. Mas para isso é necessário criar uma conta na plataforma, é grátis.</a:t>
            </a:r>
            <a:endParaRPr sz="1400"/>
          </a:p>
          <a:p>
            <a:pPr indent="457200" lvl="0" marL="0" rtl="0" algn="just">
              <a:spcBef>
                <a:spcPts val="1200"/>
              </a:spcBef>
              <a:spcAft>
                <a:spcPts val="1200"/>
              </a:spcAft>
              <a:buClr>
                <a:schemeClr val="dk1"/>
              </a:buClr>
              <a:buSzPts val="1100"/>
              <a:buFont typeface="Arial"/>
              <a:buNone/>
            </a:pPr>
            <a:r>
              <a:rPr lang="pt-BR" sz="1400"/>
              <a:t>Para mostrar o funcionamento da plataforma e teste de envio apresentaremos o problema </a:t>
            </a:r>
            <a:r>
              <a:rPr lang="pt-BR" sz="1400" u="sng">
                <a:solidFill>
                  <a:schemeClr val="accent5"/>
                </a:solidFill>
                <a:hlinkClick r:id="rId4">
                  <a:extLst>
                    <a:ext uri="{A12FA001-AC4F-418D-AE19-62706E023703}">
                      <ahyp:hlinkClr val="tx"/>
                    </a:ext>
                  </a:extLst>
                </a:hlinkClick>
              </a:rPr>
              <a:t>Olá CodCad!.</a:t>
            </a:r>
            <a:endParaRPr sz="1400"/>
          </a:p>
        </p:txBody>
      </p:sp>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139" name="Google Shape;139;p24"/>
          <p:cNvPicPr preferRelativeResize="0"/>
          <p:nvPr/>
        </p:nvPicPr>
        <p:blipFill>
          <a:blip r:embed="rId5">
            <a:alphaModFix/>
          </a:blip>
          <a:stretch>
            <a:fillRect/>
          </a:stretch>
        </p:blipFill>
        <p:spPr>
          <a:xfrm>
            <a:off x="5164553" y="0"/>
            <a:ext cx="3979450" cy="2979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211625" y="268875"/>
            <a:ext cx="8620800" cy="67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sz="2000"/>
              <a:t>Problema</a:t>
            </a:r>
            <a:r>
              <a:rPr lang="pt-BR" sz="2000"/>
              <a:t>: </a:t>
            </a:r>
            <a:r>
              <a:rPr lang="pt-BR" sz="2000" u="sng">
                <a:solidFill>
                  <a:schemeClr val="hlink"/>
                </a:solidFill>
                <a:hlinkClick r:id="rId3"/>
              </a:rPr>
              <a:t>Olá CodCad!</a:t>
            </a:r>
            <a:r>
              <a:rPr lang="pt-BR" sz="2000"/>
              <a:t> (fonte: Neps Academy - CodCad</a:t>
            </a:r>
            <a:r>
              <a:rPr lang="pt-BR" sz="2000"/>
              <a:t>)</a:t>
            </a:r>
            <a:endParaRPr sz="1400"/>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146" name="Google Shape;146;p25"/>
          <p:cNvPicPr preferRelativeResize="0"/>
          <p:nvPr/>
        </p:nvPicPr>
        <p:blipFill>
          <a:blip r:embed="rId4">
            <a:alphaModFix/>
          </a:blip>
          <a:stretch>
            <a:fillRect/>
          </a:stretch>
        </p:blipFill>
        <p:spPr>
          <a:xfrm>
            <a:off x="8984825" y="152400"/>
            <a:ext cx="6775" cy="16260"/>
          </a:xfrm>
          <a:prstGeom prst="rect">
            <a:avLst/>
          </a:prstGeom>
          <a:noFill/>
          <a:ln>
            <a:noFill/>
          </a:ln>
        </p:spPr>
      </p:pic>
      <p:pic>
        <p:nvPicPr>
          <p:cNvPr id="147" name="Google Shape;147;p25"/>
          <p:cNvPicPr preferRelativeResize="0"/>
          <p:nvPr/>
        </p:nvPicPr>
        <p:blipFill>
          <a:blip r:embed="rId5">
            <a:alphaModFix/>
          </a:blip>
          <a:stretch>
            <a:fillRect/>
          </a:stretch>
        </p:blipFill>
        <p:spPr>
          <a:xfrm>
            <a:off x="1890304" y="944475"/>
            <a:ext cx="5799894" cy="3587099"/>
          </a:xfrm>
          <a:prstGeom prst="rect">
            <a:avLst/>
          </a:prstGeom>
          <a:noFill/>
          <a:ln>
            <a:noFill/>
          </a:ln>
        </p:spPr>
      </p:pic>
      <p:sp>
        <p:nvSpPr>
          <p:cNvPr id="148" name="Google Shape;148;p25"/>
          <p:cNvSpPr txBox="1"/>
          <p:nvPr>
            <p:ph idx="1" type="body"/>
          </p:nvPr>
        </p:nvSpPr>
        <p:spPr>
          <a:xfrm>
            <a:off x="307600" y="2050300"/>
            <a:ext cx="1222500" cy="393600"/>
          </a:xfrm>
          <a:prstGeom prst="rect">
            <a:avLst/>
          </a:prstGeom>
        </p:spPr>
        <p:txBody>
          <a:bodyPr anchorCtr="0" anchor="t" bIns="91425" lIns="91425" spcFirstLastPara="1" rIns="91425" wrap="square" tIns="91425">
            <a:normAutofit lnSpcReduction="20000"/>
          </a:bodyPr>
          <a:lstStyle/>
          <a:p>
            <a:pPr indent="0" lvl="0" marL="0" marR="0" rtl="0" algn="just">
              <a:lnSpc>
                <a:spcPct val="115000"/>
              </a:lnSpc>
              <a:spcBef>
                <a:spcPts val="0"/>
              </a:spcBef>
              <a:spcAft>
                <a:spcPts val="1200"/>
              </a:spcAft>
              <a:buNone/>
            </a:pPr>
            <a:r>
              <a:rPr b="1" lang="pt-BR" sz="1400"/>
              <a:t>Enunciado</a:t>
            </a:r>
            <a:endParaRPr sz="1400"/>
          </a:p>
        </p:txBody>
      </p:sp>
      <p:sp>
        <p:nvSpPr>
          <p:cNvPr id="149" name="Google Shape;149;p25"/>
          <p:cNvSpPr/>
          <p:nvPr/>
        </p:nvSpPr>
        <p:spPr>
          <a:xfrm flipH="1" rot="10800000">
            <a:off x="1328300" y="782175"/>
            <a:ext cx="457500" cy="4797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1394650" y="1675150"/>
            <a:ext cx="487200" cy="1143900"/>
          </a:xfrm>
          <a:prstGeom prst="leftArrowCallout">
            <a:avLst>
              <a:gd fmla="val 25000" name="adj1"/>
              <a:gd fmla="val 20269" name="adj2"/>
              <a:gd fmla="val 25000" name="adj3"/>
              <a:gd fmla="val 22752"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1434125" y="2904950"/>
            <a:ext cx="447600" cy="393600"/>
          </a:xfrm>
          <a:prstGeom prst="leftArrowCallout">
            <a:avLst>
              <a:gd fmla="val 25000" name="adj1"/>
              <a:gd fmla="val 20269" name="adj2"/>
              <a:gd fmla="val 25000" name="adj3"/>
              <a:gd fmla="val 2307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idx="1" type="body"/>
          </p:nvPr>
        </p:nvSpPr>
        <p:spPr>
          <a:xfrm>
            <a:off x="307600" y="2763950"/>
            <a:ext cx="1222500" cy="6756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None/>
            </a:pPr>
            <a:r>
              <a:rPr b="1" lang="pt-BR" sz="1400"/>
              <a:t>Descrição da entrada</a:t>
            </a:r>
            <a:endParaRPr sz="1400"/>
          </a:p>
        </p:txBody>
      </p:sp>
      <p:sp>
        <p:nvSpPr>
          <p:cNvPr id="153" name="Google Shape;153;p25"/>
          <p:cNvSpPr/>
          <p:nvPr/>
        </p:nvSpPr>
        <p:spPr>
          <a:xfrm>
            <a:off x="1434125" y="3384450"/>
            <a:ext cx="447600" cy="479700"/>
          </a:xfrm>
          <a:prstGeom prst="leftArrowCallout">
            <a:avLst>
              <a:gd fmla="val 25000" name="adj1"/>
              <a:gd fmla="val 20269" name="adj2"/>
              <a:gd fmla="val 25000" name="adj3"/>
              <a:gd fmla="val 2307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txBox="1"/>
          <p:nvPr>
            <p:ph idx="1" type="body"/>
          </p:nvPr>
        </p:nvSpPr>
        <p:spPr>
          <a:xfrm>
            <a:off x="307600" y="3384450"/>
            <a:ext cx="1222500" cy="719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400"/>
              <a:t>Descrição da saída</a:t>
            </a:r>
            <a:endParaRPr b="1" sz="1400"/>
          </a:p>
        </p:txBody>
      </p:sp>
      <p:sp>
        <p:nvSpPr>
          <p:cNvPr id="155" name="Google Shape;155;p25"/>
          <p:cNvSpPr txBox="1"/>
          <p:nvPr>
            <p:ph idx="1" type="body"/>
          </p:nvPr>
        </p:nvSpPr>
        <p:spPr>
          <a:xfrm>
            <a:off x="2333050" y="4598725"/>
            <a:ext cx="1961700" cy="458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400"/>
              <a:t>Exemplo de entrada</a:t>
            </a:r>
            <a:endParaRPr b="1" sz="1400"/>
          </a:p>
        </p:txBody>
      </p:sp>
      <p:sp>
        <p:nvSpPr>
          <p:cNvPr id="156" name="Google Shape;156;p25"/>
          <p:cNvSpPr/>
          <p:nvPr/>
        </p:nvSpPr>
        <p:spPr>
          <a:xfrm flipH="1" rot="-5400000">
            <a:off x="1963775" y="4427525"/>
            <a:ext cx="568800" cy="332100"/>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flipH="1" rot="-5400000">
            <a:off x="4116025" y="4427525"/>
            <a:ext cx="568800" cy="332100"/>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ph idx="1" type="body"/>
          </p:nvPr>
        </p:nvSpPr>
        <p:spPr>
          <a:xfrm>
            <a:off x="4522200" y="4598725"/>
            <a:ext cx="1961700" cy="458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400"/>
              <a:t>Exemplo de saída</a:t>
            </a:r>
            <a:endParaRPr b="1" sz="1400"/>
          </a:p>
        </p:txBody>
      </p:sp>
      <p:sp>
        <p:nvSpPr>
          <p:cNvPr id="159" name="Google Shape;159;p25"/>
          <p:cNvSpPr/>
          <p:nvPr/>
        </p:nvSpPr>
        <p:spPr>
          <a:xfrm>
            <a:off x="7342575" y="2973950"/>
            <a:ext cx="4575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7342575" y="3158450"/>
            <a:ext cx="4575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ph idx="1" type="body"/>
          </p:nvPr>
        </p:nvSpPr>
        <p:spPr>
          <a:xfrm>
            <a:off x="7763175" y="2763950"/>
            <a:ext cx="1344000" cy="458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400"/>
              <a:t>Tempo limite</a:t>
            </a:r>
            <a:endParaRPr b="1" sz="1400"/>
          </a:p>
        </p:txBody>
      </p:sp>
      <p:sp>
        <p:nvSpPr>
          <p:cNvPr id="162" name="Google Shape;162;p25"/>
          <p:cNvSpPr txBox="1"/>
          <p:nvPr>
            <p:ph idx="1" type="body"/>
          </p:nvPr>
        </p:nvSpPr>
        <p:spPr>
          <a:xfrm>
            <a:off x="7919025" y="3062375"/>
            <a:ext cx="1032300" cy="6198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b="1" lang="pt-BR" sz="1400"/>
              <a:t>Limite de memória</a:t>
            </a:r>
            <a:endParaRPr b="1" sz="1400"/>
          </a:p>
        </p:txBody>
      </p:sp>
      <p:sp>
        <p:nvSpPr>
          <p:cNvPr id="163" name="Google Shape;163;p25"/>
          <p:cNvSpPr/>
          <p:nvPr/>
        </p:nvSpPr>
        <p:spPr>
          <a:xfrm>
            <a:off x="1442700" y="4051875"/>
            <a:ext cx="447600" cy="479700"/>
          </a:xfrm>
          <a:prstGeom prst="leftArrowCallout">
            <a:avLst>
              <a:gd fmla="val 25000" name="adj1"/>
              <a:gd fmla="val 20269" name="adj2"/>
              <a:gd fmla="val 25000" name="adj3"/>
              <a:gd fmla="val 2307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idx="1" type="body"/>
          </p:nvPr>
        </p:nvSpPr>
        <p:spPr>
          <a:xfrm>
            <a:off x="307600" y="4062675"/>
            <a:ext cx="1222500" cy="458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400"/>
              <a:t>Casos teste</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211625" y="268875"/>
            <a:ext cx="8620800" cy="358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pt-BR" sz="2000"/>
              <a:t>Problema</a:t>
            </a:r>
            <a:r>
              <a:rPr lang="pt-BR" sz="2000"/>
              <a:t>: </a:t>
            </a:r>
            <a:r>
              <a:rPr lang="pt-BR" sz="2000" u="sng">
                <a:solidFill>
                  <a:schemeClr val="hlink"/>
                </a:solidFill>
                <a:hlinkClick r:id="rId3"/>
              </a:rPr>
              <a:t>Olá CodCad!</a:t>
            </a:r>
            <a:r>
              <a:rPr lang="pt-BR" sz="2000"/>
              <a:t> (fonte: Neps Academy - CodCad</a:t>
            </a:r>
            <a:r>
              <a:rPr lang="pt-BR" sz="2000"/>
              <a:t>)</a:t>
            </a:r>
            <a:endParaRPr sz="2000"/>
          </a:p>
          <a:p>
            <a:pPr indent="0" lvl="0" marL="0" marR="0" rtl="0" algn="just">
              <a:lnSpc>
                <a:spcPct val="115000"/>
              </a:lnSpc>
              <a:spcBef>
                <a:spcPts val="1200"/>
              </a:spcBef>
              <a:spcAft>
                <a:spcPts val="0"/>
              </a:spcAft>
              <a:buNone/>
            </a:pPr>
            <a:r>
              <a:rPr b="1" lang="pt-BR" sz="1400"/>
              <a:t>Enunciado resumido</a:t>
            </a:r>
            <a:r>
              <a:rPr lang="pt-BR" sz="1400"/>
              <a:t>	</a:t>
            </a:r>
            <a:endParaRPr sz="1400"/>
          </a:p>
          <a:p>
            <a:pPr indent="457200" lvl="0" marL="0" marR="0" rtl="0" algn="just">
              <a:lnSpc>
                <a:spcPct val="115000"/>
              </a:lnSpc>
              <a:spcBef>
                <a:spcPts val="1200"/>
              </a:spcBef>
              <a:spcAft>
                <a:spcPts val="0"/>
              </a:spcAft>
              <a:buNone/>
            </a:pPr>
            <a:r>
              <a:rPr lang="pt-BR" sz="1400"/>
              <a:t>O programa deve imprimir na tela “Ola CodCad!”</a:t>
            </a:r>
            <a:endParaRPr sz="1400"/>
          </a:p>
          <a:p>
            <a:pPr indent="0" lvl="0" marL="0" marR="0" rtl="0" algn="just">
              <a:lnSpc>
                <a:spcPct val="115000"/>
              </a:lnSpc>
              <a:spcBef>
                <a:spcPts val="1200"/>
              </a:spcBef>
              <a:spcAft>
                <a:spcPts val="0"/>
              </a:spcAft>
              <a:buNone/>
            </a:pPr>
            <a:r>
              <a:t/>
            </a:r>
            <a:endParaRPr sz="868"/>
          </a:p>
          <a:p>
            <a:pPr indent="0" lvl="0" marL="0" marR="0" rtl="0" algn="just">
              <a:lnSpc>
                <a:spcPct val="115000"/>
              </a:lnSpc>
              <a:spcBef>
                <a:spcPts val="1200"/>
              </a:spcBef>
              <a:spcAft>
                <a:spcPts val="0"/>
              </a:spcAft>
              <a:buNone/>
            </a:pPr>
            <a:r>
              <a:rPr b="1" lang="pt-BR" sz="1400"/>
              <a:t>Entrada</a:t>
            </a:r>
            <a:endParaRPr b="1" sz="1400"/>
          </a:p>
          <a:p>
            <a:pPr indent="457200" lvl="0" marL="0" rtl="0" algn="just">
              <a:spcBef>
                <a:spcPts val="1200"/>
              </a:spcBef>
              <a:spcAft>
                <a:spcPts val="0"/>
              </a:spcAft>
              <a:buClr>
                <a:schemeClr val="dk1"/>
              </a:buClr>
              <a:buSzPts val="1100"/>
              <a:buFont typeface="Arial"/>
              <a:buNone/>
            </a:pPr>
            <a:r>
              <a:rPr lang="pt-BR" sz="1400"/>
              <a:t>Nenhuma.</a:t>
            </a:r>
            <a:endParaRPr sz="1400"/>
          </a:p>
          <a:p>
            <a:pPr indent="457200" lvl="0" marL="0" rtl="0" algn="just">
              <a:spcBef>
                <a:spcPts val="1200"/>
              </a:spcBef>
              <a:spcAft>
                <a:spcPts val="0"/>
              </a:spcAft>
              <a:buClr>
                <a:schemeClr val="dk1"/>
              </a:buClr>
              <a:buSzPts val="1100"/>
              <a:buFont typeface="Arial"/>
              <a:buNone/>
            </a:pPr>
            <a:r>
              <a:t/>
            </a:r>
            <a:endParaRPr sz="1400"/>
          </a:p>
          <a:p>
            <a:pPr indent="0" lvl="0" marL="0" rtl="0" algn="just">
              <a:spcBef>
                <a:spcPts val="1200"/>
              </a:spcBef>
              <a:spcAft>
                <a:spcPts val="0"/>
              </a:spcAft>
              <a:buClr>
                <a:schemeClr val="dk1"/>
              </a:buClr>
              <a:buSzPts val="1100"/>
              <a:buFont typeface="Arial"/>
              <a:buNone/>
            </a:pPr>
            <a:r>
              <a:rPr b="1" lang="pt-BR" sz="1400"/>
              <a:t>Saída</a:t>
            </a:r>
            <a:endParaRPr b="1" sz="1400"/>
          </a:p>
          <a:p>
            <a:pPr indent="457200" lvl="0" marL="0" rtl="0" algn="just">
              <a:spcBef>
                <a:spcPts val="1200"/>
              </a:spcBef>
              <a:spcAft>
                <a:spcPts val="1200"/>
              </a:spcAft>
              <a:buClr>
                <a:schemeClr val="dk1"/>
              </a:buClr>
              <a:buSzPts val="1100"/>
              <a:buFont typeface="Arial"/>
              <a:buNone/>
            </a:pPr>
            <a:r>
              <a:rPr lang="pt-BR" sz="1400"/>
              <a:t>Ola CodCad!</a:t>
            </a:r>
            <a:endParaRPr sz="1400"/>
          </a:p>
        </p:txBody>
      </p:sp>
      <p:sp>
        <p:nvSpPr>
          <p:cNvPr id="170" name="Google Shape;17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171" name="Google Shape;171;p26"/>
          <p:cNvPicPr preferRelativeResize="0"/>
          <p:nvPr/>
        </p:nvPicPr>
        <p:blipFill>
          <a:blip r:embed="rId4">
            <a:alphaModFix/>
          </a:blip>
          <a:stretch>
            <a:fillRect/>
          </a:stretch>
        </p:blipFill>
        <p:spPr>
          <a:xfrm>
            <a:off x="8984825" y="152400"/>
            <a:ext cx="6775" cy="162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Lidando com problemas</a:t>
            </a:r>
            <a:endParaRPr sz="2020"/>
          </a:p>
        </p:txBody>
      </p:sp>
      <p:sp>
        <p:nvSpPr>
          <p:cNvPr id="177" name="Google Shape;17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78" name="Google Shape;178;p27"/>
          <p:cNvSpPr txBox="1"/>
          <p:nvPr>
            <p:ph idx="1" type="body"/>
          </p:nvPr>
        </p:nvSpPr>
        <p:spPr>
          <a:xfrm>
            <a:off x="311700" y="1152475"/>
            <a:ext cx="8520600" cy="23748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400"/>
              <a:t>Ao lidar com um problema devemos nos atentar à contextualização, entender bem o problema, o que devemos fazer para solucioná-lo. A partir disso, podemos ter uma boa noção do que o programa a ser produzido deve fazer quando estiver funcionando e, dessa maneira, produzir o resultado desejado. </a:t>
            </a:r>
            <a:endParaRPr sz="1400"/>
          </a:p>
          <a:p>
            <a:pPr indent="457200" lvl="0" marL="0" rtl="0" algn="just">
              <a:spcBef>
                <a:spcPts val="1200"/>
              </a:spcBef>
              <a:spcAft>
                <a:spcPts val="1200"/>
              </a:spcAft>
              <a:buNone/>
            </a:pPr>
            <a:r>
              <a:rPr lang="pt-BR" sz="1400"/>
              <a:t>Nesse contexto, o programa pode ter ou não entradas, isto é receber alguma informação por parte do usuário durante sua execução. Por exemplo, um programa que apenas escreve uma frase na tela não precisa ter entradas, mas um programa que realize uma soma, deve receber os valores a serem somados para que o resultado possa ser calculado e mostrado na tela. Assim, dependendo da entrada, o programa poderá gerar uma saída diferente.</a:t>
            </a:r>
            <a:endParaRPr sz="1400"/>
          </a:p>
        </p:txBody>
      </p:sp>
      <p:sp>
        <p:nvSpPr>
          <p:cNvPr id="179" name="Google Shape;179;p27"/>
          <p:cNvSpPr/>
          <p:nvPr/>
        </p:nvSpPr>
        <p:spPr>
          <a:xfrm>
            <a:off x="2346650" y="3787875"/>
            <a:ext cx="10773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txBox="1"/>
          <p:nvPr>
            <p:ph idx="1" type="body"/>
          </p:nvPr>
        </p:nvSpPr>
        <p:spPr>
          <a:xfrm>
            <a:off x="311700" y="3740925"/>
            <a:ext cx="8520600" cy="487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a:t>		Entrada 				Processamento				Saída</a:t>
            </a:r>
            <a:endParaRPr sz="1400"/>
          </a:p>
        </p:txBody>
      </p:sp>
      <p:sp>
        <p:nvSpPr>
          <p:cNvPr id="181" name="Google Shape;181;p27"/>
          <p:cNvSpPr/>
          <p:nvPr/>
        </p:nvSpPr>
        <p:spPr>
          <a:xfrm>
            <a:off x="5524650" y="3787875"/>
            <a:ext cx="10773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000"/>
              <a:t>Sintaxe de programação C++</a:t>
            </a:r>
            <a:endParaRPr sz="2000"/>
          </a:p>
        </p:txBody>
      </p: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88" name="Google Shape;188;p28"/>
          <p:cNvSpPr txBox="1"/>
          <p:nvPr>
            <p:ph idx="1" type="body"/>
          </p:nvPr>
        </p:nvSpPr>
        <p:spPr>
          <a:xfrm>
            <a:off x="311700" y="1152475"/>
            <a:ext cx="8520600" cy="1536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1400"/>
              <a:t>	Para resolver o problema, devemos abrir o ambiente de desenvolvimento, utilizaremos o Visual Studio Code, consulte o </a:t>
            </a:r>
            <a:r>
              <a:rPr lang="pt-BR" sz="1400" u="sng">
                <a:solidFill>
                  <a:schemeClr val="hlink"/>
                </a:solidFill>
                <a:hlinkClick r:id="rId3"/>
              </a:rPr>
              <a:t>tutorial</a:t>
            </a:r>
            <a:r>
              <a:rPr lang="pt-BR" sz="1400"/>
              <a:t> de preparação do ambiente de desenvolvimento e como criar um arquivo em C++, compilar e executar um programa.</a:t>
            </a:r>
            <a:endParaRPr sz="1400"/>
          </a:p>
          <a:p>
            <a:pPr indent="457200" lvl="0" marL="0" rtl="0" algn="just">
              <a:spcBef>
                <a:spcPts val="1200"/>
              </a:spcBef>
              <a:spcAft>
                <a:spcPts val="1200"/>
              </a:spcAft>
              <a:buNone/>
            </a:pPr>
            <a:r>
              <a:rPr lang="pt-BR" sz="1400"/>
              <a:t>Após isso, crie um arquivo em C++ e abra. Ele se parecerá como o abaixo, onde não há nada escrito, e as linhas são contadas na lateral.</a:t>
            </a:r>
            <a:endParaRPr sz="1400"/>
          </a:p>
        </p:txBody>
      </p:sp>
      <p:pic>
        <p:nvPicPr>
          <p:cNvPr id="189" name="Google Shape;189;p28"/>
          <p:cNvPicPr preferRelativeResize="0"/>
          <p:nvPr/>
        </p:nvPicPr>
        <p:blipFill>
          <a:blip r:embed="rId4">
            <a:alphaModFix/>
          </a:blip>
          <a:stretch>
            <a:fillRect/>
          </a:stretch>
        </p:blipFill>
        <p:spPr>
          <a:xfrm>
            <a:off x="1706600" y="2823525"/>
            <a:ext cx="5730800" cy="2103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Sintaxe de programação C++</a:t>
            </a:r>
            <a:endParaRPr sz="2020"/>
          </a:p>
        </p:txBody>
      </p:sp>
      <p:sp>
        <p:nvSpPr>
          <p:cNvPr id="195" name="Google Shape;19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96" name="Google Shape;196;p29"/>
          <p:cNvSpPr txBox="1"/>
          <p:nvPr>
            <p:ph idx="1" type="body"/>
          </p:nvPr>
        </p:nvSpPr>
        <p:spPr>
          <a:xfrm>
            <a:off x="311700" y="1152475"/>
            <a:ext cx="8520600" cy="1873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400"/>
              <a:t>Na resolução do programa utilizaremos o procedimento de saída, que é uma funcionalidade que segue uma sintaxe, tal sintaxe é compreendida pelo programa quando informamos o funcionamento. Portanto devemos incluir a biblioteca iostream. Para isso escrevemos “</a:t>
            </a:r>
            <a:r>
              <a:rPr b="1" lang="pt-BR" sz="1400"/>
              <a:t>#include &lt;iostream&gt;</a:t>
            </a:r>
            <a:r>
              <a:rPr lang="pt-BR" sz="1400"/>
              <a:t>”.</a:t>
            </a:r>
            <a:endParaRPr sz="1400"/>
          </a:p>
          <a:p>
            <a:pPr indent="457200" lvl="0" marL="0" rtl="0" algn="just">
              <a:spcBef>
                <a:spcPts val="1200"/>
              </a:spcBef>
              <a:spcAft>
                <a:spcPts val="1200"/>
              </a:spcAft>
              <a:buNone/>
            </a:pPr>
            <a:r>
              <a:rPr lang="pt-BR" sz="1400"/>
              <a:t>O fluxo padrão do programa ocorre de maneira sequencial, significando que o que acontece na primeira linha ocorre antes da segunda linha e assim por diante, portanto, devemos declarar a biblioteca antes de utilizar suas funcionalidades. </a:t>
            </a:r>
            <a:endParaRPr sz="1400"/>
          </a:p>
        </p:txBody>
      </p:sp>
      <p:pic>
        <p:nvPicPr>
          <p:cNvPr id="197" name="Google Shape;197;p29"/>
          <p:cNvPicPr preferRelativeResize="0"/>
          <p:nvPr/>
        </p:nvPicPr>
        <p:blipFill>
          <a:blip r:embed="rId3">
            <a:alphaModFix/>
          </a:blip>
          <a:stretch>
            <a:fillRect/>
          </a:stretch>
        </p:blipFill>
        <p:spPr>
          <a:xfrm>
            <a:off x="2051300" y="3109800"/>
            <a:ext cx="5041400" cy="179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Sintaxe de programação C++</a:t>
            </a:r>
            <a:endParaRPr sz="2020"/>
          </a:p>
        </p:txBody>
      </p:sp>
      <p:sp>
        <p:nvSpPr>
          <p:cNvPr id="203" name="Google Shape;20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04" name="Google Shape;204;p30"/>
          <p:cNvSpPr txBox="1"/>
          <p:nvPr>
            <p:ph idx="1" type="body"/>
          </p:nvPr>
        </p:nvSpPr>
        <p:spPr>
          <a:xfrm>
            <a:off x="311700" y="1152475"/>
            <a:ext cx="8520600" cy="962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Após isso, utilizaremos o comando “using namespace std”, que define todos os nomes da biblioteca padrão de C++, é importante destacar que quando o programa for funcionar, os “;” serão entendidos como o término de uma linha, repare que para declarar bibliotecas não é necessário.</a:t>
            </a:r>
            <a:endParaRPr sz="1400"/>
          </a:p>
        </p:txBody>
      </p:sp>
      <p:pic>
        <p:nvPicPr>
          <p:cNvPr id="205" name="Google Shape;205;p30"/>
          <p:cNvPicPr preferRelativeResize="0"/>
          <p:nvPr/>
        </p:nvPicPr>
        <p:blipFill>
          <a:blip r:embed="rId3">
            <a:alphaModFix/>
          </a:blip>
          <a:stretch>
            <a:fillRect/>
          </a:stretch>
        </p:blipFill>
        <p:spPr>
          <a:xfrm>
            <a:off x="2944137" y="2136075"/>
            <a:ext cx="3255726" cy="626400"/>
          </a:xfrm>
          <a:prstGeom prst="rect">
            <a:avLst/>
          </a:prstGeom>
          <a:noFill/>
          <a:ln>
            <a:noFill/>
          </a:ln>
        </p:spPr>
      </p:pic>
      <p:sp>
        <p:nvSpPr>
          <p:cNvPr id="206" name="Google Shape;206;p30"/>
          <p:cNvSpPr txBox="1"/>
          <p:nvPr>
            <p:ph idx="1" type="body"/>
          </p:nvPr>
        </p:nvSpPr>
        <p:spPr>
          <a:xfrm>
            <a:off x="311713" y="2783950"/>
            <a:ext cx="8520600" cy="12099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Então declaramos a função main, que é a função principal. Quando o código inicia seu funcionamento, o que estiver entre suas chaves será executado primeiro que qualquer outro procedimento de outra função. Para declará-la escrevemos “int main(){}”.</a:t>
            </a:r>
            <a:endParaRPr sz="1400"/>
          </a:p>
        </p:txBody>
      </p:sp>
      <p:pic>
        <p:nvPicPr>
          <p:cNvPr id="207" name="Google Shape;207;p30"/>
          <p:cNvPicPr preferRelativeResize="0"/>
          <p:nvPr/>
        </p:nvPicPr>
        <p:blipFill>
          <a:blip r:embed="rId4">
            <a:alphaModFix/>
          </a:blip>
          <a:stretch>
            <a:fillRect/>
          </a:stretch>
        </p:blipFill>
        <p:spPr>
          <a:xfrm>
            <a:off x="3093175" y="3668250"/>
            <a:ext cx="2957725" cy="147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Sintaxe de programação C++</a:t>
            </a:r>
            <a:endParaRPr sz="2020"/>
          </a:p>
        </p:txBody>
      </p:sp>
      <p:sp>
        <p:nvSpPr>
          <p:cNvPr id="213" name="Google Shape;21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14" name="Google Shape;214;p31"/>
          <p:cNvSpPr txBox="1"/>
          <p:nvPr>
            <p:ph idx="1" type="body"/>
          </p:nvPr>
        </p:nvSpPr>
        <p:spPr>
          <a:xfrm>
            <a:off x="311700" y="1418250"/>
            <a:ext cx="8520600" cy="11535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Quando o programa traduz os comandos que escrevemos para o que ele realmente vai utilizar na prática para executar o código chamamos de compilação. Caso sigam as regras de escrita, as diferenciações de posicionamento de escrita não são entendidas de maneira diferente na compilação. Portanto, não influenciarão na execução do programa.</a:t>
            </a:r>
            <a:endParaRPr sz="1400"/>
          </a:p>
        </p:txBody>
      </p:sp>
      <p:sp>
        <p:nvSpPr>
          <p:cNvPr id="215" name="Google Shape;215;p31"/>
          <p:cNvSpPr txBox="1"/>
          <p:nvPr>
            <p:ph idx="1" type="body"/>
          </p:nvPr>
        </p:nvSpPr>
        <p:spPr>
          <a:xfrm>
            <a:off x="311700" y="2428525"/>
            <a:ext cx="8520600" cy="20676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400"/>
              <a:t>Levando isso em conta, é uma boa prática fazer indentação, que é uma maneira bastante conhecida de organizar o código dando espaçamento. Nela, quando terminamos uma comando pulamos para a outra linha e escrevemos o próximo comando, além disso, comandos dentro de chaves devem receber um espaçamento lateral utilizado um “tab” para cada conjunto de chave em que esteja contido. </a:t>
            </a:r>
            <a:endParaRPr sz="1400"/>
          </a:p>
          <a:p>
            <a:pPr indent="457200" lvl="0" marL="0" rtl="0" algn="just">
              <a:spcBef>
                <a:spcPts val="1200"/>
              </a:spcBef>
              <a:spcAft>
                <a:spcPts val="1200"/>
              </a:spcAft>
              <a:buNone/>
            </a:pPr>
            <a:r>
              <a:rPr lang="pt-BR" sz="1400"/>
              <a:t>Observe o próximo slide duas maneiras de organizar um mesmo código. Não se preocupe com o que ele está fazendo por agora, mas sua organização.</a:t>
            </a:r>
            <a:endParaRPr sz="1400"/>
          </a:p>
        </p:txBody>
      </p:sp>
      <p:sp>
        <p:nvSpPr>
          <p:cNvPr id="216" name="Google Shape;216;p31"/>
          <p:cNvSpPr txBox="1"/>
          <p:nvPr>
            <p:ph idx="1" type="body"/>
          </p:nvPr>
        </p:nvSpPr>
        <p:spPr>
          <a:xfrm>
            <a:off x="311700" y="947238"/>
            <a:ext cx="8520600" cy="4710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b="1" lang="pt-BR" sz="1600"/>
              <a:t>Indentação</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Agenda</a:t>
            </a:r>
            <a:endParaRPr/>
          </a:p>
        </p:txBody>
      </p:sp>
      <p:sp>
        <p:nvSpPr>
          <p:cNvPr id="62" name="Google Shape;62;p14"/>
          <p:cNvSpPr txBox="1"/>
          <p:nvPr>
            <p:ph idx="1" type="body"/>
          </p:nvPr>
        </p:nvSpPr>
        <p:spPr>
          <a:xfrm>
            <a:off x="311700" y="1152475"/>
            <a:ext cx="8520600" cy="379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Introdução</a:t>
            </a:r>
            <a:endParaRPr/>
          </a:p>
          <a:p>
            <a:pPr indent="-342900" lvl="0" marL="457200" rtl="0" algn="l">
              <a:spcBef>
                <a:spcPts val="0"/>
              </a:spcBef>
              <a:spcAft>
                <a:spcPts val="0"/>
              </a:spcAft>
              <a:buSzPts val="1800"/>
              <a:buChar char="-"/>
            </a:pPr>
            <a:r>
              <a:rPr lang="pt-BR"/>
              <a:t>Neps Academy</a:t>
            </a:r>
            <a:endParaRPr/>
          </a:p>
          <a:p>
            <a:pPr indent="-342900" lvl="0" marL="457200" rtl="0" algn="l">
              <a:spcBef>
                <a:spcPts val="0"/>
              </a:spcBef>
              <a:spcAft>
                <a:spcPts val="0"/>
              </a:spcAft>
              <a:buSzPts val="1800"/>
              <a:buChar char="-"/>
            </a:pPr>
            <a:r>
              <a:rPr lang="pt-BR"/>
              <a:t>Problema “Olá CodCad!”</a:t>
            </a:r>
            <a:endParaRPr/>
          </a:p>
          <a:p>
            <a:pPr indent="-342900" lvl="0" marL="457200" rtl="0" algn="l">
              <a:spcBef>
                <a:spcPts val="0"/>
              </a:spcBef>
              <a:spcAft>
                <a:spcPts val="0"/>
              </a:spcAft>
              <a:buSzPts val="1800"/>
              <a:buChar char="-"/>
            </a:pPr>
            <a:r>
              <a:rPr lang="pt-BR"/>
              <a:t>Lidando com problemas</a:t>
            </a:r>
            <a:endParaRPr/>
          </a:p>
          <a:p>
            <a:pPr indent="-342900" lvl="0" marL="457200" rtl="0" algn="l">
              <a:spcBef>
                <a:spcPts val="0"/>
              </a:spcBef>
              <a:spcAft>
                <a:spcPts val="0"/>
              </a:spcAft>
              <a:buSzPts val="1800"/>
              <a:buChar char="-"/>
            </a:pPr>
            <a:r>
              <a:rPr lang="pt-BR"/>
              <a:t>Sintaxe de programação C++</a:t>
            </a:r>
            <a:endParaRPr/>
          </a:p>
          <a:p>
            <a:pPr indent="-342900" lvl="0" marL="457200" rtl="0" algn="l">
              <a:spcBef>
                <a:spcPts val="0"/>
              </a:spcBef>
              <a:spcAft>
                <a:spcPts val="0"/>
              </a:spcAft>
              <a:buSzPts val="1800"/>
              <a:buChar char="-"/>
            </a:pPr>
            <a:r>
              <a:rPr lang="pt-BR"/>
              <a:t>Saída em C++</a:t>
            </a:r>
            <a:endParaRPr/>
          </a:p>
          <a:p>
            <a:pPr indent="-342900" lvl="0" marL="457200" rtl="0" algn="l">
              <a:spcBef>
                <a:spcPts val="0"/>
              </a:spcBef>
              <a:spcAft>
                <a:spcPts val="0"/>
              </a:spcAft>
              <a:buSzPts val="1800"/>
              <a:buChar char="-"/>
            </a:pPr>
            <a:r>
              <a:rPr lang="pt-BR"/>
              <a:t>Resolvendo e enviando o problema </a:t>
            </a:r>
            <a:r>
              <a:rPr lang="pt-BR"/>
              <a:t>“Olá CodCad!”</a:t>
            </a:r>
            <a:endParaRPr/>
          </a:p>
          <a:p>
            <a:pPr indent="-342900" lvl="0" marL="457200" rtl="0" algn="l">
              <a:spcBef>
                <a:spcPts val="0"/>
              </a:spcBef>
              <a:spcAft>
                <a:spcPts val="0"/>
              </a:spcAft>
              <a:buSzPts val="1800"/>
              <a:buChar char="-"/>
            </a:pPr>
            <a:r>
              <a:rPr lang="pt-BR"/>
              <a:t>Problema “Soma”</a:t>
            </a:r>
            <a:endParaRPr/>
          </a:p>
          <a:p>
            <a:pPr indent="-342900" lvl="0" marL="457200" rtl="0" algn="l">
              <a:spcBef>
                <a:spcPts val="0"/>
              </a:spcBef>
              <a:spcAft>
                <a:spcPts val="0"/>
              </a:spcAft>
              <a:buSzPts val="1800"/>
              <a:buChar char="-"/>
            </a:pPr>
            <a:r>
              <a:rPr lang="pt-BR"/>
              <a:t>Variáveis</a:t>
            </a:r>
            <a:endParaRPr/>
          </a:p>
          <a:p>
            <a:pPr indent="-342900" lvl="0" marL="457200" rtl="0" algn="l">
              <a:spcBef>
                <a:spcPts val="0"/>
              </a:spcBef>
              <a:spcAft>
                <a:spcPts val="0"/>
              </a:spcAft>
              <a:buSzPts val="1800"/>
              <a:buChar char="-"/>
            </a:pPr>
            <a:r>
              <a:rPr lang="pt-BR"/>
              <a:t>Entrada em C++</a:t>
            </a:r>
            <a:endParaRPr/>
          </a:p>
          <a:p>
            <a:pPr indent="-342900" lvl="0" marL="457200" rtl="0" algn="l">
              <a:spcBef>
                <a:spcPts val="0"/>
              </a:spcBef>
              <a:spcAft>
                <a:spcPts val="0"/>
              </a:spcAft>
              <a:buSzPts val="1800"/>
              <a:buChar char="-"/>
            </a:pPr>
            <a:r>
              <a:rPr lang="pt-BR"/>
              <a:t>Solução para o problema “Soma”</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Sintaxe de programação C++</a:t>
            </a:r>
            <a:endParaRPr sz="2020"/>
          </a:p>
        </p:txBody>
      </p:sp>
      <p:sp>
        <p:nvSpPr>
          <p:cNvPr id="222" name="Google Shape;22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23" name="Google Shape;223;p32"/>
          <p:cNvSpPr txBox="1"/>
          <p:nvPr>
            <p:ph idx="1" type="body"/>
          </p:nvPr>
        </p:nvSpPr>
        <p:spPr>
          <a:xfrm>
            <a:off x="311700" y="947238"/>
            <a:ext cx="8520600" cy="4710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b="1" lang="pt-BR" sz="1600"/>
              <a:t>Indentação</a:t>
            </a:r>
            <a:endParaRPr b="1" sz="1600"/>
          </a:p>
        </p:txBody>
      </p:sp>
      <p:pic>
        <p:nvPicPr>
          <p:cNvPr id="224" name="Google Shape;224;p32"/>
          <p:cNvPicPr preferRelativeResize="0"/>
          <p:nvPr/>
        </p:nvPicPr>
        <p:blipFill>
          <a:blip r:embed="rId3">
            <a:alphaModFix/>
          </a:blip>
          <a:stretch>
            <a:fillRect/>
          </a:stretch>
        </p:blipFill>
        <p:spPr>
          <a:xfrm>
            <a:off x="889650" y="1819200"/>
            <a:ext cx="7505034" cy="401100"/>
          </a:xfrm>
          <a:prstGeom prst="rect">
            <a:avLst/>
          </a:prstGeom>
          <a:noFill/>
          <a:ln>
            <a:noFill/>
          </a:ln>
        </p:spPr>
      </p:pic>
      <p:pic>
        <p:nvPicPr>
          <p:cNvPr id="225" name="Google Shape;225;p32"/>
          <p:cNvPicPr preferRelativeResize="0"/>
          <p:nvPr/>
        </p:nvPicPr>
        <p:blipFill>
          <a:blip r:embed="rId4">
            <a:alphaModFix/>
          </a:blip>
          <a:stretch>
            <a:fillRect/>
          </a:stretch>
        </p:blipFill>
        <p:spPr>
          <a:xfrm>
            <a:off x="889650" y="2647750"/>
            <a:ext cx="2820650" cy="2054925"/>
          </a:xfrm>
          <a:prstGeom prst="rect">
            <a:avLst/>
          </a:prstGeom>
          <a:noFill/>
          <a:ln>
            <a:noFill/>
          </a:ln>
        </p:spPr>
      </p:pic>
      <p:sp>
        <p:nvSpPr>
          <p:cNvPr id="226" name="Google Shape;226;p32"/>
          <p:cNvSpPr txBox="1"/>
          <p:nvPr>
            <p:ph idx="1" type="body"/>
          </p:nvPr>
        </p:nvSpPr>
        <p:spPr>
          <a:xfrm>
            <a:off x="311700" y="1418250"/>
            <a:ext cx="8520600" cy="40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Exemplo 1: (sem indentação)</a:t>
            </a:r>
            <a:endParaRPr sz="1400"/>
          </a:p>
        </p:txBody>
      </p:sp>
      <p:sp>
        <p:nvSpPr>
          <p:cNvPr id="227" name="Google Shape;227;p32"/>
          <p:cNvSpPr txBox="1"/>
          <p:nvPr>
            <p:ph idx="1" type="body"/>
          </p:nvPr>
        </p:nvSpPr>
        <p:spPr>
          <a:xfrm>
            <a:off x="311700" y="2229725"/>
            <a:ext cx="8520600" cy="40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Exemplo 2: (com indentação)</a:t>
            </a:r>
            <a:endParaRPr sz="1400"/>
          </a:p>
        </p:txBody>
      </p:sp>
      <p:sp>
        <p:nvSpPr>
          <p:cNvPr id="228" name="Google Shape;228;p32"/>
          <p:cNvSpPr/>
          <p:nvPr/>
        </p:nvSpPr>
        <p:spPr>
          <a:xfrm>
            <a:off x="4081325" y="2621250"/>
            <a:ext cx="4670700" cy="213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ph idx="1" type="body"/>
          </p:nvPr>
        </p:nvSpPr>
        <p:spPr>
          <a:xfrm>
            <a:off x="4001325" y="2645625"/>
            <a:ext cx="4670700" cy="20550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b="1" lang="pt-BR" sz="1400"/>
              <a:t>Considerações:</a:t>
            </a:r>
            <a:endParaRPr sz="1400"/>
          </a:p>
          <a:p>
            <a:pPr indent="-317500" lvl="0" marL="457200" rtl="0" algn="just">
              <a:spcBef>
                <a:spcPts val="1200"/>
              </a:spcBef>
              <a:spcAft>
                <a:spcPts val="0"/>
              </a:spcAft>
              <a:buSzPts val="1400"/>
              <a:buChar char="●"/>
            </a:pPr>
            <a:r>
              <a:rPr lang="pt-BR" sz="1400"/>
              <a:t>O exemplo 1 é menor, mas podemos nos perder na leitura com facilidade e é mais difícil de encontrar o que estamos procurando e corrigir erros no código.</a:t>
            </a:r>
            <a:endParaRPr sz="1400"/>
          </a:p>
          <a:p>
            <a:pPr indent="-317500" lvl="0" marL="457200" rtl="0" algn="just">
              <a:spcBef>
                <a:spcPts val="0"/>
              </a:spcBef>
              <a:spcAft>
                <a:spcPts val="0"/>
              </a:spcAft>
              <a:buSzPts val="1400"/>
              <a:buChar char="●"/>
            </a:pPr>
            <a:r>
              <a:rPr lang="pt-BR" sz="1400"/>
              <a:t>O segundo é maior, mas permite melhor visualizar a ideia do código, bem como de seus elementos.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Comentar em C++</a:t>
            </a:r>
            <a:endParaRPr sz="2020"/>
          </a:p>
        </p:txBody>
      </p:sp>
      <p:sp>
        <p:nvSpPr>
          <p:cNvPr id="235" name="Google Shape;23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36" name="Google Shape;236;p33"/>
          <p:cNvSpPr txBox="1"/>
          <p:nvPr>
            <p:ph idx="1" type="body"/>
          </p:nvPr>
        </p:nvSpPr>
        <p:spPr>
          <a:xfrm>
            <a:off x="311700" y="1152475"/>
            <a:ext cx="8520600" cy="7293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Para escrever qualquer coisa no programa que não vá afetar o funcionamento dele, seja um comentário, ou algo para nos organizarmos melhor na hora de escrever utilizamos o “//” ou o “/**/”.</a:t>
            </a:r>
            <a:endParaRPr sz="1400"/>
          </a:p>
        </p:txBody>
      </p:sp>
      <p:sp>
        <p:nvSpPr>
          <p:cNvPr id="237" name="Google Shape;237;p33"/>
          <p:cNvSpPr txBox="1"/>
          <p:nvPr>
            <p:ph idx="1" type="body"/>
          </p:nvPr>
        </p:nvSpPr>
        <p:spPr>
          <a:xfrm>
            <a:off x="311700" y="1881775"/>
            <a:ext cx="4883400" cy="32616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b="1" lang="pt-BR" sz="1400"/>
              <a:t>”//”: </a:t>
            </a:r>
            <a:r>
              <a:rPr lang="pt-BR" sz="1400"/>
              <a:t>O que for escrito na linha a partir do “//” não será considerado pelo código. No exemplo ao lado, o comentário 1 não está atrapalhando o funcionamento do código, mas o comentário 2 está.</a:t>
            </a:r>
            <a:endParaRPr sz="1400"/>
          </a:p>
          <a:p>
            <a:pPr indent="0" lvl="0" marL="0" rtl="0" algn="just">
              <a:spcBef>
                <a:spcPts val="1200"/>
              </a:spcBef>
              <a:spcAft>
                <a:spcPts val="0"/>
              </a:spcAft>
              <a:buNone/>
            </a:pPr>
            <a:r>
              <a:t/>
            </a:r>
            <a:endParaRPr sz="600"/>
          </a:p>
          <a:p>
            <a:pPr indent="-317500" lvl="0" marL="457200" rtl="0" algn="just">
              <a:spcBef>
                <a:spcPts val="1200"/>
              </a:spcBef>
              <a:spcAft>
                <a:spcPts val="0"/>
              </a:spcAft>
              <a:buSzPts val="1400"/>
              <a:buChar char="●"/>
            </a:pPr>
            <a:r>
              <a:rPr b="1" lang="pt-BR" sz="1400"/>
              <a:t>“/**/”: </a:t>
            </a:r>
            <a:r>
              <a:rPr lang="pt-BR" sz="1400"/>
              <a:t>O que for escrito entre o “/*” e o “*/” não será considerado pelo código, podendo englobar várias linhas. No exemplo ao lado, os comentários em verde não estão atrapalhando o código, mas o em branco causará erro no programa, pois ele tentará identificá-lo como um comando e apontará erro.</a:t>
            </a:r>
            <a:endParaRPr sz="1400"/>
          </a:p>
        </p:txBody>
      </p:sp>
      <p:pic>
        <p:nvPicPr>
          <p:cNvPr id="238" name="Google Shape;238;p33"/>
          <p:cNvPicPr preferRelativeResize="0"/>
          <p:nvPr/>
        </p:nvPicPr>
        <p:blipFill>
          <a:blip r:embed="rId3">
            <a:alphaModFix/>
          </a:blip>
          <a:stretch>
            <a:fillRect/>
          </a:stretch>
        </p:blipFill>
        <p:spPr>
          <a:xfrm>
            <a:off x="5500600" y="1881775"/>
            <a:ext cx="2971850" cy="1159750"/>
          </a:xfrm>
          <a:prstGeom prst="rect">
            <a:avLst/>
          </a:prstGeom>
          <a:noFill/>
          <a:ln>
            <a:noFill/>
          </a:ln>
        </p:spPr>
      </p:pic>
      <p:pic>
        <p:nvPicPr>
          <p:cNvPr id="239" name="Google Shape;239;p33"/>
          <p:cNvPicPr preferRelativeResize="0"/>
          <p:nvPr/>
        </p:nvPicPr>
        <p:blipFill>
          <a:blip r:embed="rId4">
            <a:alphaModFix/>
          </a:blip>
          <a:stretch>
            <a:fillRect/>
          </a:stretch>
        </p:blipFill>
        <p:spPr>
          <a:xfrm>
            <a:off x="5500600" y="3230825"/>
            <a:ext cx="2971850" cy="1666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Saída em C++</a:t>
            </a:r>
            <a:endParaRPr sz="2020"/>
          </a:p>
        </p:txBody>
      </p:sp>
      <p:sp>
        <p:nvSpPr>
          <p:cNvPr id="245" name="Google Shape;24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46" name="Google Shape;246;p34"/>
          <p:cNvSpPr txBox="1"/>
          <p:nvPr>
            <p:ph idx="1" type="body"/>
          </p:nvPr>
        </p:nvSpPr>
        <p:spPr>
          <a:xfrm>
            <a:off x="311700" y="1152475"/>
            <a:ext cx="8520600" cy="962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A saída do programa é realizada por um comando que o computador escreve na tela. Por ser um procedimento, deve estar sempre dentro de uma função, funciona portanto entre as chaves da função main.</a:t>
            </a:r>
            <a:endParaRPr sz="1400"/>
          </a:p>
        </p:txBody>
      </p:sp>
      <p:sp>
        <p:nvSpPr>
          <p:cNvPr id="247" name="Google Shape;247;p34"/>
          <p:cNvSpPr txBox="1"/>
          <p:nvPr>
            <p:ph idx="1" type="body"/>
          </p:nvPr>
        </p:nvSpPr>
        <p:spPr>
          <a:xfrm>
            <a:off x="311725" y="2739675"/>
            <a:ext cx="8520600" cy="1555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400"/>
              <a:t>As mensagens podem ser:</a:t>
            </a:r>
            <a:endParaRPr sz="1400"/>
          </a:p>
          <a:p>
            <a:pPr indent="-317500" lvl="0" marL="457200" rtl="0" algn="just">
              <a:spcBef>
                <a:spcPts val="1200"/>
              </a:spcBef>
              <a:spcAft>
                <a:spcPts val="0"/>
              </a:spcAft>
              <a:buSzPts val="1400"/>
              <a:buChar char="●"/>
            </a:pPr>
            <a:r>
              <a:rPr lang="pt-BR" sz="1400"/>
              <a:t>Texto (entre aspas).</a:t>
            </a:r>
            <a:endParaRPr sz="1400"/>
          </a:p>
          <a:p>
            <a:pPr indent="-317500" lvl="0" marL="457200" rtl="0" algn="just">
              <a:spcBef>
                <a:spcPts val="0"/>
              </a:spcBef>
              <a:spcAft>
                <a:spcPts val="0"/>
              </a:spcAft>
              <a:buSzPts val="1400"/>
              <a:buChar char="●"/>
            </a:pPr>
            <a:r>
              <a:rPr lang="pt-BR" sz="1400"/>
              <a:t>Variável (veremos adiante).</a:t>
            </a:r>
            <a:endParaRPr sz="1400"/>
          </a:p>
          <a:p>
            <a:pPr indent="-317500" lvl="0" marL="457200" rtl="0" algn="just">
              <a:spcBef>
                <a:spcPts val="0"/>
              </a:spcBef>
              <a:spcAft>
                <a:spcPts val="0"/>
              </a:spcAft>
              <a:buSzPts val="1400"/>
              <a:buChar char="●"/>
            </a:pPr>
            <a:r>
              <a:rPr lang="pt-BR" sz="1400"/>
              <a:t>Uma expressão.</a:t>
            </a:r>
            <a:endParaRPr sz="1400"/>
          </a:p>
          <a:p>
            <a:pPr indent="-317500" lvl="0" marL="457200" rtl="0" algn="just">
              <a:spcBef>
                <a:spcPts val="0"/>
              </a:spcBef>
              <a:spcAft>
                <a:spcPts val="0"/>
              </a:spcAft>
              <a:buSzPts val="1400"/>
              <a:buChar char="●"/>
            </a:pPr>
            <a:r>
              <a:rPr lang="pt-BR" sz="1400"/>
              <a:t>Um comando que indica quebra de linha “endl” ou “ “/n” ”</a:t>
            </a:r>
            <a:endParaRPr sz="1400"/>
          </a:p>
        </p:txBody>
      </p:sp>
      <p:sp>
        <p:nvSpPr>
          <p:cNvPr id="248" name="Google Shape;248;p34"/>
          <p:cNvSpPr txBox="1"/>
          <p:nvPr>
            <p:ph idx="1" type="body"/>
          </p:nvPr>
        </p:nvSpPr>
        <p:spPr>
          <a:xfrm>
            <a:off x="311700" y="1886850"/>
            <a:ext cx="8520600" cy="821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b="1" lang="pt-BR" sz="1400"/>
              <a:t>Sintaxe: </a:t>
            </a:r>
            <a:r>
              <a:rPr lang="pt-BR" sz="1400"/>
              <a:t>cout &lt;&lt; as mensagens que devem aparecer na tela precedidas por “&lt;&lt;”; </a:t>
            </a:r>
            <a:endParaRPr sz="1400"/>
          </a:p>
          <a:p>
            <a:pPr indent="457200" lvl="0" marL="0" rtl="0" algn="just">
              <a:spcBef>
                <a:spcPts val="1200"/>
              </a:spcBef>
              <a:spcAft>
                <a:spcPts val="1200"/>
              </a:spcAft>
              <a:buNone/>
            </a:pPr>
            <a:r>
              <a:rPr lang="pt-BR" sz="1400"/>
              <a:t>Estrutura:</a:t>
            </a:r>
            <a:endParaRPr sz="1400"/>
          </a:p>
        </p:txBody>
      </p:sp>
      <p:pic>
        <p:nvPicPr>
          <p:cNvPr id="249" name="Google Shape;249;p34"/>
          <p:cNvPicPr preferRelativeResize="0"/>
          <p:nvPr/>
        </p:nvPicPr>
        <p:blipFill rotWithShape="1">
          <a:blip r:embed="rId3">
            <a:alphaModFix/>
          </a:blip>
          <a:srcRect b="3229" l="0" r="0" t="-3230"/>
          <a:stretch/>
        </p:blipFill>
        <p:spPr>
          <a:xfrm>
            <a:off x="2126725" y="2350268"/>
            <a:ext cx="4890600" cy="27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p:nvPr/>
        </p:nvSpPr>
        <p:spPr>
          <a:xfrm>
            <a:off x="6294675" y="3952138"/>
            <a:ext cx="1173300" cy="6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6294675" y="3208900"/>
            <a:ext cx="1173300" cy="6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6294675" y="2808438"/>
            <a:ext cx="1173300" cy="2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p:nvPr/>
        </p:nvSpPr>
        <p:spPr>
          <a:xfrm>
            <a:off x="6294675" y="2357288"/>
            <a:ext cx="1173300" cy="2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p:nvPr/>
        </p:nvSpPr>
        <p:spPr>
          <a:xfrm>
            <a:off x="6294675" y="1903550"/>
            <a:ext cx="1173300" cy="2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p:nvPr/>
        </p:nvSpPr>
        <p:spPr>
          <a:xfrm>
            <a:off x="6294675" y="1411750"/>
            <a:ext cx="1173300" cy="2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Saída em C++</a:t>
            </a:r>
            <a:endParaRPr sz="2020"/>
          </a:p>
        </p:txBody>
      </p:sp>
      <p:sp>
        <p:nvSpPr>
          <p:cNvPr id="261" name="Google Shape;2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62" name="Google Shape;262;p35"/>
          <p:cNvSpPr txBox="1"/>
          <p:nvPr>
            <p:ph idx="1" type="body"/>
          </p:nvPr>
        </p:nvSpPr>
        <p:spPr>
          <a:xfrm>
            <a:off x="311700" y="1017725"/>
            <a:ext cx="8520600" cy="4278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b="1" lang="pt-BR" sz="1400"/>
              <a:t>Exemplo:</a:t>
            </a:r>
            <a:endParaRPr b="1" sz="1400"/>
          </a:p>
        </p:txBody>
      </p:sp>
      <p:pic>
        <p:nvPicPr>
          <p:cNvPr id="263" name="Google Shape;263;p35"/>
          <p:cNvPicPr preferRelativeResize="0"/>
          <p:nvPr/>
        </p:nvPicPr>
        <p:blipFill>
          <a:blip r:embed="rId3">
            <a:alphaModFix/>
          </a:blip>
          <a:stretch>
            <a:fillRect/>
          </a:stretch>
        </p:blipFill>
        <p:spPr>
          <a:xfrm>
            <a:off x="610800" y="1445525"/>
            <a:ext cx="2741274" cy="320050"/>
          </a:xfrm>
          <a:prstGeom prst="rect">
            <a:avLst/>
          </a:prstGeom>
          <a:noFill/>
          <a:ln>
            <a:noFill/>
          </a:ln>
        </p:spPr>
      </p:pic>
      <p:sp>
        <p:nvSpPr>
          <p:cNvPr id="264" name="Google Shape;264;p35"/>
          <p:cNvSpPr txBox="1"/>
          <p:nvPr>
            <p:ph idx="1" type="body"/>
          </p:nvPr>
        </p:nvSpPr>
        <p:spPr>
          <a:xfrm>
            <a:off x="5865875" y="1017725"/>
            <a:ext cx="2266200" cy="427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400"/>
              <a:t>O que será impresso:</a:t>
            </a:r>
            <a:endParaRPr b="1" sz="1400"/>
          </a:p>
        </p:txBody>
      </p:sp>
      <p:sp>
        <p:nvSpPr>
          <p:cNvPr id="265" name="Google Shape;265;p35"/>
          <p:cNvSpPr txBox="1"/>
          <p:nvPr>
            <p:ph idx="1" type="body"/>
          </p:nvPr>
        </p:nvSpPr>
        <p:spPr>
          <a:xfrm>
            <a:off x="6308625" y="1352400"/>
            <a:ext cx="2266200" cy="427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400"/>
              <a:t>Ola CodCad</a:t>
            </a:r>
            <a:endParaRPr sz="1400"/>
          </a:p>
        </p:txBody>
      </p:sp>
      <p:sp>
        <p:nvSpPr>
          <p:cNvPr id="266" name="Google Shape;266;p35"/>
          <p:cNvSpPr txBox="1"/>
          <p:nvPr>
            <p:ph idx="1" type="body"/>
          </p:nvPr>
        </p:nvSpPr>
        <p:spPr>
          <a:xfrm>
            <a:off x="6308625" y="1826900"/>
            <a:ext cx="2266200" cy="427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400"/>
              <a:t>OlaCodCad</a:t>
            </a:r>
            <a:endParaRPr sz="1400"/>
          </a:p>
        </p:txBody>
      </p:sp>
      <p:pic>
        <p:nvPicPr>
          <p:cNvPr id="267" name="Google Shape;267;p35"/>
          <p:cNvPicPr preferRelativeResize="0"/>
          <p:nvPr/>
        </p:nvPicPr>
        <p:blipFill>
          <a:blip r:embed="rId4">
            <a:alphaModFix/>
          </a:blip>
          <a:stretch>
            <a:fillRect/>
          </a:stretch>
        </p:blipFill>
        <p:spPr>
          <a:xfrm>
            <a:off x="610800" y="1968625"/>
            <a:ext cx="3239350" cy="274516"/>
          </a:xfrm>
          <a:prstGeom prst="rect">
            <a:avLst/>
          </a:prstGeom>
          <a:noFill/>
          <a:ln>
            <a:noFill/>
          </a:ln>
        </p:spPr>
      </p:pic>
      <p:pic>
        <p:nvPicPr>
          <p:cNvPr id="268" name="Google Shape;268;p35"/>
          <p:cNvPicPr preferRelativeResize="0"/>
          <p:nvPr/>
        </p:nvPicPr>
        <p:blipFill>
          <a:blip r:embed="rId5">
            <a:alphaModFix/>
          </a:blip>
          <a:stretch>
            <a:fillRect/>
          </a:stretch>
        </p:blipFill>
        <p:spPr>
          <a:xfrm>
            <a:off x="610800" y="2446200"/>
            <a:ext cx="3239350" cy="237025"/>
          </a:xfrm>
          <a:prstGeom prst="rect">
            <a:avLst/>
          </a:prstGeom>
          <a:noFill/>
          <a:ln>
            <a:noFill/>
          </a:ln>
        </p:spPr>
      </p:pic>
      <p:sp>
        <p:nvSpPr>
          <p:cNvPr id="269" name="Google Shape;269;p35"/>
          <p:cNvSpPr txBox="1"/>
          <p:nvPr>
            <p:ph idx="1" type="body"/>
          </p:nvPr>
        </p:nvSpPr>
        <p:spPr>
          <a:xfrm>
            <a:off x="6308625" y="2301400"/>
            <a:ext cx="2266200" cy="427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400"/>
              <a:t>Ola CodCad</a:t>
            </a:r>
            <a:endParaRPr sz="1400"/>
          </a:p>
        </p:txBody>
      </p:sp>
      <p:sp>
        <p:nvSpPr>
          <p:cNvPr id="270" name="Google Shape;270;p35"/>
          <p:cNvSpPr/>
          <p:nvPr/>
        </p:nvSpPr>
        <p:spPr>
          <a:xfrm>
            <a:off x="4678575" y="1541675"/>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4678575" y="2016175"/>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4678575" y="2483563"/>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5"/>
          <p:cNvPicPr preferRelativeResize="0"/>
          <p:nvPr/>
        </p:nvPicPr>
        <p:blipFill>
          <a:blip r:embed="rId6">
            <a:alphaModFix/>
          </a:blip>
          <a:stretch>
            <a:fillRect/>
          </a:stretch>
        </p:blipFill>
        <p:spPr>
          <a:xfrm>
            <a:off x="610800" y="2886275"/>
            <a:ext cx="3630233" cy="237025"/>
          </a:xfrm>
          <a:prstGeom prst="rect">
            <a:avLst/>
          </a:prstGeom>
          <a:noFill/>
          <a:ln>
            <a:noFill/>
          </a:ln>
        </p:spPr>
      </p:pic>
      <p:sp>
        <p:nvSpPr>
          <p:cNvPr id="274" name="Google Shape;274;p35"/>
          <p:cNvSpPr/>
          <p:nvPr/>
        </p:nvSpPr>
        <p:spPr>
          <a:xfrm>
            <a:off x="4688200" y="2923625"/>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ph idx="1" type="body"/>
          </p:nvPr>
        </p:nvSpPr>
        <p:spPr>
          <a:xfrm>
            <a:off x="6308625" y="2734363"/>
            <a:ext cx="2266200" cy="427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400"/>
              <a:t>Ola CodCad</a:t>
            </a:r>
            <a:endParaRPr sz="1400"/>
          </a:p>
        </p:txBody>
      </p:sp>
      <p:pic>
        <p:nvPicPr>
          <p:cNvPr id="276" name="Google Shape;276;p35"/>
          <p:cNvPicPr preferRelativeResize="0"/>
          <p:nvPr/>
        </p:nvPicPr>
        <p:blipFill>
          <a:blip r:embed="rId7">
            <a:alphaModFix/>
          </a:blip>
          <a:stretch>
            <a:fillRect/>
          </a:stretch>
        </p:blipFill>
        <p:spPr>
          <a:xfrm>
            <a:off x="610800" y="3479400"/>
            <a:ext cx="3352200" cy="237025"/>
          </a:xfrm>
          <a:prstGeom prst="rect">
            <a:avLst/>
          </a:prstGeom>
          <a:noFill/>
          <a:ln>
            <a:noFill/>
          </a:ln>
        </p:spPr>
      </p:pic>
      <p:sp>
        <p:nvSpPr>
          <p:cNvPr id="277" name="Google Shape;277;p35"/>
          <p:cNvSpPr/>
          <p:nvPr/>
        </p:nvSpPr>
        <p:spPr>
          <a:xfrm>
            <a:off x="4688200" y="3516750"/>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txBox="1"/>
          <p:nvPr>
            <p:ph idx="1" type="body"/>
          </p:nvPr>
        </p:nvSpPr>
        <p:spPr>
          <a:xfrm>
            <a:off x="6308625" y="3162175"/>
            <a:ext cx="2266200" cy="758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pt-BR" sz="1400"/>
              <a:t>Ola </a:t>
            </a:r>
            <a:endParaRPr sz="1400"/>
          </a:p>
          <a:p>
            <a:pPr indent="0" lvl="0" marL="0" rtl="0" algn="just">
              <a:spcBef>
                <a:spcPts val="1200"/>
              </a:spcBef>
              <a:spcAft>
                <a:spcPts val="1200"/>
              </a:spcAft>
              <a:buNone/>
            </a:pPr>
            <a:r>
              <a:rPr lang="pt-BR" sz="1400"/>
              <a:t>CodCad</a:t>
            </a:r>
            <a:endParaRPr sz="1400"/>
          </a:p>
        </p:txBody>
      </p:sp>
      <p:pic>
        <p:nvPicPr>
          <p:cNvPr id="279" name="Google Shape;279;p35"/>
          <p:cNvPicPr preferRelativeResize="0"/>
          <p:nvPr/>
        </p:nvPicPr>
        <p:blipFill>
          <a:blip r:embed="rId8">
            <a:alphaModFix/>
          </a:blip>
          <a:stretch>
            <a:fillRect/>
          </a:stretch>
        </p:blipFill>
        <p:spPr>
          <a:xfrm>
            <a:off x="610800" y="4008675"/>
            <a:ext cx="2002189" cy="651600"/>
          </a:xfrm>
          <a:prstGeom prst="rect">
            <a:avLst/>
          </a:prstGeom>
          <a:noFill/>
          <a:ln>
            <a:noFill/>
          </a:ln>
        </p:spPr>
      </p:pic>
      <p:sp>
        <p:nvSpPr>
          <p:cNvPr id="280" name="Google Shape;280;p35"/>
          <p:cNvSpPr/>
          <p:nvPr/>
        </p:nvSpPr>
        <p:spPr>
          <a:xfrm>
            <a:off x="4678575" y="4253313"/>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ph idx="1" type="body"/>
          </p:nvPr>
        </p:nvSpPr>
        <p:spPr>
          <a:xfrm>
            <a:off x="6308625" y="3898750"/>
            <a:ext cx="2266200" cy="758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pt-BR" sz="1400"/>
              <a:t>Ola </a:t>
            </a:r>
            <a:endParaRPr sz="1400"/>
          </a:p>
          <a:p>
            <a:pPr indent="0" lvl="0" marL="0" rtl="0" algn="just">
              <a:spcBef>
                <a:spcPts val="1200"/>
              </a:spcBef>
              <a:spcAft>
                <a:spcPts val="1200"/>
              </a:spcAft>
              <a:buNone/>
            </a:pPr>
            <a:r>
              <a:rPr lang="pt-BR" sz="1400"/>
              <a:t>CodCad</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87" name="Google Shape;287;p36"/>
          <p:cNvPicPr preferRelativeResize="0"/>
          <p:nvPr/>
        </p:nvPicPr>
        <p:blipFill>
          <a:blip r:embed="rId3">
            <a:alphaModFix/>
          </a:blip>
          <a:stretch>
            <a:fillRect/>
          </a:stretch>
        </p:blipFill>
        <p:spPr>
          <a:xfrm>
            <a:off x="8984825" y="152400"/>
            <a:ext cx="6775" cy="16260"/>
          </a:xfrm>
          <a:prstGeom prst="rect">
            <a:avLst/>
          </a:prstGeom>
          <a:noFill/>
          <a:ln>
            <a:noFill/>
          </a:ln>
        </p:spPr>
      </p:pic>
      <p:pic>
        <p:nvPicPr>
          <p:cNvPr id="288" name="Google Shape;288;p36"/>
          <p:cNvPicPr preferRelativeResize="0"/>
          <p:nvPr/>
        </p:nvPicPr>
        <p:blipFill>
          <a:blip r:embed="rId4">
            <a:alphaModFix/>
          </a:blip>
          <a:stretch>
            <a:fillRect/>
          </a:stretch>
        </p:blipFill>
        <p:spPr>
          <a:xfrm>
            <a:off x="2382204" y="1410575"/>
            <a:ext cx="4479775" cy="1780900"/>
          </a:xfrm>
          <a:prstGeom prst="rect">
            <a:avLst/>
          </a:prstGeom>
          <a:noFill/>
          <a:ln>
            <a:noFill/>
          </a:ln>
        </p:spPr>
      </p:pic>
      <p:sp>
        <p:nvSpPr>
          <p:cNvPr id="289" name="Google Shape;289;p36"/>
          <p:cNvSpPr txBox="1"/>
          <p:nvPr>
            <p:ph idx="1" type="body"/>
          </p:nvPr>
        </p:nvSpPr>
        <p:spPr>
          <a:xfrm>
            <a:off x="311700" y="3375975"/>
            <a:ext cx="8520600" cy="734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Para submeter sua resposta, você deve ir na pagina do problema e clicar no botão “escrever solução”:</a:t>
            </a:r>
            <a:endParaRPr sz="1400"/>
          </a:p>
        </p:txBody>
      </p:sp>
      <p:pic>
        <p:nvPicPr>
          <p:cNvPr id="290" name="Google Shape;290;p36"/>
          <p:cNvPicPr preferRelativeResize="0"/>
          <p:nvPr/>
        </p:nvPicPr>
        <p:blipFill>
          <a:blip r:embed="rId5">
            <a:alphaModFix/>
          </a:blip>
          <a:stretch>
            <a:fillRect/>
          </a:stretch>
        </p:blipFill>
        <p:spPr>
          <a:xfrm>
            <a:off x="3352800" y="4110375"/>
            <a:ext cx="2438400" cy="409575"/>
          </a:xfrm>
          <a:prstGeom prst="rect">
            <a:avLst/>
          </a:prstGeom>
          <a:noFill/>
          <a:ln>
            <a:noFill/>
          </a:ln>
        </p:spPr>
      </p:pic>
      <p:sp>
        <p:nvSpPr>
          <p:cNvPr id="291" name="Google Shape;29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500"/>
              <a:buFont typeface="Arial"/>
              <a:buNone/>
            </a:pPr>
            <a:r>
              <a:rPr lang="pt-BR" sz="2222">
                <a:solidFill>
                  <a:schemeClr val="dk2"/>
                </a:solidFill>
              </a:rPr>
              <a:t>Voltando ao problema..</a:t>
            </a:r>
            <a:endParaRPr sz="2222">
              <a:solidFill>
                <a:schemeClr val="dk2"/>
              </a:solidFill>
            </a:endParaRPr>
          </a:p>
          <a:p>
            <a:pPr indent="457200" lvl="0" marL="0" rtl="0" algn="l">
              <a:lnSpc>
                <a:spcPct val="115000"/>
              </a:lnSpc>
              <a:spcBef>
                <a:spcPts val="1200"/>
              </a:spcBef>
              <a:spcAft>
                <a:spcPts val="0"/>
              </a:spcAft>
              <a:buClr>
                <a:schemeClr val="dk1"/>
              </a:buClr>
              <a:buSzPct val="78571"/>
              <a:buFont typeface="Arial"/>
              <a:buNone/>
            </a:pPr>
            <a:r>
              <a:rPr lang="pt-BR" sz="1400">
                <a:solidFill>
                  <a:schemeClr val="dk2"/>
                </a:solidFill>
              </a:rPr>
              <a:t>Com os conhecimentos obtidos, abaixo está uma das possíveis soluções ao problema </a:t>
            </a:r>
            <a:r>
              <a:rPr lang="pt-BR" sz="1400" u="sng">
                <a:solidFill>
                  <a:schemeClr val="accent5"/>
                </a:solidFill>
                <a:hlinkClick r:id="rId6">
                  <a:extLst>
                    <a:ext uri="{A12FA001-AC4F-418D-AE19-62706E023703}">
                      <ahyp:hlinkClr val="tx"/>
                    </a:ext>
                  </a:extLst>
                </a:hlinkClick>
              </a:rPr>
              <a:t>Olá CodCad!</a:t>
            </a:r>
            <a:endParaRPr sz="14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97" name="Google Shape;297;p37"/>
          <p:cNvPicPr preferRelativeResize="0"/>
          <p:nvPr/>
        </p:nvPicPr>
        <p:blipFill>
          <a:blip r:embed="rId3">
            <a:alphaModFix/>
          </a:blip>
          <a:stretch>
            <a:fillRect/>
          </a:stretch>
        </p:blipFill>
        <p:spPr>
          <a:xfrm>
            <a:off x="8984825" y="152400"/>
            <a:ext cx="6775" cy="16260"/>
          </a:xfrm>
          <a:prstGeom prst="rect">
            <a:avLst/>
          </a:prstGeom>
          <a:noFill/>
          <a:ln>
            <a:noFill/>
          </a:ln>
        </p:spPr>
      </p:pic>
      <p:pic>
        <p:nvPicPr>
          <p:cNvPr id="298" name="Google Shape;298;p37"/>
          <p:cNvPicPr preferRelativeResize="0"/>
          <p:nvPr/>
        </p:nvPicPr>
        <p:blipFill>
          <a:blip r:embed="rId4">
            <a:alphaModFix/>
          </a:blip>
          <a:stretch>
            <a:fillRect/>
          </a:stretch>
        </p:blipFill>
        <p:spPr>
          <a:xfrm>
            <a:off x="1203849" y="1473325"/>
            <a:ext cx="6736299" cy="2717075"/>
          </a:xfrm>
          <a:prstGeom prst="rect">
            <a:avLst/>
          </a:prstGeom>
          <a:noFill/>
          <a:ln>
            <a:noFill/>
          </a:ln>
        </p:spPr>
      </p:pic>
      <p:sp>
        <p:nvSpPr>
          <p:cNvPr id="299" name="Google Shape;299;p37"/>
          <p:cNvSpPr txBox="1"/>
          <p:nvPr>
            <p:ph idx="1" type="body"/>
          </p:nvPr>
        </p:nvSpPr>
        <p:spPr>
          <a:xfrm>
            <a:off x="261725" y="4190400"/>
            <a:ext cx="8520600" cy="734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Após isso, clique em “Enviar solução”.</a:t>
            </a:r>
            <a:endParaRPr sz="1400"/>
          </a:p>
        </p:txBody>
      </p:sp>
      <p:pic>
        <p:nvPicPr>
          <p:cNvPr id="300" name="Google Shape;300;p37"/>
          <p:cNvPicPr preferRelativeResize="0"/>
          <p:nvPr/>
        </p:nvPicPr>
        <p:blipFill>
          <a:blip r:embed="rId5">
            <a:alphaModFix/>
          </a:blip>
          <a:stretch>
            <a:fillRect/>
          </a:stretch>
        </p:blipFill>
        <p:spPr>
          <a:xfrm>
            <a:off x="2440862" y="4522625"/>
            <a:ext cx="4162326" cy="306975"/>
          </a:xfrm>
          <a:prstGeom prst="rect">
            <a:avLst/>
          </a:prstGeom>
          <a:noFill/>
          <a:ln>
            <a:noFill/>
          </a:ln>
        </p:spPr>
      </p:pic>
      <p:sp>
        <p:nvSpPr>
          <p:cNvPr id="301" name="Google Shape;301;p37"/>
          <p:cNvSpPr txBox="1"/>
          <p:nvPr>
            <p:ph type="title"/>
          </p:nvPr>
        </p:nvSpPr>
        <p:spPr>
          <a:xfrm>
            <a:off x="311700" y="445025"/>
            <a:ext cx="8520600" cy="578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pt-BR" sz="2022">
                <a:solidFill>
                  <a:schemeClr val="dk2"/>
                </a:solidFill>
              </a:rPr>
              <a:t>Enviando solução</a:t>
            </a:r>
            <a:endParaRPr sz="2600"/>
          </a:p>
        </p:txBody>
      </p:sp>
      <p:sp>
        <p:nvSpPr>
          <p:cNvPr id="302" name="Google Shape;302;p37"/>
          <p:cNvSpPr txBox="1"/>
          <p:nvPr>
            <p:ph type="title"/>
          </p:nvPr>
        </p:nvSpPr>
        <p:spPr>
          <a:xfrm>
            <a:off x="311700" y="877825"/>
            <a:ext cx="8520600" cy="10161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1200"/>
              </a:spcAft>
              <a:buNone/>
            </a:pPr>
            <a:r>
              <a:rPr lang="pt-BR" sz="1400">
                <a:solidFill>
                  <a:schemeClr val="dk2"/>
                </a:solidFill>
              </a:rPr>
              <a:t>Ao clicar no botão para escrever solução, você será direcionado para outra página, onde você  escolher a linguagem C++ e deve colar o texto do seu código para que seja avaliado.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308" name="Google Shape;308;p38"/>
          <p:cNvPicPr preferRelativeResize="0"/>
          <p:nvPr/>
        </p:nvPicPr>
        <p:blipFill>
          <a:blip r:embed="rId3">
            <a:alphaModFix/>
          </a:blip>
          <a:stretch>
            <a:fillRect/>
          </a:stretch>
        </p:blipFill>
        <p:spPr>
          <a:xfrm>
            <a:off x="8984825" y="152400"/>
            <a:ext cx="6775" cy="16260"/>
          </a:xfrm>
          <a:prstGeom prst="rect">
            <a:avLst/>
          </a:prstGeom>
          <a:noFill/>
          <a:ln>
            <a:noFill/>
          </a:ln>
        </p:spPr>
      </p:pic>
      <p:sp>
        <p:nvSpPr>
          <p:cNvPr id="309" name="Google Shape;309;p38"/>
          <p:cNvSpPr txBox="1"/>
          <p:nvPr>
            <p:ph idx="1" type="body"/>
          </p:nvPr>
        </p:nvSpPr>
        <p:spPr>
          <a:xfrm>
            <a:off x="211625" y="4131375"/>
            <a:ext cx="8520600" cy="734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Caso algo ocorra de errado, aparecerá uma mensagem informando o tipo de erro que o programa apresentou, para que você possa procurar e ajustá-lo.</a:t>
            </a:r>
            <a:endParaRPr sz="1400"/>
          </a:p>
        </p:txBody>
      </p:sp>
      <p:pic>
        <p:nvPicPr>
          <p:cNvPr id="310" name="Google Shape;310;p38"/>
          <p:cNvPicPr preferRelativeResize="0"/>
          <p:nvPr/>
        </p:nvPicPr>
        <p:blipFill>
          <a:blip r:embed="rId4">
            <a:alphaModFix/>
          </a:blip>
          <a:stretch>
            <a:fillRect/>
          </a:stretch>
        </p:blipFill>
        <p:spPr>
          <a:xfrm>
            <a:off x="2976000" y="1241450"/>
            <a:ext cx="2991825" cy="2856775"/>
          </a:xfrm>
          <a:prstGeom prst="rect">
            <a:avLst/>
          </a:prstGeom>
          <a:noFill/>
          <a:ln>
            <a:noFill/>
          </a:ln>
        </p:spPr>
      </p:pic>
      <p:sp>
        <p:nvSpPr>
          <p:cNvPr id="311" name="Google Shape;311;p38"/>
          <p:cNvSpPr txBox="1"/>
          <p:nvPr>
            <p:ph type="title"/>
          </p:nvPr>
        </p:nvSpPr>
        <p:spPr>
          <a:xfrm>
            <a:off x="311700" y="445025"/>
            <a:ext cx="8520600" cy="957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pt-BR" sz="2000">
                <a:solidFill>
                  <a:schemeClr val="dk2"/>
                </a:solidFill>
              </a:rPr>
              <a:t>Verificação</a:t>
            </a:r>
            <a:endParaRPr sz="2022">
              <a:solidFill>
                <a:schemeClr val="dk2"/>
              </a:solidFill>
            </a:endParaRPr>
          </a:p>
        </p:txBody>
      </p:sp>
      <p:sp>
        <p:nvSpPr>
          <p:cNvPr id="312" name="Google Shape;312;p38"/>
          <p:cNvSpPr txBox="1"/>
          <p:nvPr>
            <p:ph type="title"/>
          </p:nvPr>
        </p:nvSpPr>
        <p:spPr>
          <a:xfrm>
            <a:off x="311700" y="855700"/>
            <a:ext cx="8520600" cy="5850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1200"/>
              </a:spcAft>
              <a:buNone/>
            </a:pPr>
            <a:r>
              <a:rPr lang="pt-BR" sz="1400">
                <a:solidFill>
                  <a:schemeClr val="dk2"/>
                </a:solidFill>
              </a:rPr>
              <a:t>Se tudo estiver certo aparecerá:</a:t>
            </a:r>
            <a:endParaRPr sz="2022">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p:nvPr/>
        </p:nvSpPr>
        <p:spPr>
          <a:xfrm>
            <a:off x="3838125" y="3371675"/>
            <a:ext cx="3874200" cy="144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1262574" y="3346325"/>
            <a:ext cx="1726200" cy="149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txBox="1"/>
          <p:nvPr>
            <p:ph idx="1" type="body"/>
          </p:nvPr>
        </p:nvSpPr>
        <p:spPr>
          <a:xfrm>
            <a:off x="211625" y="268875"/>
            <a:ext cx="8620800" cy="3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2000"/>
              <a:t>Problema</a:t>
            </a:r>
            <a:r>
              <a:rPr lang="pt-BR" sz="2000"/>
              <a:t>: </a:t>
            </a:r>
            <a:r>
              <a:rPr lang="pt-BR" sz="2000" u="sng">
                <a:solidFill>
                  <a:schemeClr val="hlink"/>
                </a:solidFill>
                <a:hlinkClick r:id="rId3"/>
              </a:rPr>
              <a:t>Soma</a:t>
            </a:r>
            <a:r>
              <a:rPr lang="pt-BR" sz="2000"/>
              <a:t> (fonte: Neps Academy - CodCad</a:t>
            </a:r>
            <a:r>
              <a:rPr lang="pt-BR" sz="2000"/>
              <a:t>)</a:t>
            </a:r>
            <a:endParaRPr sz="2000"/>
          </a:p>
          <a:p>
            <a:pPr indent="0" lvl="0" marL="0" marR="0" rtl="0" algn="just">
              <a:lnSpc>
                <a:spcPct val="115000"/>
              </a:lnSpc>
              <a:spcBef>
                <a:spcPts val="1200"/>
              </a:spcBef>
              <a:spcAft>
                <a:spcPts val="0"/>
              </a:spcAft>
              <a:buNone/>
            </a:pPr>
            <a:r>
              <a:rPr b="1" lang="pt-BR" sz="1400"/>
              <a:t>Enunciado resumido</a:t>
            </a:r>
            <a:r>
              <a:rPr lang="pt-BR" sz="1400"/>
              <a:t>	</a:t>
            </a:r>
            <a:endParaRPr sz="1400"/>
          </a:p>
          <a:p>
            <a:pPr indent="457200" lvl="0" marL="0" marR="0" rtl="0" algn="just">
              <a:lnSpc>
                <a:spcPct val="115000"/>
              </a:lnSpc>
              <a:spcBef>
                <a:spcPts val="1200"/>
              </a:spcBef>
              <a:spcAft>
                <a:spcPts val="0"/>
              </a:spcAft>
              <a:buNone/>
            </a:pPr>
            <a:r>
              <a:rPr lang="pt-BR" sz="1400"/>
              <a:t>O programa deve receber dois números inteiros, somá-los e mostrar o resultado</a:t>
            </a:r>
            <a:endParaRPr sz="868"/>
          </a:p>
          <a:p>
            <a:pPr indent="0" lvl="0" marL="0" marR="0" rtl="0" algn="just">
              <a:lnSpc>
                <a:spcPct val="115000"/>
              </a:lnSpc>
              <a:spcBef>
                <a:spcPts val="1200"/>
              </a:spcBef>
              <a:spcAft>
                <a:spcPts val="0"/>
              </a:spcAft>
              <a:buNone/>
            </a:pPr>
            <a:r>
              <a:rPr b="1" lang="pt-BR" sz="1400"/>
              <a:t>Entrada</a:t>
            </a:r>
            <a:endParaRPr b="1" sz="1400"/>
          </a:p>
          <a:p>
            <a:pPr indent="457200" lvl="0" marL="0" rtl="0" algn="just">
              <a:spcBef>
                <a:spcPts val="1200"/>
              </a:spcBef>
              <a:spcAft>
                <a:spcPts val="0"/>
              </a:spcAft>
              <a:buClr>
                <a:schemeClr val="dk1"/>
              </a:buClr>
              <a:buSzPts val="1100"/>
              <a:buFont typeface="Arial"/>
              <a:buNone/>
            </a:pPr>
            <a:r>
              <a:rPr lang="pt-BR" sz="1400"/>
              <a:t>Dois números inteiros.</a:t>
            </a:r>
            <a:endParaRPr sz="1400"/>
          </a:p>
          <a:p>
            <a:pPr indent="0" lvl="0" marL="0" rtl="0" algn="just">
              <a:spcBef>
                <a:spcPts val="1200"/>
              </a:spcBef>
              <a:spcAft>
                <a:spcPts val="0"/>
              </a:spcAft>
              <a:buClr>
                <a:schemeClr val="dk1"/>
              </a:buClr>
              <a:buSzPts val="1100"/>
              <a:buFont typeface="Arial"/>
              <a:buNone/>
            </a:pPr>
            <a:r>
              <a:rPr b="1" lang="pt-BR" sz="1400"/>
              <a:t>Saída</a:t>
            </a:r>
            <a:endParaRPr b="1" sz="1400"/>
          </a:p>
          <a:p>
            <a:pPr indent="457200" lvl="0" marL="0" rtl="0" algn="just">
              <a:spcBef>
                <a:spcPts val="1200"/>
              </a:spcBef>
              <a:spcAft>
                <a:spcPts val="1200"/>
              </a:spcAft>
              <a:buClr>
                <a:schemeClr val="dk1"/>
              </a:buClr>
              <a:buSzPts val="1100"/>
              <a:buFont typeface="Arial"/>
              <a:buNone/>
            </a:pPr>
            <a:r>
              <a:rPr lang="pt-BR" sz="1400"/>
              <a:t>A soma dos dois números.</a:t>
            </a:r>
            <a:endParaRPr sz="1400"/>
          </a:p>
        </p:txBody>
      </p:sp>
      <p:sp>
        <p:nvSpPr>
          <p:cNvPr id="320" name="Google Shape;32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321" name="Google Shape;321;p39"/>
          <p:cNvSpPr txBox="1"/>
          <p:nvPr/>
        </p:nvSpPr>
        <p:spPr>
          <a:xfrm>
            <a:off x="1351796" y="3346325"/>
            <a:ext cx="1726200" cy="80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pt-BR">
                <a:solidFill>
                  <a:schemeClr val="dk2"/>
                </a:solidFill>
              </a:rPr>
              <a:t>Caso teste</a:t>
            </a:r>
            <a:endParaRPr b="1">
              <a:solidFill>
                <a:schemeClr val="dk2"/>
              </a:solidFill>
            </a:endParaRPr>
          </a:p>
          <a:p>
            <a:pPr indent="0" lvl="0" marL="0" rtl="0" algn="just">
              <a:lnSpc>
                <a:spcPct val="115000"/>
              </a:lnSpc>
              <a:spcBef>
                <a:spcPts val="1200"/>
              </a:spcBef>
              <a:spcAft>
                <a:spcPts val="1200"/>
              </a:spcAft>
              <a:buNone/>
            </a:pPr>
            <a:r>
              <a:rPr b="1" lang="pt-BR">
                <a:solidFill>
                  <a:schemeClr val="dk2"/>
                </a:solidFill>
              </a:rPr>
              <a:t>Entrada	Saída</a:t>
            </a:r>
            <a:endParaRPr b="1">
              <a:solidFill>
                <a:schemeClr val="dk2"/>
              </a:solidFill>
            </a:endParaRPr>
          </a:p>
        </p:txBody>
      </p:sp>
      <p:pic>
        <p:nvPicPr>
          <p:cNvPr id="322" name="Google Shape;322;p39"/>
          <p:cNvPicPr preferRelativeResize="0"/>
          <p:nvPr/>
        </p:nvPicPr>
        <p:blipFill>
          <a:blip r:embed="rId4">
            <a:alphaModFix/>
          </a:blip>
          <a:stretch>
            <a:fillRect/>
          </a:stretch>
        </p:blipFill>
        <p:spPr>
          <a:xfrm>
            <a:off x="8984825" y="152400"/>
            <a:ext cx="6775" cy="16260"/>
          </a:xfrm>
          <a:prstGeom prst="rect">
            <a:avLst/>
          </a:prstGeom>
          <a:noFill/>
          <a:ln>
            <a:noFill/>
          </a:ln>
        </p:spPr>
      </p:pic>
      <p:pic>
        <p:nvPicPr>
          <p:cNvPr id="323" name="Google Shape;323;p39"/>
          <p:cNvPicPr preferRelativeResize="0"/>
          <p:nvPr/>
        </p:nvPicPr>
        <p:blipFill rotWithShape="1">
          <a:blip r:embed="rId5">
            <a:alphaModFix/>
          </a:blip>
          <a:srcRect b="51026" l="1747" r="92275" t="21332"/>
          <a:stretch/>
        </p:blipFill>
        <p:spPr>
          <a:xfrm>
            <a:off x="1568150" y="4148225"/>
            <a:ext cx="236149" cy="487050"/>
          </a:xfrm>
          <a:prstGeom prst="rect">
            <a:avLst/>
          </a:prstGeom>
          <a:noFill/>
          <a:ln>
            <a:noFill/>
          </a:ln>
        </p:spPr>
      </p:pic>
      <p:pic>
        <p:nvPicPr>
          <p:cNvPr id="324" name="Google Shape;324;p39"/>
          <p:cNvPicPr preferRelativeResize="0"/>
          <p:nvPr/>
        </p:nvPicPr>
        <p:blipFill rotWithShape="1">
          <a:blip r:embed="rId6">
            <a:alphaModFix/>
          </a:blip>
          <a:srcRect b="66724" l="1048" r="93189" t="16964"/>
          <a:stretch/>
        </p:blipFill>
        <p:spPr>
          <a:xfrm>
            <a:off x="2469163" y="4229400"/>
            <a:ext cx="214025" cy="324700"/>
          </a:xfrm>
          <a:prstGeom prst="rect">
            <a:avLst/>
          </a:prstGeom>
          <a:noFill/>
          <a:ln>
            <a:noFill/>
          </a:ln>
        </p:spPr>
      </p:pic>
      <p:sp>
        <p:nvSpPr>
          <p:cNvPr id="325" name="Google Shape;325;p39"/>
          <p:cNvSpPr txBox="1"/>
          <p:nvPr/>
        </p:nvSpPr>
        <p:spPr>
          <a:xfrm>
            <a:off x="3424875" y="3371675"/>
            <a:ext cx="4206300" cy="1391400"/>
          </a:xfrm>
          <a:prstGeom prst="rect">
            <a:avLst/>
          </a:prstGeom>
          <a:noFill/>
          <a:ln>
            <a:noFill/>
          </a:ln>
        </p:spPr>
        <p:txBody>
          <a:bodyPr anchorCtr="0" anchor="t" bIns="91425" lIns="91425" spcFirstLastPara="1" rIns="91425" wrap="square" tIns="91425">
            <a:spAutoFit/>
          </a:bodyPr>
          <a:lstStyle/>
          <a:p>
            <a:pPr indent="457200" lvl="0" marL="457200" rtl="0" algn="just">
              <a:lnSpc>
                <a:spcPct val="115000"/>
              </a:lnSpc>
              <a:spcBef>
                <a:spcPts val="0"/>
              </a:spcBef>
              <a:spcAft>
                <a:spcPts val="1200"/>
              </a:spcAft>
              <a:buNone/>
            </a:pPr>
            <a:r>
              <a:rPr lang="pt-BR">
                <a:solidFill>
                  <a:schemeClr val="dk2"/>
                </a:solidFill>
              </a:rPr>
              <a:t>Como ainda não sabemos como entrar com dados no programa nem como manipulá-los, ainda não conseguimos solucionar o problema. Então, vamos aprender sobre variáveis e entradas.</a:t>
            </a:r>
            <a:endParaRPr b="1">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Variáveis</a:t>
            </a:r>
            <a:endParaRPr sz="2020"/>
          </a:p>
        </p:txBody>
      </p:sp>
      <p:sp>
        <p:nvSpPr>
          <p:cNvPr id="331" name="Google Shape;33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332" name="Google Shape;332;p40"/>
          <p:cNvSpPr txBox="1"/>
          <p:nvPr>
            <p:ph idx="1" type="body"/>
          </p:nvPr>
        </p:nvSpPr>
        <p:spPr>
          <a:xfrm>
            <a:off x="311700" y="1017725"/>
            <a:ext cx="8520600" cy="1238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400"/>
              <a:t>	São espaços na memória que podem guardar tipos de valor. Esses tipos podem ser números inteiros, números reais, caracteres (letras e símbolos), verdadeiro ou falso. Abaixo está uma tabela da sintaxe de declaração de variáveis, tipo de valor armazenado, bem como o intervalo de valores aceitos.</a:t>
            </a:r>
            <a:endParaRPr sz="1400"/>
          </a:p>
        </p:txBody>
      </p:sp>
      <p:graphicFrame>
        <p:nvGraphicFramePr>
          <p:cNvPr id="333" name="Google Shape;333;p40"/>
          <p:cNvGraphicFramePr/>
          <p:nvPr/>
        </p:nvGraphicFramePr>
        <p:xfrm>
          <a:off x="270650" y="2167175"/>
          <a:ext cx="3000000" cy="3000000"/>
        </p:xfrm>
        <a:graphic>
          <a:graphicData uri="http://schemas.openxmlformats.org/drawingml/2006/table">
            <a:tbl>
              <a:tblPr>
                <a:noFill/>
                <a:tableStyleId>{8C6AF765-5EC4-4DE4-853D-F10C22D8CAEE}</a:tableStyleId>
              </a:tblPr>
              <a:tblGrid>
                <a:gridCol w="911500"/>
                <a:gridCol w="2317825"/>
                <a:gridCol w="5373375"/>
              </a:tblGrid>
              <a:tr h="381000">
                <a:tc>
                  <a:txBody>
                    <a:bodyPr/>
                    <a:lstStyle/>
                    <a:p>
                      <a:pPr indent="0" lvl="0" marL="0" rtl="0" algn="l">
                        <a:spcBef>
                          <a:spcPts val="0"/>
                        </a:spcBef>
                        <a:spcAft>
                          <a:spcPts val="0"/>
                        </a:spcAft>
                        <a:buClr>
                          <a:schemeClr val="dk1"/>
                        </a:buClr>
                        <a:buSzPts val="1100"/>
                        <a:buFont typeface="Arial"/>
                        <a:buNone/>
                      </a:pPr>
                      <a:r>
                        <a:rPr lang="pt-BR">
                          <a:solidFill>
                            <a:schemeClr val="dk1"/>
                          </a:solidFill>
                        </a:rPr>
                        <a:t>Sintaxe</a:t>
                      </a:r>
                      <a:endParaRPr/>
                    </a:p>
                  </a:txBody>
                  <a:tcPr marT="91425" marB="91425" marR="91425" marL="91425">
                    <a:solidFill>
                      <a:srgbClr val="EFEFEF"/>
                    </a:solidFill>
                  </a:tcPr>
                </a:tc>
                <a:tc>
                  <a:txBody>
                    <a:bodyPr/>
                    <a:lstStyle/>
                    <a:p>
                      <a:pPr indent="0" lvl="0" marL="0" rtl="0" algn="l">
                        <a:spcBef>
                          <a:spcPts val="0"/>
                        </a:spcBef>
                        <a:spcAft>
                          <a:spcPts val="0"/>
                        </a:spcAft>
                        <a:buNone/>
                      </a:pPr>
                      <a:r>
                        <a:rPr lang="pt-BR">
                          <a:solidFill>
                            <a:schemeClr val="dk1"/>
                          </a:solidFill>
                        </a:rPr>
                        <a:t>Tipo de valor armazenado</a:t>
                      </a:r>
                      <a:endParaRPr/>
                    </a:p>
                  </a:txBody>
                  <a:tcPr marT="91425" marB="91425" marR="91425" marL="91425">
                    <a:solidFill>
                      <a:srgbClr val="EFEFEF"/>
                    </a:solidFill>
                  </a:tcPr>
                </a:tc>
                <a:tc>
                  <a:txBody>
                    <a:bodyPr/>
                    <a:lstStyle/>
                    <a:p>
                      <a:pPr indent="0" lvl="0" marL="0" rtl="0" algn="l">
                        <a:spcBef>
                          <a:spcPts val="0"/>
                        </a:spcBef>
                        <a:spcAft>
                          <a:spcPts val="0"/>
                        </a:spcAft>
                        <a:buNone/>
                      </a:pPr>
                      <a:r>
                        <a:rPr lang="pt-BR">
                          <a:solidFill>
                            <a:schemeClr val="dk1"/>
                          </a:solidFill>
                        </a:rPr>
                        <a:t>Intervalo de valores aceitos</a:t>
                      </a:r>
                      <a:endParaRPr>
                        <a:solidFill>
                          <a:schemeClr val="dk1"/>
                        </a:solidFill>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pt-BR">
                          <a:solidFill>
                            <a:schemeClr val="dk1"/>
                          </a:solidFill>
                        </a:rPr>
                        <a:t>int x;</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Número inteiro</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(-2.147.483.648) a (2.147.483.647)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pt-BR">
                          <a:solidFill>
                            <a:schemeClr val="dk1"/>
                          </a:solidFill>
                        </a:rPr>
                        <a:t>float x;</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Número real, com precisão de 7 casas decimais</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(1.175494351 E - 38) a (3,402823466 E + 38)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pt-BR">
                          <a:solidFill>
                            <a:schemeClr val="dk1"/>
                          </a:solidFill>
                        </a:rPr>
                        <a:t>double x;</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Número real com precisão de 15 casas decimais</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(2.2250738585072014 E - 308) a (1,7976931348623158 E + 308)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pt-BR">
                          <a:solidFill>
                            <a:schemeClr val="dk1"/>
                          </a:solidFill>
                        </a:rPr>
                        <a:t>bool x;</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Verdadeiro (1) ou falso (0)</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(True) ou (False)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pt-BR">
                          <a:solidFill>
                            <a:schemeClr val="dk1"/>
                          </a:solidFill>
                        </a:rPr>
                        <a:t>char x;</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Caractere</a:t>
                      </a:r>
                      <a:endParaRPr/>
                    </a:p>
                  </a:txBody>
                  <a:tcPr marT="91425" marB="91425" marR="91425" marL="91425"/>
                </a:tc>
                <a:tc>
                  <a:txBody>
                    <a:bodyPr/>
                    <a:lstStyle/>
                    <a:p>
                      <a:pPr indent="0" lvl="0" marL="0" rtl="0" algn="l">
                        <a:spcBef>
                          <a:spcPts val="0"/>
                        </a:spcBef>
                        <a:spcAft>
                          <a:spcPts val="0"/>
                        </a:spcAft>
                        <a:buNone/>
                      </a:pPr>
                      <a:r>
                        <a:rPr lang="pt-BR">
                          <a:solidFill>
                            <a:schemeClr val="dk1"/>
                          </a:solidFill>
                        </a:rPr>
                        <a:t>(-128) a (127) </a:t>
                      </a:r>
                      <a:endParaRPr>
                        <a:solidFill>
                          <a:schemeClr val="dk1"/>
                        </a:solidFill>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Variáveis</a:t>
            </a:r>
            <a:endParaRPr sz="2020"/>
          </a:p>
        </p:txBody>
      </p:sp>
      <p:sp>
        <p:nvSpPr>
          <p:cNvPr id="339" name="Google Shape;33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340" name="Google Shape;340;p41"/>
          <p:cNvSpPr txBox="1"/>
          <p:nvPr>
            <p:ph idx="1" type="body"/>
          </p:nvPr>
        </p:nvSpPr>
        <p:spPr>
          <a:xfrm>
            <a:off x="311700" y="1017725"/>
            <a:ext cx="8520600" cy="5727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pt-BR" sz="1400"/>
              <a:t>Podemos declarar mais de uma variável por vez, separando as variáveis criadas usando vírgula. </a:t>
            </a:r>
            <a:endParaRPr sz="1400"/>
          </a:p>
        </p:txBody>
      </p:sp>
      <p:pic>
        <p:nvPicPr>
          <p:cNvPr id="341" name="Google Shape;341;p41"/>
          <p:cNvPicPr preferRelativeResize="0"/>
          <p:nvPr/>
        </p:nvPicPr>
        <p:blipFill>
          <a:blip r:embed="rId3">
            <a:alphaModFix/>
          </a:blip>
          <a:stretch>
            <a:fillRect/>
          </a:stretch>
        </p:blipFill>
        <p:spPr>
          <a:xfrm>
            <a:off x="3620750" y="1532150"/>
            <a:ext cx="1662075" cy="281275"/>
          </a:xfrm>
          <a:prstGeom prst="rect">
            <a:avLst/>
          </a:prstGeom>
          <a:noFill/>
          <a:ln>
            <a:noFill/>
          </a:ln>
        </p:spPr>
      </p:pic>
      <p:sp>
        <p:nvSpPr>
          <p:cNvPr id="342" name="Google Shape;342;p41"/>
          <p:cNvSpPr txBox="1"/>
          <p:nvPr>
            <p:ph idx="1" type="body"/>
          </p:nvPr>
        </p:nvSpPr>
        <p:spPr>
          <a:xfrm>
            <a:off x="2449975" y="1460225"/>
            <a:ext cx="10995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400"/>
              <a:t>Exemplo:</a:t>
            </a:r>
            <a:endParaRPr sz="1400"/>
          </a:p>
        </p:txBody>
      </p:sp>
      <p:sp>
        <p:nvSpPr>
          <p:cNvPr id="343" name="Google Shape;343;p41"/>
          <p:cNvSpPr txBox="1"/>
          <p:nvPr>
            <p:ph idx="1" type="body"/>
          </p:nvPr>
        </p:nvSpPr>
        <p:spPr>
          <a:xfrm>
            <a:off x="311700" y="1937600"/>
            <a:ext cx="8520600" cy="7539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pt-BR" sz="1400"/>
              <a:t>Os nomes dados às variáveis são importantes, pois os utilizamos para referenciá-las, para usar seus dados em operações, modificar e obter seu conteúdo.</a:t>
            </a:r>
            <a:endParaRPr sz="1400"/>
          </a:p>
        </p:txBody>
      </p:sp>
      <p:sp>
        <p:nvSpPr>
          <p:cNvPr id="344" name="Google Shape;344;p41"/>
          <p:cNvSpPr txBox="1"/>
          <p:nvPr>
            <p:ph idx="1" type="body"/>
          </p:nvPr>
        </p:nvSpPr>
        <p:spPr>
          <a:xfrm>
            <a:off x="311700" y="2610175"/>
            <a:ext cx="8520600" cy="15351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b="1" lang="pt-BR" sz="1400"/>
              <a:t>Regras de nomenclatura de variáveis</a:t>
            </a:r>
            <a:endParaRPr b="1" sz="1400"/>
          </a:p>
          <a:p>
            <a:pPr indent="-317500" lvl="0" marL="457200" rtl="0" algn="just">
              <a:spcBef>
                <a:spcPts val="1200"/>
              </a:spcBef>
              <a:spcAft>
                <a:spcPts val="0"/>
              </a:spcAft>
              <a:buSzPts val="1400"/>
              <a:buChar char="●"/>
            </a:pPr>
            <a:r>
              <a:rPr lang="pt-BR" sz="1400"/>
              <a:t>Há distinção entre letras maiúsculas e minúsculas. </a:t>
            </a:r>
            <a:endParaRPr sz="1400"/>
          </a:p>
          <a:p>
            <a:pPr indent="-317500" lvl="0" marL="457200" rtl="0" algn="just">
              <a:spcBef>
                <a:spcPts val="0"/>
              </a:spcBef>
              <a:spcAft>
                <a:spcPts val="0"/>
              </a:spcAft>
              <a:buSzPts val="1400"/>
              <a:buChar char="●"/>
            </a:pPr>
            <a:r>
              <a:rPr lang="pt-BR" sz="1400"/>
              <a:t>Palavras que são utilizadas para comandos não são aceitas.</a:t>
            </a:r>
            <a:endParaRPr sz="1400"/>
          </a:p>
          <a:p>
            <a:pPr indent="-317500" lvl="0" marL="457200" rtl="0" algn="just">
              <a:spcBef>
                <a:spcPts val="0"/>
              </a:spcBef>
              <a:spcAft>
                <a:spcPts val="0"/>
              </a:spcAft>
              <a:buSzPts val="1400"/>
              <a:buChar char="●"/>
            </a:pPr>
            <a:r>
              <a:rPr lang="pt-BR" sz="1400"/>
              <a:t>São aceitas letras de A a Z sem acentos, algarismos de 0 a 9, sublinhado. O primeiro caractere deve ser letra ou sublinhado.</a:t>
            </a:r>
            <a:endParaRPr sz="1400"/>
          </a:p>
        </p:txBody>
      </p:sp>
      <p:sp>
        <p:nvSpPr>
          <p:cNvPr id="345" name="Google Shape;345;p41"/>
          <p:cNvSpPr txBox="1"/>
          <p:nvPr>
            <p:ph idx="1" type="body"/>
          </p:nvPr>
        </p:nvSpPr>
        <p:spPr>
          <a:xfrm>
            <a:off x="191500" y="4145275"/>
            <a:ext cx="2856300" cy="5727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lang="pt-BR" sz="1400"/>
              <a:t>Exemplos funcionais: </a:t>
            </a:r>
            <a:endParaRPr sz="1400"/>
          </a:p>
        </p:txBody>
      </p:sp>
      <p:pic>
        <p:nvPicPr>
          <p:cNvPr id="346" name="Google Shape;346;p41"/>
          <p:cNvPicPr preferRelativeResize="0"/>
          <p:nvPr/>
        </p:nvPicPr>
        <p:blipFill>
          <a:blip r:embed="rId4">
            <a:alphaModFix/>
          </a:blip>
          <a:stretch>
            <a:fillRect/>
          </a:stretch>
        </p:blipFill>
        <p:spPr>
          <a:xfrm>
            <a:off x="2506450" y="4528475"/>
            <a:ext cx="1766675" cy="231350"/>
          </a:xfrm>
          <a:prstGeom prst="rect">
            <a:avLst/>
          </a:prstGeom>
          <a:noFill/>
          <a:ln>
            <a:noFill/>
          </a:ln>
        </p:spPr>
      </p:pic>
      <p:sp>
        <p:nvSpPr>
          <p:cNvPr id="347" name="Google Shape;347;p41"/>
          <p:cNvSpPr txBox="1"/>
          <p:nvPr>
            <p:ph idx="1" type="body"/>
          </p:nvPr>
        </p:nvSpPr>
        <p:spPr>
          <a:xfrm>
            <a:off x="4315563" y="4145275"/>
            <a:ext cx="2856300" cy="5727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lang="pt-BR" sz="1400"/>
              <a:t>Exemplos que dão erro: </a:t>
            </a:r>
            <a:endParaRPr sz="1400"/>
          </a:p>
        </p:txBody>
      </p:sp>
      <p:pic>
        <p:nvPicPr>
          <p:cNvPr id="348" name="Google Shape;348;p41"/>
          <p:cNvPicPr preferRelativeResize="0"/>
          <p:nvPr/>
        </p:nvPicPr>
        <p:blipFill>
          <a:blip r:embed="rId5">
            <a:alphaModFix/>
          </a:blip>
          <a:stretch>
            <a:fillRect/>
          </a:stretch>
        </p:blipFill>
        <p:spPr>
          <a:xfrm>
            <a:off x="6862663" y="4246075"/>
            <a:ext cx="1609799" cy="231350"/>
          </a:xfrm>
          <a:prstGeom prst="rect">
            <a:avLst/>
          </a:prstGeom>
          <a:noFill/>
          <a:ln>
            <a:noFill/>
          </a:ln>
        </p:spPr>
      </p:pic>
      <p:pic>
        <p:nvPicPr>
          <p:cNvPr id="349" name="Google Shape;349;p41"/>
          <p:cNvPicPr preferRelativeResize="0"/>
          <p:nvPr/>
        </p:nvPicPr>
        <p:blipFill>
          <a:blip r:embed="rId6">
            <a:alphaModFix/>
          </a:blip>
          <a:stretch>
            <a:fillRect/>
          </a:stretch>
        </p:blipFill>
        <p:spPr>
          <a:xfrm>
            <a:off x="6862675" y="4522825"/>
            <a:ext cx="1609775" cy="235015"/>
          </a:xfrm>
          <a:prstGeom prst="rect">
            <a:avLst/>
          </a:prstGeom>
          <a:noFill/>
          <a:ln>
            <a:noFill/>
          </a:ln>
        </p:spPr>
      </p:pic>
      <p:pic>
        <p:nvPicPr>
          <p:cNvPr id="350" name="Google Shape;350;p41"/>
          <p:cNvPicPr preferRelativeResize="0"/>
          <p:nvPr/>
        </p:nvPicPr>
        <p:blipFill>
          <a:blip r:embed="rId7">
            <a:alphaModFix/>
          </a:blip>
          <a:stretch>
            <a:fillRect/>
          </a:stretch>
        </p:blipFill>
        <p:spPr>
          <a:xfrm>
            <a:off x="2506450" y="4246075"/>
            <a:ext cx="1430171" cy="23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Introdução</a:t>
            </a:r>
            <a:endParaRPr/>
          </a:p>
        </p:txBody>
      </p:sp>
      <p:sp>
        <p:nvSpPr>
          <p:cNvPr id="69" name="Google Shape;69;p15"/>
          <p:cNvSpPr txBox="1"/>
          <p:nvPr>
            <p:ph idx="1" type="body"/>
          </p:nvPr>
        </p:nvSpPr>
        <p:spPr>
          <a:xfrm>
            <a:off x="311700" y="1152475"/>
            <a:ext cx="8520600" cy="3865500"/>
          </a:xfrm>
          <a:prstGeom prst="rect">
            <a:avLst/>
          </a:prstGeom>
        </p:spPr>
        <p:txBody>
          <a:bodyPr anchorCtr="0" anchor="t" bIns="91425" lIns="91425" spcFirstLastPara="1" rIns="91425" wrap="square" tIns="91425">
            <a:normAutofit lnSpcReduction="10000"/>
          </a:bodyPr>
          <a:lstStyle/>
          <a:p>
            <a:pPr indent="0" lvl="0" marL="457200" rtl="0" algn="l">
              <a:lnSpc>
                <a:spcPct val="200000"/>
              </a:lnSpc>
              <a:spcBef>
                <a:spcPts val="0"/>
              </a:spcBef>
              <a:spcAft>
                <a:spcPts val="0"/>
              </a:spcAft>
              <a:buNone/>
            </a:pPr>
            <a:r>
              <a:rPr lang="pt-BR" sz="1600" u="sng">
                <a:solidFill>
                  <a:schemeClr val="hlink"/>
                </a:solidFill>
                <a:hlinkClick r:id="rId3"/>
              </a:rPr>
              <a:t>Olimpíada Brasileira de Informática</a:t>
            </a:r>
            <a:r>
              <a:rPr lang="pt-BR" sz="1600"/>
              <a:t> </a:t>
            </a:r>
            <a:r>
              <a:rPr b="1" lang="pt-BR" sz="1600"/>
              <a:t>(OBI)</a:t>
            </a:r>
            <a:endParaRPr b="1" sz="1600"/>
          </a:p>
          <a:p>
            <a:pPr indent="0" lvl="0" marL="0" rtl="0" algn="just">
              <a:lnSpc>
                <a:spcPct val="200000"/>
              </a:lnSpc>
              <a:spcBef>
                <a:spcPts val="1200"/>
              </a:spcBef>
              <a:spcAft>
                <a:spcPts val="0"/>
              </a:spcAft>
              <a:buNone/>
            </a:pPr>
            <a:r>
              <a:rPr lang="pt-BR" sz="1500"/>
              <a:t>	É uma olimpíada de programação, que busca identificar habilidade e vocação nos participantes, além de incentivar e instruí-los a seguir carreiras nas áreas de ciência e tecnologia. Ela ocorre anualmente, para estudantes do ensino fundamental e médio. </a:t>
            </a:r>
            <a:endParaRPr sz="1500"/>
          </a:p>
          <a:p>
            <a:pPr indent="-323850" lvl="0" marL="457200" rtl="0" algn="just">
              <a:lnSpc>
                <a:spcPct val="200000"/>
              </a:lnSpc>
              <a:spcBef>
                <a:spcPts val="1200"/>
              </a:spcBef>
              <a:spcAft>
                <a:spcPts val="0"/>
              </a:spcAft>
              <a:buSzPts val="1500"/>
              <a:buChar char="●"/>
            </a:pPr>
            <a:r>
              <a:rPr lang="pt-BR" sz="1500"/>
              <a:t>Os ganhadores ganham medalhas (taxa de envio de 30 reais). </a:t>
            </a:r>
            <a:endParaRPr sz="1500"/>
          </a:p>
          <a:p>
            <a:pPr indent="-323850" lvl="0" marL="457200" rtl="0" algn="just">
              <a:lnSpc>
                <a:spcPct val="200000"/>
              </a:lnSpc>
              <a:spcBef>
                <a:spcPts val="0"/>
              </a:spcBef>
              <a:spcAft>
                <a:spcPts val="0"/>
              </a:spcAft>
              <a:buSzPts val="1500"/>
              <a:buChar char="●"/>
            </a:pPr>
            <a:r>
              <a:rPr lang="pt-BR" sz="1500"/>
              <a:t>Os medalhistas podem ingressar na universidade realizando um processo seletivo concorrendo pelas vagas olímpicas. Um exemplo de universidade que possui vagas olímpicas é a Universidade Estadual de Campinas (Unicamp). </a:t>
            </a:r>
            <a:endParaRPr sz="1500"/>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Variáveis</a:t>
            </a:r>
            <a:endParaRPr sz="2020"/>
          </a:p>
        </p:txBody>
      </p:sp>
      <p:sp>
        <p:nvSpPr>
          <p:cNvPr id="356" name="Google Shape;35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357" name="Google Shape;357;p42"/>
          <p:cNvSpPr txBox="1"/>
          <p:nvPr>
            <p:ph idx="1" type="body"/>
          </p:nvPr>
        </p:nvSpPr>
        <p:spPr>
          <a:xfrm>
            <a:off x="311700" y="1017725"/>
            <a:ext cx="8520600" cy="471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400"/>
              <a:t>	</a:t>
            </a:r>
            <a:r>
              <a:rPr b="1" lang="pt-BR" sz="1400"/>
              <a:t>Declarando variáveis </a:t>
            </a:r>
            <a:endParaRPr b="1" sz="1400"/>
          </a:p>
        </p:txBody>
      </p:sp>
      <p:sp>
        <p:nvSpPr>
          <p:cNvPr id="358" name="Google Shape;358;p42"/>
          <p:cNvSpPr txBox="1"/>
          <p:nvPr>
            <p:ph idx="1" type="body"/>
          </p:nvPr>
        </p:nvSpPr>
        <p:spPr>
          <a:xfrm>
            <a:off x="311700" y="1488725"/>
            <a:ext cx="5828100" cy="32691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SzPts val="1400"/>
              <a:buChar char="●"/>
            </a:pPr>
            <a:r>
              <a:rPr b="1" lang="pt-BR" sz="1400"/>
              <a:t>Declarada fora das funções / Variável global: </a:t>
            </a:r>
            <a:r>
              <a:rPr lang="pt-BR" sz="1400"/>
              <a:t>Seu nome pode ser referenciado por qualquer função e seu valor será o mesmo para todas as funções (sendo compartilhada), se o valor for alterado estará alterado em todas. Além disso, são inicializadas valendo 0. No exemplo ao lado x inicia valendo 0.</a:t>
            </a:r>
            <a:endParaRPr sz="1400"/>
          </a:p>
          <a:p>
            <a:pPr indent="0" lvl="0" marL="457200" rtl="0" algn="just">
              <a:spcBef>
                <a:spcPts val="1200"/>
              </a:spcBef>
              <a:spcAft>
                <a:spcPts val="0"/>
              </a:spcAft>
              <a:buNone/>
            </a:pPr>
            <a:r>
              <a:t/>
            </a:r>
            <a:endParaRPr sz="1400"/>
          </a:p>
          <a:p>
            <a:pPr indent="-317500" lvl="0" marL="457200" rtl="0" algn="just">
              <a:spcBef>
                <a:spcPts val="1200"/>
              </a:spcBef>
              <a:spcAft>
                <a:spcPts val="0"/>
              </a:spcAft>
              <a:buSzPts val="1400"/>
              <a:buChar char="●"/>
            </a:pPr>
            <a:r>
              <a:rPr b="1" lang="pt-BR" sz="1400"/>
              <a:t>Declarada dentro de uma função / Variável local: </a:t>
            </a:r>
            <a:r>
              <a:rPr lang="pt-BR" sz="1400"/>
              <a:t>Seu nome só pode ser referenciado dentro da função onde foi declarada, portanto não pode ter seu valor acessado ou alterado por outra função simplesmente usando seu nome. O valor inicial da variável pode ser qualquer coisa que esteja na memória (lixo da memória).</a:t>
            </a:r>
            <a:endParaRPr sz="1400"/>
          </a:p>
        </p:txBody>
      </p:sp>
      <p:pic>
        <p:nvPicPr>
          <p:cNvPr id="359" name="Google Shape;359;p42"/>
          <p:cNvPicPr preferRelativeResize="0"/>
          <p:nvPr/>
        </p:nvPicPr>
        <p:blipFill>
          <a:blip r:embed="rId3">
            <a:alphaModFix/>
          </a:blip>
          <a:stretch>
            <a:fillRect/>
          </a:stretch>
        </p:blipFill>
        <p:spPr>
          <a:xfrm>
            <a:off x="6402250" y="1488725"/>
            <a:ext cx="2430050" cy="1202875"/>
          </a:xfrm>
          <a:prstGeom prst="rect">
            <a:avLst/>
          </a:prstGeom>
          <a:noFill/>
          <a:ln>
            <a:noFill/>
          </a:ln>
        </p:spPr>
      </p:pic>
      <p:pic>
        <p:nvPicPr>
          <p:cNvPr id="360" name="Google Shape;360;p42"/>
          <p:cNvPicPr preferRelativeResize="0"/>
          <p:nvPr/>
        </p:nvPicPr>
        <p:blipFill>
          <a:blip r:embed="rId4">
            <a:alphaModFix/>
          </a:blip>
          <a:stretch>
            <a:fillRect/>
          </a:stretch>
        </p:blipFill>
        <p:spPr>
          <a:xfrm>
            <a:off x="6402250" y="3297350"/>
            <a:ext cx="2430050" cy="12398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Variáveis</a:t>
            </a:r>
            <a:endParaRPr sz="2020"/>
          </a:p>
        </p:txBody>
      </p:sp>
      <p:sp>
        <p:nvSpPr>
          <p:cNvPr id="366" name="Google Shape;36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367" name="Google Shape;367;p43"/>
          <p:cNvSpPr txBox="1"/>
          <p:nvPr>
            <p:ph idx="1" type="body"/>
          </p:nvPr>
        </p:nvSpPr>
        <p:spPr>
          <a:xfrm>
            <a:off x="311700" y="1152475"/>
            <a:ext cx="8520600" cy="4710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b="1" lang="pt-BR" sz="1400"/>
              <a:t>Atribuindo valor a uma variável</a:t>
            </a:r>
            <a:endParaRPr b="1" sz="1400"/>
          </a:p>
        </p:txBody>
      </p:sp>
      <p:sp>
        <p:nvSpPr>
          <p:cNvPr id="368" name="Google Shape;368;p43"/>
          <p:cNvSpPr txBox="1"/>
          <p:nvPr>
            <p:ph idx="1" type="body"/>
          </p:nvPr>
        </p:nvSpPr>
        <p:spPr>
          <a:xfrm>
            <a:off x="311700" y="1623475"/>
            <a:ext cx="8520600" cy="8043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pt-BR" sz="1400"/>
              <a:t>Para atribuir valor a uma variável utilizamos o sinal “=”. A variável que estiver à esquerda do “=” terá seu valor substituído pelo valor à direita (expressões são válidas). Exemplo:</a:t>
            </a:r>
            <a:endParaRPr sz="1400"/>
          </a:p>
        </p:txBody>
      </p:sp>
      <p:pic>
        <p:nvPicPr>
          <p:cNvPr id="369" name="Google Shape;369;p43"/>
          <p:cNvPicPr preferRelativeResize="0"/>
          <p:nvPr/>
        </p:nvPicPr>
        <p:blipFill>
          <a:blip r:embed="rId3">
            <a:alphaModFix/>
          </a:blip>
          <a:stretch>
            <a:fillRect/>
          </a:stretch>
        </p:blipFill>
        <p:spPr>
          <a:xfrm>
            <a:off x="3388125" y="3262625"/>
            <a:ext cx="876300" cy="295275"/>
          </a:xfrm>
          <a:prstGeom prst="rect">
            <a:avLst/>
          </a:prstGeom>
          <a:noFill/>
          <a:ln>
            <a:noFill/>
          </a:ln>
        </p:spPr>
      </p:pic>
      <p:pic>
        <p:nvPicPr>
          <p:cNvPr id="370" name="Google Shape;370;p43"/>
          <p:cNvPicPr preferRelativeResize="0"/>
          <p:nvPr/>
        </p:nvPicPr>
        <p:blipFill>
          <a:blip r:embed="rId4">
            <a:alphaModFix/>
          </a:blip>
          <a:stretch>
            <a:fillRect/>
          </a:stretch>
        </p:blipFill>
        <p:spPr>
          <a:xfrm>
            <a:off x="4264425" y="2335825"/>
            <a:ext cx="615134" cy="295275"/>
          </a:xfrm>
          <a:prstGeom prst="rect">
            <a:avLst/>
          </a:prstGeom>
          <a:noFill/>
          <a:ln>
            <a:noFill/>
          </a:ln>
        </p:spPr>
      </p:pic>
      <p:sp>
        <p:nvSpPr>
          <p:cNvPr id="371" name="Google Shape;371;p43"/>
          <p:cNvSpPr txBox="1"/>
          <p:nvPr>
            <p:ph idx="1" type="body"/>
          </p:nvPr>
        </p:nvSpPr>
        <p:spPr>
          <a:xfrm>
            <a:off x="311700" y="2689900"/>
            <a:ext cx="8520600" cy="7638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pt-BR" sz="1400"/>
              <a:t>Podemos atribuir valor a uma variável no momento de sua criação ou depois de ser inicializada. Exemplo: </a:t>
            </a:r>
            <a:endParaRPr sz="1400"/>
          </a:p>
        </p:txBody>
      </p:sp>
      <p:pic>
        <p:nvPicPr>
          <p:cNvPr id="372" name="Google Shape;372;p43"/>
          <p:cNvPicPr preferRelativeResize="0"/>
          <p:nvPr/>
        </p:nvPicPr>
        <p:blipFill>
          <a:blip r:embed="rId5">
            <a:alphaModFix/>
          </a:blip>
          <a:stretch>
            <a:fillRect/>
          </a:stretch>
        </p:blipFill>
        <p:spPr>
          <a:xfrm>
            <a:off x="4919525" y="3123900"/>
            <a:ext cx="709650" cy="572700"/>
          </a:xfrm>
          <a:prstGeom prst="rect">
            <a:avLst/>
          </a:prstGeom>
          <a:noFill/>
          <a:ln>
            <a:noFill/>
          </a:ln>
        </p:spPr>
      </p:pic>
      <p:sp>
        <p:nvSpPr>
          <p:cNvPr id="373" name="Google Shape;373;p43"/>
          <p:cNvSpPr txBox="1"/>
          <p:nvPr>
            <p:ph idx="1" type="body"/>
          </p:nvPr>
        </p:nvSpPr>
        <p:spPr>
          <a:xfrm>
            <a:off x="311700" y="3728663"/>
            <a:ext cx="8520600" cy="7638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pt-BR" sz="1400"/>
              <a:t>Também podemos atribuir valores a variáveis utilizando entradas, como veremos à diante.</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aphicFrame>
        <p:nvGraphicFramePr>
          <p:cNvPr id="378" name="Google Shape;378;p44"/>
          <p:cNvGraphicFramePr/>
          <p:nvPr/>
        </p:nvGraphicFramePr>
        <p:xfrm>
          <a:off x="786500" y="1960463"/>
          <a:ext cx="3000000" cy="3000000"/>
        </p:xfrm>
        <a:graphic>
          <a:graphicData uri="http://schemas.openxmlformats.org/drawingml/2006/table">
            <a:tbl>
              <a:tblPr>
                <a:noFill/>
                <a:tableStyleId>{8C6AF765-5EC4-4DE4-853D-F10C22D8CAEE}</a:tableStyleId>
              </a:tblPr>
              <a:tblGrid>
                <a:gridCol w="1610150"/>
                <a:gridCol w="1647050"/>
                <a:gridCol w="1086200"/>
                <a:gridCol w="1506825"/>
                <a:gridCol w="1588000"/>
              </a:tblGrid>
              <a:tr h="381000">
                <a:tc>
                  <a:txBody>
                    <a:bodyPr/>
                    <a:lstStyle/>
                    <a:p>
                      <a:pPr indent="0" lvl="0" marL="0" rtl="0" algn="l">
                        <a:spcBef>
                          <a:spcPts val="0"/>
                        </a:spcBef>
                        <a:spcAft>
                          <a:spcPts val="0"/>
                        </a:spcAft>
                        <a:buNone/>
                      </a:pPr>
                      <a:r>
                        <a:rPr lang="pt-BR"/>
                        <a:t>Operação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Operador utilizado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Exemplo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Valor de X antes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Valor de X depois</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pt-BR"/>
                        <a:t>Adição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12</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pt-BR"/>
                        <a:t>Subtração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8</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pt-BR"/>
                        <a:t>Divisão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pt-BR"/>
                        <a:t>Multiplicação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20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pt-BR"/>
                        <a:t>Resto da divisão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BR"/>
                        <a:t>0</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79" name="Google Shape;379;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Variáveis</a:t>
            </a:r>
            <a:endParaRPr sz="2020"/>
          </a:p>
        </p:txBody>
      </p:sp>
      <p:sp>
        <p:nvSpPr>
          <p:cNvPr id="380" name="Google Shape;38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381" name="Google Shape;381;p44"/>
          <p:cNvSpPr txBox="1"/>
          <p:nvPr>
            <p:ph idx="1" type="body"/>
          </p:nvPr>
        </p:nvSpPr>
        <p:spPr>
          <a:xfrm>
            <a:off x="311700" y="1152475"/>
            <a:ext cx="8520600" cy="4710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b="1" lang="pt-BR" sz="1400"/>
              <a:t>Operadores aritméticos</a:t>
            </a:r>
            <a:endParaRPr b="1" sz="1400"/>
          </a:p>
        </p:txBody>
      </p:sp>
      <p:sp>
        <p:nvSpPr>
          <p:cNvPr id="382" name="Google Shape;382;p44"/>
          <p:cNvSpPr txBox="1"/>
          <p:nvPr>
            <p:ph idx="1" type="body"/>
          </p:nvPr>
        </p:nvSpPr>
        <p:spPr>
          <a:xfrm>
            <a:off x="311700" y="1513975"/>
            <a:ext cx="8520600" cy="449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pt-BR" sz="1400"/>
              <a:t>As operações matemáticas em C++ podem ser representadas por meio da tabela abaixo.</a:t>
            </a:r>
            <a:endParaRPr sz="1400"/>
          </a:p>
        </p:txBody>
      </p:sp>
      <p:pic>
        <p:nvPicPr>
          <p:cNvPr id="383" name="Google Shape;383;p44"/>
          <p:cNvPicPr preferRelativeResize="0"/>
          <p:nvPr/>
        </p:nvPicPr>
        <p:blipFill>
          <a:blip r:embed="rId3">
            <a:alphaModFix/>
          </a:blip>
          <a:stretch>
            <a:fillRect/>
          </a:stretch>
        </p:blipFill>
        <p:spPr>
          <a:xfrm>
            <a:off x="4189625" y="2429800"/>
            <a:ext cx="838550" cy="246100"/>
          </a:xfrm>
          <a:prstGeom prst="rect">
            <a:avLst/>
          </a:prstGeom>
          <a:noFill/>
          <a:ln>
            <a:noFill/>
          </a:ln>
        </p:spPr>
      </p:pic>
      <p:pic>
        <p:nvPicPr>
          <p:cNvPr id="384" name="Google Shape;384;p44"/>
          <p:cNvPicPr preferRelativeResize="0"/>
          <p:nvPr/>
        </p:nvPicPr>
        <p:blipFill>
          <a:blip r:embed="rId4">
            <a:alphaModFix/>
          </a:blip>
          <a:stretch>
            <a:fillRect/>
          </a:stretch>
        </p:blipFill>
        <p:spPr>
          <a:xfrm>
            <a:off x="4189625" y="2806125"/>
            <a:ext cx="838557" cy="246100"/>
          </a:xfrm>
          <a:prstGeom prst="rect">
            <a:avLst/>
          </a:prstGeom>
          <a:noFill/>
          <a:ln>
            <a:noFill/>
          </a:ln>
        </p:spPr>
      </p:pic>
      <p:pic>
        <p:nvPicPr>
          <p:cNvPr id="385" name="Google Shape;385;p44"/>
          <p:cNvPicPr preferRelativeResize="0"/>
          <p:nvPr/>
        </p:nvPicPr>
        <p:blipFill>
          <a:blip r:embed="rId5">
            <a:alphaModFix/>
          </a:blip>
          <a:stretch>
            <a:fillRect/>
          </a:stretch>
        </p:blipFill>
        <p:spPr>
          <a:xfrm>
            <a:off x="4189625" y="3211975"/>
            <a:ext cx="838550" cy="260881"/>
          </a:xfrm>
          <a:prstGeom prst="rect">
            <a:avLst/>
          </a:prstGeom>
          <a:noFill/>
          <a:ln>
            <a:noFill/>
          </a:ln>
        </p:spPr>
      </p:pic>
      <p:pic>
        <p:nvPicPr>
          <p:cNvPr id="386" name="Google Shape;386;p44"/>
          <p:cNvPicPr preferRelativeResize="0"/>
          <p:nvPr/>
        </p:nvPicPr>
        <p:blipFill>
          <a:blip r:embed="rId6">
            <a:alphaModFix/>
          </a:blip>
          <a:stretch>
            <a:fillRect/>
          </a:stretch>
        </p:blipFill>
        <p:spPr>
          <a:xfrm>
            <a:off x="4194175" y="3610875"/>
            <a:ext cx="829440" cy="246100"/>
          </a:xfrm>
          <a:prstGeom prst="rect">
            <a:avLst/>
          </a:prstGeom>
          <a:noFill/>
          <a:ln>
            <a:noFill/>
          </a:ln>
        </p:spPr>
      </p:pic>
      <p:pic>
        <p:nvPicPr>
          <p:cNvPr id="387" name="Google Shape;387;p44"/>
          <p:cNvPicPr preferRelativeResize="0"/>
          <p:nvPr/>
        </p:nvPicPr>
        <p:blipFill>
          <a:blip r:embed="rId7">
            <a:alphaModFix/>
          </a:blip>
          <a:stretch>
            <a:fillRect/>
          </a:stretch>
        </p:blipFill>
        <p:spPr>
          <a:xfrm>
            <a:off x="4189625" y="4015875"/>
            <a:ext cx="838550" cy="2408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Variáveis</a:t>
            </a:r>
            <a:endParaRPr sz="2020"/>
          </a:p>
        </p:txBody>
      </p:sp>
      <p:sp>
        <p:nvSpPr>
          <p:cNvPr id="393" name="Google Shape;39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394" name="Google Shape;394;p45"/>
          <p:cNvSpPr txBox="1"/>
          <p:nvPr>
            <p:ph idx="1" type="body"/>
          </p:nvPr>
        </p:nvSpPr>
        <p:spPr>
          <a:xfrm>
            <a:off x="311700" y="1152475"/>
            <a:ext cx="8520600" cy="4710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b="1" lang="pt-BR" sz="1400"/>
              <a:t>Operadores aritméticos </a:t>
            </a:r>
            <a:r>
              <a:rPr lang="pt-BR" sz="1400"/>
              <a:t>(Detalhes das operações)</a:t>
            </a:r>
            <a:endParaRPr sz="1400"/>
          </a:p>
        </p:txBody>
      </p:sp>
      <p:sp>
        <p:nvSpPr>
          <p:cNvPr id="395" name="Google Shape;395;p45"/>
          <p:cNvSpPr txBox="1"/>
          <p:nvPr>
            <p:ph idx="1" type="body"/>
          </p:nvPr>
        </p:nvSpPr>
        <p:spPr>
          <a:xfrm>
            <a:off x="311700" y="1623475"/>
            <a:ext cx="4802400" cy="14796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b="1" lang="pt-BR" sz="1400"/>
              <a:t>Incremento / Decremento pós-fixado:</a:t>
            </a:r>
            <a:r>
              <a:rPr lang="pt-BR" sz="1400"/>
              <a:t> O valor de X é utilizado na expressão e depois é somado 1 a X.</a:t>
            </a:r>
            <a:endParaRPr sz="1400"/>
          </a:p>
          <a:p>
            <a:pPr indent="-317500" lvl="0" marL="457200" rtl="0" algn="just">
              <a:spcBef>
                <a:spcPts val="1200"/>
              </a:spcBef>
              <a:spcAft>
                <a:spcPts val="0"/>
              </a:spcAft>
              <a:buSzPts val="1400"/>
              <a:buChar char="●"/>
            </a:pPr>
            <a:r>
              <a:rPr b="1" lang="pt-BR" sz="1400"/>
              <a:t>“X++”: </a:t>
            </a:r>
            <a:r>
              <a:rPr lang="pt-BR" sz="1400"/>
              <a:t>Equivale a X=X+1.</a:t>
            </a:r>
            <a:endParaRPr sz="1400"/>
          </a:p>
          <a:p>
            <a:pPr indent="-317500" lvl="0" marL="457200" rtl="0" algn="just">
              <a:spcBef>
                <a:spcPts val="0"/>
              </a:spcBef>
              <a:spcAft>
                <a:spcPts val="0"/>
              </a:spcAft>
              <a:buSzPts val="1400"/>
              <a:buChar char="●"/>
            </a:pPr>
            <a:r>
              <a:rPr b="1" lang="pt-BR" sz="1400"/>
              <a:t>“X- -”:</a:t>
            </a:r>
            <a:r>
              <a:rPr lang="pt-BR" sz="1400"/>
              <a:t> Equivale a X=X-1.</a:t>
            </a:r>
            <a:endParaRPr sz="1400"/>
          </a:p>
        </p:txBody>
      </p:sp>
      <p:sp>
        <p:nvSpPr>
          <p:cNvPr id="396" name="Google Shape;396;p45"/>
          <p:cNvSpPr txBox="1"/>
          <p:nvPr>
            <p:ph idx="1" type="body"/>
          </p:nvPr>
        </p:nvSpPr>
        <p:spPr>
          <a:xfrm>
            <a:off x="311700" y="3103050"/>
            <a:ext cx="4765500" cy="1479600"/>
          </a:xfrm>
          <a:prstGeom prst="rect">
            <a:avLst/>
          </a:prstGeom>
        </p:spPr>
        <p:txBody>
          <a:bodyPr anchorCtr="0" anchor="t" bIns="91425" lIns="91425" spcFirstLastPara="1" rIns="91425" wrap="square" tIns="91425">
            <a:normAutofit lnSpcReduction="10000"/>
          </a:bodyPr>
          <a:lstStyle/>
          <a:p>
            <a:pPr indent="0" lvl="0" marL="457200" rtl="0" algn="just">
              <a:spcBef>
                <a:spcPts val="0"/>
              </a:spcBef>
              <a:spcAft>
                <a:spcPts val="0"/>
              </a:spcAft>
              <a:buNone/>
            </a:pPr>
            <a:r>
              <a:rPr b="1" lang="pt-BR" sz="1400"/>
              <a:t>Incremento / Decremento pré-fixado:</a:t>
            </a:r>
            <a:r>
              <a:rPr lang="pt-BR" sz="1400"/>
              <a:t> É somado 1 ao valor de X e depois esse valor é utilizado na expressão.</a:t>
            </a:r>
            <a:endParaRPr sz="1400"/>
          </a:p>
          <a:p>
            <a:pPr indent="-317500" lvl="0" marL="457200" rtl="0" algn="just">
              <a:spcBef>
                <a:spcPts val="1200"/>
              </a:spcBef>
              <a:spcAft>
                <a:spcPts val="0"/>
              </a:spcAft>
              <a:buSzPts val="1400"/>
              <a:buChar char="●"/>
            </a:pPr>
            <a:r>
              <a:rPr b="1" lang="pt-BR" sz="1400"/>
              <a:t>“++X”:</a:t>
            </a:r>
            <a:r>
              <a:rPr lang="pt-BR" sz="1400"/>
              <a:t> Equivale a X=X+1</a:t>
            </a:r>
            <a:endParaRPr sz="1400"/>
          </a:p>
          <a:p>
            <a:pPr indent="-317500" lvl="0" marL="457200" rtl="0" algn="just">
              <a:spcBef>
                <a:spcPts val="0"/>
              </a:spcBef>
              <a:spcAft>
                <a:spcPts val="0"/>
              </a:spcAft>
              <a:buSzPts val="1400"/>
              <a:buChar char="●"/>
            </a:pPr>
            <a:r>
              <a:rPr b="1" lang="pt-BR" sz="1400"/>
              <a:t>“- -X”: </a:t>
            </a:r>
            <a:r>
              <a:rPr lang="pt-BR" sz="1400"/>
              <a:t>Equivale a X=X-1.</a:t>
            </a:r>
            <a:endParaRPr sz="1400"/>
          </a:p>
        </p:txBody>
      </p:sp>
      <p:sp>
        <p:nvSpPr>
          <p:cNvPr id="397" name="Google Shape;397;p45"/>
          <p:cNvSpPr txBox="1"/>
          <p:nvPr>
            <p:ph idx="1" type="body"/>
          </p:nvPr>
        </p:nvSpPr>
        <p:spPr>
          <a:xfrm>
            <a:off x="6130525" y="1623475"/>
            <a:ext cx="1065300" cy="393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pt-BR" sz="1400"/>
              <a:t>Exemplo:</a:t>
            </a:r>
            <a:endParaRPr sz="1400"/>
          </a:p>
        </p:txBody>
      </p:sp>
      <p:pic>
        <p:nvPicPr>
          <p:cNvPr id="398" name="Google Shape;398;p45"/>
          <p:cNvPicPr preferRelativeResize="0"/>
          <p:nvPr/>
        </p:nvPicPr>
        <p:blipFill>
          <a:blip r:embed="rId3">
            <a:alphaModFix/>
          </a:blip>
          <a:stretch>
            <a:fillRect/>
          </a:stretch>
        </p:blipFill>
        <p:spPr>
          <a:xfrm>
            <a:off x="5724750" y="2017075"/>
            <a:ext cx="1800225" cy="933450"/>
          </a:xfrm>
          <a:prstGeom prst="rect">
            <a:avLst/>
          </a:prstGeom>
          <a:noFill/>
          <a:ln>
            <a:noFill/>
          </a:ln>
        </p:spPr>
      </p:pic>
      <p:sp>
        <p:nvSpPr>
          <p:cNvPr id="399" name="Google Shape;399;p45"/>
          <p:cNvSpPr txBox="1"/>
          <p:nvPr>
            <p:ph idx="1" type="body"/>
          </p:nvPr>
        </p:nvSpPr>
        <p:spPr>
          <a:xfrm>
            <a:off x="7746625" y="1623475"/>
            <a:ext cx="770100" cy="393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pt-BR" sz="1400"/>
              <a:t>Saída:</a:t>
            </a:r>
            <a:endParaRPr sz="1400"/>
          </a:p>
        </p:txBody>
      </p:sp>
      <p:pic>
        <p:nvPicPr>
          <p:cNvPr id="400" name="Google Shape;400;p45"/>
          <p:cNvPicPr preferRelativeResize="0"/>
          <p:nvPr/>
        </p:nvPicPr>
        <p:blipFill>
          <a:blip r:embed="rId4">
            <a:alphaModFix/>
          </a:blip>
          <a:stretch>
            <a:fillRect/>
          </a:stretch>
        </p:blipFill>
        <p:spPr>
          <a:xfrm>
            <a:off x="7973100" y="2312350"/>
            <a:ext cx="228600" cy="342900"/>
          </a:xfrm>
          <a:prstGeom prst="rect">
            <a:avLst/>
          </a:prstGeom>
          <a:noFill/>
          <a:ln>
            <a:noFill/>
          </a:ln>
        </p:spPr>
      </p:pic>
      <p:pic>
        <p:nvPicPr>
          <p:cNvPr id="401" name="Google Shape;401;p45"/>
          <p:cNvPicPr preferRelativeResize="0"/>
          <p:nvPr/>
        </p:nvPicPr>
        <p:blipFill>
          <a:blip r:embed="rId5">
            <a:alphaModFix/>
          </a:blip>
          <a:stretch>
            <a:fillRect/>
          </a:stretch>
        </p:blipFill>
        <p:spPr>
          <a:xfrm>
            <a:off x="5705700" y="3523550"/>
            <a:ext cx="1838325" cy="933450"/>
          </a:xfrm>
          <a:prstGeom prst="rect">
            <a:avLst/>
          </a:prstGeom>
          <a:noFill/>
          <a:ln>
            <a:noFill/>
          </a:ln>
        </p:spPr>
      </p:pic>
      <p:sp>
        <p:nvSpPr>
          <p:cNvPr id="402" name="Google Shape;402;p45"/>
          <p:cNvSpPr txBox="1"/>
          <p:nvPr>
            <p:ph idx="1" type="body"/>
          </p:nvPr>
        </p:nvSpPr>
        <p:spPr>
          <a:xfrm>
            <a:off x="6130525" y="3103038"/>
            <a:ext cx="1065300" cy="393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pt-BR" sz="1400"/>
              <a:t>Exemplo:</a:t>
            </a:r>
            <a:endParaRPr sz="1400"/>
          </a:p>
        </p:txBody>
      </p:sp>
      <p:sp>
        <p:nvSpPr>
          <p:cNvPr id="403" name="Google Shape;403;p45"/>
          <p:cNvSpPr txBox="1"/>
          <p:nvPr>
            <p:ph idx="1" type="body"/>
          </p:nvPr>
        </p:nvSpPr>
        <p:spPr>
          <a:xfrm>
            <a:off x="7746625" y="3103050"/>
            <a:ext cx="770100" cy="393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pt-BR" sz="1400"/>
              <a:t>Saída:</a:t>
            </a:r>
            <a:endParaRPr sz="1400"/>
          </a:p>
        </p:txBody>
      </p:sp>
      <p:pic>
        <p:nvPicPr>
          <p:cNvPr id="404" name="Google Shape;404;p45"/>
          <p:cNvPicPr preferRelativeResize="0"/>
          <p:nvPr/>
        </p:nvPicPr>
        <p:blipFill>
          <a:blip r:embed="rId6">
            <a:alphaModFix/>
          </a:blip>
          <a:stretch>
            <a:fillRect/>
          </a:stretch>
        </p:blipFill>
        <p:spPr>
          <a:xfrm>
            <a:off x="7973100" y="3666625"/>
            <a:ext cx="228600" cy="3524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6"/>
          <p:cNvSpPr txBox="1"/>
          <p:nvPr>
            <p:ph idx="1" type="body"/>
          </p:nvPr>
        </p:nvSpPr>
        <p:spPr>
          <a:xfrm>
            <a:off x="311700" y="3060575"/>
            <a:ext cx="8520600" cy="18615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b="1" lang="pt-BR" sz="1400"/>
              <a:t>Expressões equivalentes</a:t>
            </a:r>
            <a:endParaRPr b="1" sz="1400"/>
          </a:p>
          <a:p>
            <a:pPr indent="-317500" lvl="0" marL="457200" rtl="0" algn="just">
              <a:spcBef>
                <a:spcPts val="1200"/>
              </a:spcBef>
              <a:spcAft>
                <a:spcPts val="0"/>
              </a:spcAft>
              <a:buSzPts val="1400"/>
              <a:buChar char="●"/>
            </a:pPr>
            <a:r>
              <a:rPr lang="pt-BR" sz="1400"/>
              <a:t>X+=N				X=X+N</a:t>
            </a:r>
            <a:endParaRPr sz="1400"/>
          </a:p>
          <a:p>
            <a:pPr indent="-317500" lvl="0" marL="457200" rtl="0" algn="just">
              <a:spcBef>
                <a:spcPts val="0"/>
              </a:spcBef>
              <a:spcAft>
                <a:spcPts val="0"/>
              </a:spcAft>
              <a:buSzPts val="1400"/>
              <a:buChar char="●"/>
            </a:pPr>
            <a:r>
              <a:rPr lang="pt-BR" sz="1400"/>
              <a:t>X-=N 			X=X-N</a:t>
            </a:r>
            <a:endParaRPr sz="1400"/>
          </a:p>
          <a:p>
            <a:pPr indent="-317500" lvl="0" marL="457200" rtl="0" algn="just">
              <a:spcBef>
                <a:spcPts val="0"/>
              </a:spcBef>
              <a:spcAft>
                <a:spcPts val="0"/>
              </a:spcAft>
              <a:buSzPts val="1400"/>
              <a:buChar char="●"/>
            </a:pPr>
            <a:r>
              <a:rPr lang="pt-BR" sz="1400"/>
              <a:t>X*=N				X=X*N</a:t>
            </a:r>
            <a:endParaRPr sz="1400"/>
          </a:p>
          <a:p>
            <a:pPr indent="-317500" lvl="0" marL="457200" rtl="0" algn="just">
              <a:spcBef>
                <a:spcPts val="0"/>
              </a:spcBef>
              <a:spcAft>
                <a:spcPts val="0"/>
              </a:spcAft>
              <a:buSzPts val="1400"/>
              <a:buChar char="●"/>
            </a:pPr>
            <a:r>
              <a:rPr lang="pt-BR" sz="1400"/>
              <a:t>X/=N				X=X/N</a:t>
            </a:r>
            <a:endParaRPr sz="1400"/>
          </a:p>
          <a:p>
            <a:pPr indent="-317500" lvl="0" marL="457200" rtl="0" algn="just">
              <a:spcBef>
                <a:spcPts val="0"/>
              </a:spcBef>
              <a:spcAft>
                <a:spcPts val="0"/>
              </a:spcAft>
              <a:buSzPts val="1400"/>
              <a:buChar char="●"/>
            </a:pPr>
            <a:r>
              <a:rPr lang="pt-BR" sz="1400"/>
              <a:t>X%=N			X=X%N</a:t>
            </a:r>
            <a:endParaRPr sz="1400"/>
          </a:p>
        </p:txBody>
      </p:sp>
      <p:sp>
        <p:nvSpPr>
          <p:cNvPr id="410" name="Google Shape;410;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Variáveis</a:t>
            </a:r>
            <a:endParaRPr sz="2020"/>
          </a:p>
        </p:txBody>
      </p:sp>
      <p:sp>
        <p:nvSpPr>
          <p:cNvPr id="411" name="Google Shape;41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412" name="Google Shape;412;p46"/>
          <p:cNvSpPr txBox="1"/>
          <p:nvPr>
            <p:ph idx="1" type="body"/>
          </p:nvPr>
        </p:nvSpPr>
        <p:spPr>
          <a:xfrm>
            <a:off x="311700" y="1017725"/>
            <a:ext cx="8520600" cy="4710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b="1" lang="pt-BR" sz="1400"/>
              <a:t>Operadores aritméticos</a:t>
            </a:r>
            <a:endParaRPr sz="1400"/>
          </a:p>
        </p:txBody>
      </p:sp>
      <p:sp>
        <p:nvSpPr>
          <p:cNvPr id="413" name="Google Shape;413;p46"/>
          <p:cNvSpPr txBox="1"/>
          <p:nvPr>
            <p:ph idx="1" type="body"/>
          </p:nvPr>
        </p:nvSpPr>
        <p:spPr>
          <a:xfrm>
            <a:off x="311700" y="1488725"/>
            <a:ext cx="8520600" cy="16086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b="1" lang="pt-BR" sz="1400"/>
              <a:t>Prioridade nas expressões</a:t>
            </a:r>
            <a:endParaRPr sz="1400"/>
          </a:p>
          <a:p>
            <a:pPr indent="0" lvl="0" marL="457200" rtl="0" algn="just">
              <a:spcBef>
                <a:spcPts val="1200"/>
              </a:spcBef>
              <a:spcAft>
                <a:spcPts val="0"/>
              </a:spcAft>
              <a:buNone/>
            </a:pPr>
            <a:r>
              <a:rPr lang="pt-BR" sz="1400"/>
              <a:t>As operações básicas possuem uma ordem de prioridade, atente para isso a fim de que a expressão produzida seja bem compreendida pelo programa e seja obtido o resultado esperado. </a:t>
            </a:r>
            <a:endParaRPr sz="1400"/>
          </a:p>
          <a:p>
            <a:pPr indent="0" lvl="0" marL="457200" rtl="0" algn="just">
              <a:spcBef>
                <a:spcPts val="1200"/>
              </a:spcBef>
              <a:spcAft>
                <a:spcPts val="1200"/>
              </a:spcAft>
              <a:buNone/>
            </a:pPr>
            <a:r>
              <a:rPr lang="pt-BR" sz="1400"/>
              <a:t>Ordem decrescente de prioridade: “()”, “++”, “- -”, “*”, “/”, “%”, “+”, “-”.</a:t>
            </a:r>
            <a:endParaRPr sz="1400"/>
          </a:p>
        </p:txBody>
      </p:sp>
      <p:sp>
        <p:nvSpPr>
          <p:cNvPr id="414" name="Google Shape;414;p46"/>
          <p:cNvSpPr/>
          <p:nvPr/>
        </p:nvSpPr>
        <p:spPr>
          <a:xfrm>
            <a:off x="1675150" y="36066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6"/>
          <p:cNvSpPr/>
          <p:nvPr/>
        </p:nvSpPr>
        <p:spPr>
          <a:xfrm>
            <a:off x="1675150" y="38254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6"/>
          <p:cNvSpPr/>
          <p:nvPr/>
        </p:nvSpPr>
        <p:spPr>
          <a:xfrm>
            <a:off x="1675150" y="40885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
          <p:cNvSpPr/>
          <p:nvPr/>
        </p:nvSpPr>
        <p:spPr>
          <a:xfrm>
            <a:off x="1675150" y="43516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6"/>
          <p:cNvSpPr/>
          <p:nvPr/>
        </p:nvSpPr>
        <p:spPr>
          <a:xfrm>
            <a:off x="1675150" y="45704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46"/>
          <p:cNvPicPr preferRelativeResize="0"/>
          <p:nvPr/>
        </p:nvPicPr>
        <p:blipFill>
          <a:blip r:embed="rId3">
            <a:alphaModFix/>
          </a:blip>
          <a:stretch>
            <a:fillRect/>
          </a:stretch>
        </p:blipFill>
        <p:spPr>
          <a:xfrm>
            <a:off x="5050675" y="3584513"/>
            <a:ext cx="1409700" cy="600075"/>
          </a:xfrm>
          <a:prstGeom prst="rect">
            <a:avLst/>
          </a:prstGeom>
          <a:noFill/>
          <a:ln>
            <a:noFill/>
          </a:ln>
        </p:spPr>
      </p:pic>
      <p:sp>
        <p:nvSpPr>
          <p:cNvPr id="420" name="Google Shape;420;p46"/>
          <p:cNvSpPr txBox="1"/>
          <p:nvPr>
            <p:ph idx="1" type="body"/>
          </p:nvPr>
        </p:nvSpPr>
        <p:spPr>
          <a:xfrm>
            <a:off x="5281900" y="3213050"/>
            <a:ext cx="1065300" cy="393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pt-BR" sz="1400"/>
              <a:t>Exemplo:</a:t>
            </a:r>
            <a:endParaRPr sz="1400"/>
          </a:p>
        </p:txBody>
      </p:sp>
      <p:sp>
        <p:nvSpPr>
          <p:cNvPr id="421" name="Google Shape;421;p46"/>
          <p:cNvSpPr txBox="1"/>
          <p:nvPr>
            <p:ph idx="1" type="body"/>
          </p:nvPr>
        </p:nvSpPr>
        <p:spPr>
          <a:xfrm>
            <a:off x="6898000" y="3213050"/>
            <a:ext cx="770100" cy="393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pt-BR" sz="1400"/>
              <a:t>Saída:</a:t>
            </a:r>
            <a:endParaRPr sz="1400"/>
          </a:p>
        </p:txBody>
      </p:sp>
      <p:pic>
        <p:nvPicPr>
          <p:cNvPr id="422" name="Google Shape;422;p46"/>
          <p:cNvPicPr preferRelativeResize="0"/>
          <p:nvPr/>
        </p:nvPicPr>
        <p:blipFill>
          <a:blip r:embed="rId4">
            <a:alphaModFix/>
          </a:blip>
          <a:stretch>
            <a:fillRect/>
          </a:stretch>
        </p:blipFill>
        <p:spPr>
          <a:xfrm>
            <a:off x="7093600" y="3584513"/>
            <a:ext cx="305050" cy="238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Entrada em C++</a:t>
            </a:r>
            <a:endParaRPr sz="2020"/>
          </a:p>
        </p:txBody>
      </p:sp>
      <p:sp>
        <p:nvSpPr>
          <p:cNvPr id="428" name="Google Shape;42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429" name="Google Shape;429;p47"/>
          <p:cNvSpPr txBox="1"/>
          <p:nvPr>
            <p:ph idx="1" type="body"/>
          </p:nvPr>
        </p:nvSpPr>
        <p:spPr>
          <a:xfrm>
            <a:off x="376025" y="1017725"/>
            <a:ext cx="8456400" cy="962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400"/>
              <a:t>É um comando em que o programa irá esperar o usuário digitar alguma coisa a fim de armazenar tal dado em alguma variável. Por ser um procedimento deve estar dentro das chaves de alguma função para funcionar, isso inclui a main.</a:t>
            </a:r>
            <a:endParaRPr sz="1400"/>
          </a:p>
        </p:txBody>
      </p:sp>
      <p:sp>
        <p:nvSpPr>
          <p:cNvPr id="430" name="Google Shape;430;p47"/>
          <p:cNvSpPr txBox="1"/>
          <p:nvPr>
            <p:ph idx="1" type="body"/>
          </p:nvPr>
        </p:nvSpPr>
        <p:spPr>
          <a:xfrm>
            <a:off x="376050" y="1789000"/>
            <a:ext cx="8520600" cy="10134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b="1" lang="pt-BR" sz="1400"/>
              <a:t>Sintaxe: </a:t>
            </a:r>
            <a:r>
              <a:rPr lang="pt-BR" sz="1400"/>
              <a:t>cin &gt;&gt; variáveis que terão seus valores substituídos pelos valores entrados pelo usuário precedidas por “&gt;&gt;”;</a:t>
            </a:r>
            <a:endParaRPr sz="1400"/>
          </a:p>
          <a:p>
            <a:pPr indent="457200" lvl="0" marL="0" rtl="0" algn="just">
              <a:spcBef>
                <a:spcPts val="1200"/>
              </a:spcBef>
              <a:spcAft>
                <a:spcPts val="1200"/>
              </a:spcAft>
              <a:buNone/>
            </a:pPr>
            <a:r>
              <a:rPr lang="pt-BR" sz="1400"/>
              <a:t>Estrutura: </a:t>
            </a:r>
            <a:endParaRPr sz="1400"/>
          </a:p>
        </p:txBody>
      </p:sp>
      <p:pic>
        <p:nvPicPr>
          <p:cNvPr id="431" name="Google Shape;431;p47"/>
          <p:cNvPicPr preferRelativeResize="0"/>
          <p:nvPr/>
        </p:nvPicPr>
        <p:blipFill>
          <a:blip r:embed="rId3">
            <a:alphaModFix/>
          </a:blip>
          <a:stretch>
            <a:fillRect/>
          </a:stretch>
        </p:blipFill>
        <p:spPr>
          <a:xfrm>
            <a:off x="2002575" y="2475125"/>
            <a:ext cx="4063350" cy="260750"/>
          </a:xfrm>
          <a:prstGeom prst="rect">
            <a:avLst/>
          </a:prstGeom>
          <a:noFill/>
          <a:ln>
            <a:noFill/>
          </a:ln>
        </p:spPr>
      </p:pic>
      <p:sp>
        <p:nvSpPr>
          <p:cNvPr id="432" name="Google Shape;432;p47"/>
          <p:cNvSpPr txBox="1"/>
          <p:nvPr>
            <p:ph idx="1" type="body"/>
          </p:nvPr>
        </p:nvSpPr>
        <p:spPr>
          <a:xfrm>
            <a:off x="376025" y="2802400"/>
            <a:ext cx="1459500" cy="393600"/>
          </a:xfrm>
          <a:prstGeom prst="rect">
            <a:avLst/>
          </a:prstGeom>
        </p:spPr>
        <p:txBody>
          <a:bodyPr anchorCtr="0" anchor="t" bIns="91425" lIns="91425" spcFirstLastPara="1" rIns="91425" wrap="square" tIns="91425">
            <a:normAutofit lnSpcReduction="20000"/>
          </a:bodyPr>
          <a:lstStyle/>
          <a:p>
            <a:pPr indent="457200" lvl="0" marL="0" rtl="0" algn="just">
              <a:spcBef>
                <a:spcPts val="0"/>
              </a:spcBef>
              <a:spcAft>
                <a:spcPts val="1200"/>
              </a:spcAft>
              <a:buNone/>
            </a:pPr>
            <a:r>
              <a:rPr lang="pt-BR" sz="1400"/>
              <a:t>Exemplo:</a:t>
            </a:r>
            <a:endParaRPr sz="1400"/>
          </a:p>
        </p:txBody>
      </p:sp>
      <p:pic>
        <p:nvPicPr>
          <p:cNvPr id="433" name="Google Shape;433;p47"/>
          <p:cNvPicPr preferRelativeResize="0"/>
          <p:nvPr/>
        </p:nvPicPr>
        <p:blipFill>
          <a:blip r:embed="rId4">
            <a:alphaModFix/>
          </a:blip>
          <a:stretch>
            <a:fillRect/>
          </a:stretch>
        </p:blipFill>
        <p:spPr>
          <a:xfrm>
            <a:off x="504700" y="3149425"/>
            <a:ext cx="2102450" cy="1343225"/>
          </a:xfrm>
          <a:prstGeom prst="rect">
            <a:avLst/>
          </a:prstGeom>
          <a:noFill/>
          <a:ln>
            <a:noFill/>
          </a:ln>
        </p:spPr>
      </p:pic>
      <p:sp>
        <p:nvSpPr>
          <p:cNvPr id="434" name="Google Shape;434;p47"/>
          <p:cNvSpPr txBox="1"/>
          <p:nvPr>
            <p:ph idx="1" type="body"/>
          </p:nvPr>
        </p:nvSpPr>
        <p:spPr>
          <a:xfrm>
            <a:off x="3759850" y="3671500"/>
            <a:ext cx="1027800" cy="850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pt-BR" sz="1400"/>
              <a:t>Programa espera a entrada</a:t>
            </a:r>
            <a:endParaRPr sz="1400"/>
          </a:p>
        </p:txBody>
      </p:sp>
      <p:sp>
        <p:nvSpPr>
          <p:cNvPr id="435" name="Google Shape;435;p47"/>
          <p:cNvSpPr txBox="1"/>
          <p:nvPr>
            <p:ph idx="1" type="body"/>
          </p:nvPr>
        </p:nvSpPr>
        <p:spPr>
          <a:xfrm>
            <a:off x="247350" y="4492650"/>
            <a:ext cx="2359800" cy="3936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1200"/>
              </a:spcAft>
              <a:buNone/>
            </a:pPr>
            <a:r>
              <a:rPr lang="pt-BR" sz="1400"/>
              <a:t>Trecho do código</a:t>
            </a:r>
            <a:endParaRPr sz="1400"/>
          </a:p>
        </p:txBody>
      </p:sp>
      <p:pic>
        <p:nvPicPr>
          <p:cNvPr id="436" name="Google Shape;436;p47"/>
          <p:cNvPicPr preferRelativeResize="0"/>
          <p:nvPr/>
        </p:nvPicPr>
        <p:blipFill rotWithShape="1">
          <a:blip r:embed="rId5">
            <a:alphaModFix/>
          </a:blip>
          <a:srcRect b="0" l="0" r="29448" t="0"/>
          <a:stretch/>
        </p:blipFill>
        <p:spPr>
          <a:xfrm>
            <a:off x="3911200" y="3149425"/>
            <a:ext cx="725125" cy="462525"/>
          </a:xfrm>
          <a:prstGeom prst="rect">
            <a:avLst/>
          </a:prstGeom>
          <a:noFill/>
          <a:ln>
            <a:noFill/>
          </a:ln>
        </p:spPr>
      </p:pic>
      <p:sp>
        <p:nvSpPr>
          <p:cNvPr id="437" name="Google Shape;437;p47"/>
          <p:cNvSpPr txBox="1"/>
          <p:nvPr>
            <p:ph idx="1" type="body"/>
          </p:nvPr>
        </p:nvSpPr>
        <p:spPr>
          <a:xfrm>
            <a:off x="5854425" y="3835075"/>
            <a:ext cx="1027800" cy="850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pt-BR" sz="1400"/>
              <a:t>Entrada digitada</a:t>
            </a:r>
            <a:endParaRPr sz="1400"/>
          </a:p>
        </p:txBody>
      </p:sp>
      <p:pic>
        <p:nvPicPr>
          <p:cNvPr id="438" name="Google Shape;438;p47"/>
          <p:cNvPicPr preferRelativeResize="0"/>
          <p:nvPr/>
        </p:nvPicPr>
        <p:blipFill>
          <a:blip r:embed="rId6">
            <a:alphaModFix/>
          </a:blip>
          <a:stretch>
            <a:fillRect/>
          </a:stretch>
        </p:blipFill>
        <p:spPr>
          <a:xfrm>
            <a:off x="8106650" y="3094325"/>
            <a:ext cx="370800" cy="701871"/>
          </a:xfrm>
          <a:prstGeom prst="rect">
            <a:avLst/>
          </a:prstGeom>
          <a:noFill/>
          <a:ln>
            <a:noFill/>
          </a:ln>
        </p:spPr>
      </p:pic>
      <p:sp>
        <p:nvSpPr>
          <p:cNvPr id="439" name="Google Shape;439;p47"/>
          <p:cNvSpPr txBox="1"/>
          <p:nvPr>
            <p:ph idx="1" type="body"/>
          </p:nvPr>
        </p:nvSpPr>
        <p:spPr>
          <a:xfrm>
            <a:off x="7778150" y="3835075"/>
            <a:ext cx="1027800" cy="850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pt-BR" sz="1400"/>
              <a:t>Valor final de x retornado</a:t>
            </a:r>
            <a:endParaRPr sz="1400"/>
          </a:p>
        </p:txBody>
      </p:sp>
      <p:sp>
        <p:nvSpPr>
          <p:cNvPr id="440" name="Google Shape;440;p47"/>
          <p:cNvSpPr/>
          <p:nvPr/>
        </p:nvSpPr>
        <p:spPr>
          <a:xfrm>
            <a:off x="2745276" y="3094325"/>
            <a:ext cx="10278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7"/>
          <p:cNvSpPr txBox="1"/>
          <p:nvPr>
            <p:ph idx="1" type="body"/>
          </p:nvPr>
        </p:nvSpPr>
        <p:spPr>
          <a:xfrm>
            <a:off x="2788175" y="3183875"/>
            <a:ext cx="911400" cy="393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pt-BR" sz="1400"/>
              <a:t>Execução</a:t>
            </a:r>
            <a:endParaRPr sz="1400"/>
          </a:p>
        </p:txBody>
      </p:sp>
      <p:pic>
        <p:nvPicPr>
          <p:cNvPr id="442" name="Google Shape;442;p47"/>
          <p:cNvPicPr preferRelativeResize="0"/>
          <p:nvPr/>
        </p:nvPicPr>
        <p:blipFill>
          <a:blip r:embed="rId7">
            <a:alphaModFix/>
          </a:blip>
          <a:stretch>
            <a:fillRect/>
          </a:stretch>
        </p:blipFill>
        <p:spPr>
          <a:xfrm>
            <a:off x="6161513" y="3149425"/>
            <a:ext cx="413629" cy="572700"/>
          </a:xfrm>
          <a:prstGeom prst="rect">
            <a:avLst/>
          </a:prstGeom>
          <a:noFill/>
          <a:ln>
            <a:noFill/>
          </a:ln>
        </p:spPr>
      </p:pic>
      <p:sp>
        <p:nvSpPr>
          <p:cNvPr id="443" name="Google Shape;443;p47"/>
          <p:cNvSpPr/>
          <p:nvPr/>
        </p:nvSpPr>
        <p:spPr>
          <a:xfrm>
            <a:off x="4885026" y="3098788"/>
            <a:ext cx="10278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txBox="1"/>
          <p:nvPr>
            <p:ph idx="1" type="body"/>
          </p:nvPr>
        </p:nvSpPr>
        <p:spPr>
          <a:xfrm>
            <a:off x="4927925" y="3188338"/>
            <a:ext cx="9114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pt-BR" sz="1400"/>
              <a:t>Digitar 5</a:t>
            </a:r>
            <a:endParaRPr sz="1400"/>
          </a:p>
        </p:txBody>
      </p:sp>
      <p:sp>
        <p:nvSpPr>
          <p:cNvPr id="445" name="Google Shape;445;p47"/>
          <p:cNvSpPr/>
          <p:nvPr/>
        </p:nvSpPr>
        <p:spPr>
          <a:xfrm>
            <a:off x="6823851" y="3149413"/>
            <a:ext cx="10278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txBox="1"/>
          <p:nvPr>
            <p:ph idx="1" type="body"/>
          </p:nvPr>
        </p:nvSpPr>
        <p:spPr>
          <a:xfrm>
            <a:off x="6866750" y="3238963"/>
            <a:ext cx="9114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pt-BR" sz="1400"/>
              <a:t>Enter</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020"/>
              <a:t>Entrada em C++</a:t>
            </a:r>
            <a:endParaRPr sz="2020"/>
          </a:p>
        </p:txBody>
      </p:sp>
      <p:sp>
        <p:nvSpPr>
          <p:cNvPr id="452" name="Google Shape;452;p48"/>
          <p:cNvSpPr txBox="1"/>
          <p:nvPr>
            <p:ph idx="1" type="body"/>
          </p:nvPr>
        </p:nvSpPr>
        <p:spPr>
          <a:xfrm>
            <a:off x="311700" y="1152475"/>
            <a:ext cx="8520600" cy="962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pt-BR" sz="1400"/>
              <a:t>Podem ser entrados vários valores de uma vez. Exemplo:</a:t>
            </a:r>
            <a:endParaRPr sz="1400"/>
          </a:p>
        </p:txBody>
      </p:sp>
      <p:pic>
        <p:nvPicPr>
          <p:cNvPr id="453" name="Google Shape;453;p48"/>
          <p:cNvPicPr preferRelativeResize="0"/>
          <p:nvPr/>
        </p:nvPicPr>
        <p:blipFill>
          <a:blip r:embed="rId3">
            <a:alphaModFix/>
          </a:blip>
          <a:stretch>
            <a:fillRect/>
          </a:stretch>
        </p:blipFill>
        <p:spPr>
          <a:xfrm>
            <a:off x="846075" y="1528750"/>
            <a:ext cx="2137725" cy="271850"/>
          </a:xfrm>
          <a:prstGeom prst="rect">
            <a:avLst/>
          </a:prstGeom>
          <a:noFill/>
          <a:ln>
            <a:noFill/>
          </a:ln>
        </p:spPr>
      </p:pic>
      <p:sp>
        <p:nvSpPr>
          <p:cNvPr id="454" name="Google Shape;454;p48"/>
          <p:cNvSpPr txBox="1"/>
          <p:nvPr>
            <p:ph idx="1" type="body"/>
          </p:nvPr>
        </p:nvSpPr>
        <p:spPr>
          <a:xfrm>
            <a:off x="311700" y="2185525"/>
            <a:ext cx="8520600" cy="691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pt-BR" sz="1400"/>
              <a:t>Ao entrar com os dados, estes podem ser informados na mesma linha ou em linhas diferentes  Exemplo:</a:t>
            </a:r>
            <a:endParaRPr sz="1400"/>
          </a:p>
        </p:txBody>
      </p:sp>
      <p:pic>
        <p:nvPicPr>
          <p:cNvPr id="455" name="Google Shape;455;p48"/>
          <p:cNvPicPr preferRelativeResize="0"/>
          <p:nvPr/>
        </p:nvPicPr>
        <p:blipFill>
          <a:blip r:embed="rId4">
            <a:alphaModFix/>
          </a:blip>
          <a:stretch>
            <a:fillRect/>
          </a:stretch>
        </p:blipFill>
        <p:spPr>
          <a:xfrm>
            <a:off x="846075" y="2795625"/>
            <a:ext cx="1752600" cy="762000"/>
          </a:xfrm>
          <a:prstGeom prst="rect">
            <a:avLst/>
          </a:prstGeom>
          <a:noFill/>
          <a:ln>
            <a:noFill/>
          </a:ln>
        </p:spPr>
      </p:pic>
      <p:sp>
        <p:nvSpPr>
          <p:cNvPr id="456" name="Google Shape;456;p48"/>
          <p:cNvSpPr/>
          <p:nvPr/>
        </p:nvSpPr>
        <p:spPr>
          <a:xfrm>
            <a:off x="2828526" y="2890275"/>
            <a:ext cx="10278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txBox="1"/>
          <p:nvPr>
            <p:ph idx="1" type="body"/>
          </p:nvPr>
        </p:nvSpPr>
        <p:spPr>
          <a:xfrm>
            <a:off x="2871425" y="2979825"/>
            <a:ext cx="911400" cy="393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pt-BR" sz="1400"/>
              <a:t>Execução</a:t>
            </a:r>
            <a:endParaRPr sz="1400"/>
          </a:p>
        </p:txBody>
      </p:sp>
      <p:pic>
        <p:nvPicPr>
          <p:cNvPr id="458" name="Google Shape;458;p48"/>
          <p:cNvPicPr preferRelativeResize="0"/>
          <p:nvPr/>
        </p:nvPicPr>
        <p:blipFill>
          <a:blip r:embed="rId5">
            <a:alphaModFix/>
          </a:blip>
          <a:stretch>
            <a:fillRect/>
          </a:stretch>
        </p:blipFill>
        <p:spPr>
          <a:xfrm>
            <a:off x="6210925" y="3040700"/>
            <a:ext cx="625255" cy="271850"/>
          </a:xfrm>
          <a:prstGeom prst="rect">
            <a:avLst/>
          </a:prstGeom>
          <a:noFill/>
          <a:ln>
            <a:noFill/>
          </a:ln>
        </p:spPr>
      </p:pic>
      <p:pic>
        <p:nvPicPr>
          <p:cNvPr id="459" name="Google Shape;459;p48"/>
          <p:cNvPicPr preferRelativeResize="0"/>
          <p:nvPr/>
        </p:nvPicPr>
        <p:blipFill>
          <a:blip r:embed="rId6">
            <a:alphaModFix/>
          </a:blip>
          <a:stretch>
            <a:fillRect/>
          </a:stretch>
        </p:blipFill>
        <p:spPr>
          <a:xfrm>
            <a:off x="3989725" y="3071850"/>
            <a:ext cx="533400" cy="209550"/>
          </a:xfrm>
          <a:prstGeom prst="rect">
            <a:avLst/>
          </a:prstGeom>
          <a:noFill/>
          <a:ln>
            <a:noFill/>
          </a:ln>
        </p:spPr>
      </p:pic>
      <p:pic>
        <p:nvPicPr>
          <p:cNvPr id="460" name="Google Shape;460;p48"/>
          <p:cNvPicPr preferRelativeResize="0"/>
          <p:nvPr/>
        </p:nvPicPr>
        <p:blipFill>
          <a:blip r:embed="rId7">
            <a:alphaModFix/>
          </a:blip>
          <a:stretch>
            <a:fillRect/>
          </a:stretch>
        </p:blipFill>
        <p:spPr>
          <a:xfrm>
            <a:off x="8237382" y="2795625"/>
            <a:ext cx="245443" cy="572700"/>
          </a:xfrm>
          <a:prstGeom prst="rect">
            <a:avLst/>
          </a:prstGeom>
          <a:noFill/>
          <a:ln>
            <a:noFill/>
          </a:ln>
        </p:spPr>
      </p:pic>
      <p:sp>
        <p:nvSpPr>
          <p:cNvPr id="461" name="Google Shape;461;p48"/>
          <p:cNvSpPr/>
          <p:nvPr/>
        </p:nvSpPr>
        <p:spPr>
          <a:xfrm>
            <a:off x="4730025" y="2890275"/>
            <a:ext cx="13629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8"/>
          <p:cNvSpPr txBox="1"/>
          <p:nvPr>
            <p:ph idx="1" type="body"/>
          </p:nvPr>
        </p:nvSpPr>
        <p:spPr>
          <a:xfrm>
            <a:off x="4730025" y="2979825"/>
            <a:ext cx="1317600" cy="46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250"/>
              <a:t>Entrar valores</a:t>
            </a:r>
            <a:endParaRPr sz="1250"/>
          </a:p>
        </p:txBody>
      </p:sp>
      <p:sp>
        <p:nvSpPr>
          <p:cNvPr id="463" name="Google Shape;463;p48"/>
          <p:cNvSpPr/>
          <p:nvPr/>
        </p:nvSpPr>
        <p:spPr>
          <a:xfrm>
            <a:off x="6954175" y="2944125"/>
            <a:ext cx="1165200" cy="519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8"/>
          <p:cNvSpPr txBox="1"/>
          <p:nvPr>
            <p:ph idx="1" type="body"/>
          </p:nvPr>
        </p:nvSpPr>
        <p:spPr>
          <a:xfrm>
            <a:off x="6999475" y="3015525"/>
            <a:ext cx="13176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250"/>
              <a:t>Equivalentes</a:t>
            </a:r>
            <a:endParaRPr sz="125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470" name="Google Shape;470;p49"/>
          <p:cNvSpPr/>
          <p:nvPr/>
        </p:nvSpPr>
        <p:spPr>
          <a:xfrm>
            <a:off x="212950" y="2708350"/>
            <a:ext cx="2981340" cy="22581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txBox="1"/>
          <p:nvPr>
            <p:ph idx="1" type="body"/>
          </p:nvPr>
        </p:nvSpPr>
        <p:spPr>
          <a:xfrm>
            <a:off x="790325" y="3191988"/>
            <a:ext cx="2795100" cy="12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pt-BR" sz="1500"/>
              <a:t>Outros desafios:</a:t>
            </a:r>
            <a:endParaRPr b="1" sz="1500"/>
          </a:p>
          <a:p>
            <a:pPr indent="0" lvl="0" marL="0" rtl="0" algn="l">
              <a:lnSpc>
                <a:spcPct val="95000"/>
              </a:lnSpc>
              <a:spcBef>
                <a:spcPts val="1200"/>
              </a:spcBef>
              <a:spcAft>
                <a:spcPts val="0"/>
              </a:spcAft>
              <a:buNone/>
            </a:pPr>
            <a:r>
              <a:rPr lang="pt-BR" sz="1500" u="sng">
                <a:solidFill>
                  <a:schemeClr val="hlink"/>
                </a:solidFill>
                <a:hlinkClick r:id="rId3"/>
              </a:rPr>
              <a:t>Média inteira</a:t>
            </a:r>
            <a:endParaRPr sz="1500"/>
          </a:p>
          <a:p>
            <a:pPr indent="0" lvl="0" marL="0" rtl="0" algn="l">
              <a:lnSpc>
                <a:spcPct val="95000"/>
              </a:lnSpc>
              <a:spcBef>
                <a:spcPts val="1200"/>
              </a:spcBef>
              <a:spcAft>
                <a:spcPts val="1200"/>
              </a:spcAft>
              <a:buNone/>
            </a:pPr>
            <a:r>
              <a:rPr lang="pt-BR" sz="1500" u="sng">
                <a:solidFill>
                  <a:schemeClr val="hlink"/>
                </a:solidFill>
                <a:hlinkClick r:id="rId4"/>
              </a:rPr>
              <a:t>Área do quadrado</a:t>
            </a:r>
            <a:endParaRPr sz="1500"/>
          </a:p>
        </p:txBody>
      </p:sp>
      <p:pic>
        <p:nvPicPr>
          <p:cNvPr id="472" name="Google Shape;472;p49"/>
          <p:cNvPicPr preferRelativeResize="0"/>
          <p:nvPr/>
        </p:nvPicPr>
        <p:blipFill>
          <a:blip r:embed="rId5">
            <a:alphaModFix/>
          </a:blip>
          <a:stretch>
            <a:fillRect/>
          </a:stretch>
        </p:blipFill>
        <p:spPr>
          <a:xfrm>
            <a:off x="3829950" y="1776775"/>
            <a:ext cx="4642500" cy="3189750"/>
          </a:xfrm>
          <a:prstGeom prst="rect">
            <a:avLst/>
          </a:prstGeom>
          <a:noFill/>
          <a:ln>
            <a:noFill/>
          </a:ln>
        </p:spPr>
      </p:pic>
      <p:sp>
        <p:nvSpPr>
          <p:cNvPr id="473" name="Google Shape;473;p49"/>
          <p:cNvSpPr txBox="1"/>
          <p:nvPr>
            <p:ph idx="1" type="body"/>
          </p:nvPr>
        </p:nvSpPr>
        <p:spPr>
          <a:xfrm>
            <a:off x="311700" y="1152475"/>
            <a:ext cx="8520600" cy="9621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pt-BR" sz="1400"/>
              <a:t>Abaixo está uma das possíveis soluções para o problema “</a:t>
            </a:r>
            <a:r>
              <a:rPr lang="pt-BR" sz="1400" u="sng">
                <a:solidFill>
                  <a:schemeClr val="accent5"/>
                </a:solidFill>
                <a:hlinkClick r:id="rId6">
                  <a:extLst>
                    <a:ext uri="{A12FA001-AC4F-418D-AE19-62706E023703}">
                      <ahyp:hlinkClr val="tx"/>
                    </a:ext>
                  </a:extLst>
                </a:hlinkClick>
              </a:rPr>
              <a:t>Soma</a:t>
            </a:r>
            <a:r>
              <a:rPr lang="pt-BR" sz="1400"/>
              <a:t>”:</a:t>
            </a:r>
            <a:endParaRPr sz="1400"/>
          </a:p>
          <a:p>
            <a:pPr indent="0" lvl="0" marL="457200" rtl="0" algn="just">
              <a:spcBef>
                <a:spcPts val="1200"/>
              </a:spcBef>
              <a:spcAft>
                <a:spcPts val="1200"/>
              </a:spcAft>
              <a:buNone/>
            </a:pPr>
            <a:r>
              <a:t/>
            </a:r>
            <a:endParaRPr sz="1400"/>
          </a:p>
        </p:txBody>
      </p:sp>
      <p:sp>
        <p:nvSpPr>
          <p:cNvPr id="474" name="Google Shape;474;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222">
                <a:solidFill>
                  <a:schemeClr val="dk2"/>
                </a:solidFill>
              </a:rPr>
              <a:t>Voltando ao problema..</a:t>
            </a:r>
            <a:endParaRPr sz="30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Introdução</a:t>
            </a:r>
            <a:endParaRPr/>
          </a:p>
        </p:txBody>
      </p:sp>
      <p:sp>
        <p:nvSpPr>
          <p:cNvPr id="76" name="Google Shape;76;p16"/>
          <p:cNvSpPr txBox="1"/>
          <p:nvPr>
            <p:ph idx="1" type="body"/>
          </p:nvPr>
        </p:nvSpPr>
        <p:spPr>
          <a:xfrm>
            <a:off x="311700" y="1152475"/>
            <a:ext cx="8520600" cy="38655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pt-BR" sz="1641" u="sng">
                <a:solidFill>
                  <a:schemeClr val="hlink"/>
                </a:solidFill>
                <a:hlinkClick r:id="rId3"/>
              </a:rPr>
              <a:t>Olimpíada Brasileira de Informática</a:t>
            </a:r>
            <a:r>
              <a:rPr lang="pt-BR" sz="1641"/>
              <a:t> </a:t>
            </a:r>
            <a:r>
              <a:rPr b="1" lang="pt-BR" sz="1641"/>
              <a:t>(OBI)</a:t>
            </a:r>
            <a:endParaRPr sz="1400"/>
          </a:p>
          <a:p>
            <a:pPr indent="-317500" lvl="0" marL="457200" rtl="0" algn="just">
              <a:lnSpc>
                <a:spcPct val="200000"/>
              </a:lnSpc>
              <a:spcBef>
                <a:spcPts val="1200"/>
              </a:spcBef>
              <a:spcAft>
                <a:spcPts val="0"/>
              </a:spcAft>
              <a:buSzPts val="1400"/>
              <a:buChar char="●"/>
            </a:pPr>
            <a:r>
              <a:rPr lang="pt-BR" sz="1400"/>
              <a:t>Todos os participantes terão direito à certificado (podem ser impressos via internet), estes podem ser acrescidos ao currículo.</a:t>
            </a:r>
            <a:endParaRPr sz="1400"/>
          </a:p>
          <a:p>
            <a:pPr indent="-317500" lvl="0" marL="457200" rtl="0" algn="just">
              <a:lnSpc>
                <a:spcPct val="200000"/>
              </a:lnSpc>
              <a:spcBef>
                <a:spcPts val="0"/>
              </a:spcBef>
              <a:spcAft>
                <a:spcPts val="0"/>
              </a:spcAft>
              <a:buSzPts val="1400"/>
              <a:buChar char="●"/>
            </a:pPr>
            <a:r>
              <a:rPr lang="pt-BR" sz="1400"/>
              <a:t>Os ganhadores podem participar da Seletiva da Olimpíada Internacional de Informática (IOI).</a:t>
            </a:r>
            <a:endParaRPr sz="1400"/>
          </a:p>
          <a:p>
            <a:pPr indent="457200" lvl="0" marL="0" rtl="0" algn="just">
              <a:lnSpc>
                <a:spcPct val="200000"/>
              </a:lnSpc>
              <a:spcBef>
                <a:spcPts val="1200"/>
              </a:spcBef>
              <a:spcAft>
                <a:spcPts val="1200"/>
              </a:spcAft>
              <a:buNone/>
            </a:pPr>
            <a:r>
              <a:rPr lang="pt-BR" sz="1400"/>
              <a:t>A OBI é mais voltada para escolas, mas no ensino superior também existem outras competições de programação, como a Maratona de Programação da Sociedade Brasileira de Computação (SBC), que é em trio, os ganhadores ganham troféu e podem participar da final mundial da International Collegiate Programming Contest (ICPC), que acontece todo ano em um país diferente.</a:t>
            </a:r>
            <a:endParaRPr sz="1400"/>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Introdução</a:t>
            </a:r>
            <a:endParaRPr/>
          </a:p>
        </p:txBody>
      </p:sp>
      <p:sp>
        <p:nvSpPr>
          <p:cNvPr id="83" name="Google Shape;83;p17"/>
          <p:cNvSpPr txBox="1"/>
          <p:nvPr>
            <p:ph idx="1" type="body"/>
          </p:nvPr>
        </p:nvSpPr>
        <p:spPr>
          <a:xfrm>
            <a:off x="311700" y="1152475"/>
            <a:ext cx="8520600" cy="37032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pt-BR" sz="1600" u="sng">
                <a:solidFill>
                  <a:schemeClr val="accent5"/>
                </a:solidFill>
                <a:hlinkClick r:id="rId3">
                  <a:extLst>
                    <a:ext uri="{A12FA001-AC4F-418D-AE19-62706E023703}">
                      <ahyp:hlinkClr val="tx"/>
                    </a:ext>
                  </a:extLst>
                </a:hlinkClick>
              </a:rPr>
              <a:t>Olimpíada Brasileira de Informática</a:t>
            </a:r>
            <a:r>
              <a:rPr lang="pt-BR" sz="1600"/>
              <a:t> </a:t>
            </a:r>
            <a:r>
              <a:rPr b="1" lang="pt-BR" sz="1600"/>
              <a:t>(OBI)</a:t>
            </a:r>
            <a:r>
              <a:rPr lang="pt-BR" sz="1600"/>
              <a:t> </a:t>
            </a:r>
            <a:r>
              <a:rPr b="1" lang="pt-BR" sz="1600"/>
              <a:t>Modalidades e níveis</a:t>
            </a:r>
            <a:endParaRPr b="1" sz="1600"/>
          </a:p>
          <a:p>
            <a:pPr indent="0" lvl="0" marL="0" marR="0" rtl="0" algn="just">
              <a:lnSpc>
                <a:spcPct val="115000"/>
              </a:lnSpc>
              <a:spcBef>
                <a:spcPts val="1200"/>
              </a:spcBef>
              <a:spcAft>
                <a:spcPts val="0"/>
              </a:spcAft>
              <a:buNone/>
            </a:pPr>
            <a:r>
              <a:rPr lang="pt-BR" sz="1400"/>
              <a:t>	</a:t>
            </a:r>
            <a:r>
              <a:rPr b="1" lang="pt-BR" sz="1400"/>
              <a:t>A OBI possui duas modalidades: </a:t>
            </a:r>
            <a:endParaRPr b="1" sz="1400"/>
          </a:p>
          <a:p>
            <a:pPr indent="-317500" lvl="0" marL="457200" marR="0" rtl="0" algn="just">
              <a:lnSpc>
                <a:spcPct val="115000"/>
              </a:lnSpc>
              <a:spcBef>
                <a:spcPts val="1200"/>
              </a:spcBef>
              <a:spcAft>
                <a:spcPts val="0"/>
              </a:spcAft>
              <a:buSzPts val="1400"/>
              <a:buChar char="●"/>
            </a:pPr>
            <a:r>
              <a:rPr b="1" lang="pt-BR" sz="1400"/>
              <a:t>Iniciação:</a:t>
            </a:r>
            <a:r>
              <a:rPr lang="pt-BR" sz="1400"/>
              <a:t> Envolve problemas de lógica de computação sem uso de computador.</a:t>
            </a:r>
            <a:endParaRPr sz="1400"/>
          </a:p>
          <a:p>
            <a:pPr indent="-317500" lvl="0" marL="457200" marR="0" rtl="0" algn="just">
              <a:lnSpc>
                <a:spcPct val="115000"/>
              </a:lnSpc>
              <a:spcBef>
                <a:spcPts val="0"/>
              </a:spcBef>
              <a:spcAft>
                <a:spcPts val="0"/>
              </a:spcAft>
              <a:buSzPts val="1400"/>
              <a:buChar char="●"/>
            </a:pPr>
            <a:r>
              <a:rPr b="1" lang="pt-BR" sz="1400"/>
              <a:t>Programação:</a:t>
            </a:r>
            <a:r>
              <a:rPr lang="pt-BR" sz="1400"/>
              <a:t> Envolve tarefas e problemas de programação, com uso de computador</a:t>
            </a:r>
            <a:endParaRPr sz="1400"/>
          </a:p>
          <a:p>
            <a:pPr indent="0" lvl="0" marL="457200" marR="0" rtl="0" algn="just">
              <a:lnSpc>
                <a:spcPct val="115000"/>
              </a:lnSpc>
              <a:spcBef>
                <a:spcPts val="1200"/>
              </a:spcBef>
              <a:spcAft>
                <a:spcPts val="0"/>
              </a:spcAft>
              <a:buNone/>
            </a:pPr>
            <a:r>
              <a:rPr lang="pt-BR" sz="1400"/>
              <a:t>Nosso foco será a modalidade de programação</a:t>
            </a:r>
            <a:endParaRPr sz="1400"/>
          </a:p>
          <a:p>
            <a:pPr indent="0" lvl="0" marL="457200" marR="0" rtl="0" algn="just">
              <a:lnSpc>
                <a:spcPct val="115000"/>
              </a:lnSpc>
              <a:spcBef>
                <a:spcPts val="1200"/>
              </a:spcBef>
              <a:spcAft>
                <a:spcPts val="0"/>
              </a:spcAft>
              <a:buNone/>
            </a:pPr>
            <a:r>
              <a:rPr b="1" lang="pt-BR" sz="1400"/>
              <a:t>A OBI é dividida em níveis</a:t>
            </a:r>
            <a:r>
              <a:rPr lang="pt-BR" sz="1400"/>
              <a:t>, que dividem os estudantes a partir de suas séries, veremos adiante.</a:t>
            </a:r>
            <a:endParaRPr sz="1400"/>
          </a:p>
          <a:p>
            <a:pPr indent="0" lvl="0" marL="457200" rtl="0" algn="just">
              <a:lnSpc>
                <a:spcPct val="200000"/>
              </a:lnSpc>
              <a:spcBef>
                <a:spcPts val="1200"/>
              </a:spcBef>
              <a:spcAft>
                <a:spcPts val="1200"/>
              </a:spcAft>
              <a:buNone/>
            </a:pPr>
            <a:r>
              <a:rPr b="1" lang="pt-BR" sz="1400"/>
              <a:t>A olimpíada possui 3 fases: Local, Estadual e Nacional.</a:t>
            </a:r>
            <a:r>
              <a:rPr lang="pt-BR" sz="1400"/>
              <a:t> As duas primeiras são realizadas na escola de inscrição, já a terceira é realizada em uma sede designada pela OBI.</a:t>
            </a:r>
            <a:endParaRPr sz="1400"/>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Introdução</a:t>
            </a:r>
            <a:endParaRPr/>
          </a:p>
        </p:txBody>
      </p:sp>
      <p:sp>
        <p:nvSpPr>
          <p:cNvPr id="90" name="Google Shape;90;p18"/>
          <p:cNvSpPr txBox="1"/>
          <p:nvPr>
            <p:ph idx="1" type="body"/>
          </p:nvPr>
        </p:nvSpPr>
        <p:spPr>
          <a:xfrm>
            <a:off x="311700" y="1017725"/>
            <a:ext cx="8520600" cy="41145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pt-BR" sz="1600" u="sng">
                <a:solidFill>
                  <a:schemeClr val="accent5"/>
                </a:solidFill>
                <a:hlinkClick r:id="rId3">
                  <a:extLst>
                    <a:ext uri="{A12FA001-AC4F-418D-AE19-62706E023703}">
                      <ahyp:hlinkClr val="tx"/>
                    </a:ext>
                  </a:extLst>
                </a:hlinkClick>
              </a:rPr>
              <a:t>Olimpíada Brasileira de Informática</a:t>
            </a:r>
            <a:r>
              <a:rPr lang="pt-BR" sz="1600"/>
              <a:t> </a:t>
            </a:r>
            <a:r>
              <a:rPr b="1" lang="pt-BR" sz="1600"/>
              <a:t>(OBI)</a:t>
            </a:r>
            <a:r>
              <a:rPr lang="pt-BR" sz="1600"/>
              <a:t> </a:t>
            </a:r>
            <a:r>
              <a:rPr b="1" lang="pt-BR" sz="1600"/>
              <a:t>Modalidades e níveis</a:t>
            </a:r>
            <a:endParaRPr b="1" sz="1600"/>
          </a:p>
          <a:p>
            <a:pPr indent="457200" lvl="0" marL="0" rtl="0" algn="just">
              <a:lnSpc>
                <a:spcPct val="200000"/>
              </a:lnSpc>
              <a:spcBef>
                <a:spcPts val="1200"/>
              </a:spcBef>
              <a:spcAft>
                <a:spcPts val="0"/>
              </a:spcAft>
              <a:buNone/>
            </a:pPr>
            <a:r>
              <a:rPr lang="pt-BR" sz="1400"/>
              <a:t>Cada participante pode se inscrever em apenas uma modalidade e nível por vez. Os alunos do Ensino Médio podem participar dos níveis 1 e 2. Já os alunos do Ensino Técnico podem participar do nível sênior.</a:t>
            </a:r>
            <a:endParaRPr sz="1400"/>
          </a:p>
          <a:p>
            <a:pPr indent="-317500" lvl="0" marL="457200" marR="0" rtl="0" algn="just">
              <a:lnSpc>
                <a:spcPct val="115000"/>
              </a:lnSpc>
              <a:spcBef>
                <a:spcPts val="1200"/>
              </a:spcBef>
              <a:spcAft>
                <a:spcPts val="0"/>
              </a:spcAft>
              <a:buSzPts val="1400"/>
              <a:buChar char="●"/>
            </a:pPr>
            <a:r>
              <a:rPr b="1" lang="pt-BR" sz="1400"/>
              <a:t>Modalidade Programação - Nível 1:</a:t>
            </a:r>
            <a:r>
              <a:rPr lang="pt-BR" sz="1400"/>
              <a:t> Para alunos do Ensino Fundamental e do primeiro ano do Ensino Médio. Alunos com no máximo 20 anos completos até 01/07.</a:t>
            </a:r>
            <a:endParaRPr sz="1400"/>
          </a:p>
          <a:p>
            <a:pPr indent="-317500" lvl="0" marL="457200" marR="0" rtl="0" algn="just">
              <a:lnSpc>
                <a:spcPct val="115000"/>
              </a:lnSpc>
              <a:spcBef>
                <a:spcPts val="0"/>
              </a:spcBef>
              <a:spcAft>
                <a:spcPts val="0"/>
              </a:spcAft>
              <a:buSzPts val="1400"/>
              <a:buChar char="●"/>
            </a:pPr>
            <a:r>
              <a:rPr b="1" lang="pt-BR" sz="1400"/>
              <a:t>Modalidade Programação - Nível 2:</a:t>
            </a:r>
            <a:r>
              <a:rPr lang="pt-BR" sz="1400"/>
              <a:t> Para alunos a partir do Ensino Fundamental até o terceiro ano do Ensino Médio. Alunos com no máximo 20 anos completos até 01/07.</a:t>
            </a:r>
            <a:endParaRPr sz="1400"/>
          </a:p>
          <a:p>
            <a:pPr indent="-317500" lvl="0" marL="457200" marR="0" rtl="0" algn="just">
              <a:lnSpc>
                <a:spcPct val="115000"/>
              </a:lnSpc>
              <a:spcBef>
                <a:spcPts val="0"/>
              </a:spcBef>
              <a:spcAft>
                <a:spcPts val="0"/>
              </a:spcAft>
              <a:buSzPts val="1400"/>
              <a:buChar char="●"/>
            </a:pPr>
            <a:r>
              <a:rPr b="1" lang="pt-BR" sz="1400"/>
              <a:t>Modalidade Programação - Nível Sênior:</a:t>
            </a:r>
            <a:r>
              <a:rPr lang="pt-BR" sz="1400"/>
              <a:t> Alunos que estejam cursando o quarto ano de escolas do Ensino Técnico ou que estejam cursando, pela primeira vez, o primeiro ano de um curso de graduação, no momento da prova da Fase Local da OBI. Não há limite de idade.</a:t>
            </a:r>
            <a:endParaRPr sz="1400"/>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Introdução</a:t>
            </a:r>
            <a:endParaRPr/>
          </a:p>
        </p:txBody>
      </p:sp>
      <p:sp>
        <p:nvSpPr>
          <p:cNvPr id="97" name="Google Shape;97;p19"/>
          <p:cNvSpPr txBox="1"/>
          <p:nvPr>
            <p:ph idx="1" type="body"/>
          </p:nvPr>
        </p:nvSpPr>
        <p:spPr>
          <a:xfrm>
            <a:off x="311700" y="1152475"/>
            <a:ext cx="8520600" cy="36663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b="1" lang="pt-BR" sz="1600"/>
              <a:t>O que é programação?</a:t>
            </a:r>
            <a:endParaRPr b="1" sz="1600"/>
          </a:p>
          <a:p>
            <a:pPr indent="0" lvl="0" marL="0" rtl="0" algn="just">
              <a:lnSpc>
                <a:spcPct val="200000"/>
              </a:lnSpc>
              <a:spcBef>
                <a:spcPts val="1200"/>
              </a:spcBef>
              <a:spcAft>
                <a:spcPts val="0"/>
              </a:spcAft>
              <a:buNone/>
            </a:pPr>
            <a:r>
              <a:rPr lang="pt-BR" sz="1400"/>
              <a:t>	</a:t>
            </a:r>
            <a:r>
              <a:rPr lang="pt-BR" sz="1400"/>
              <a:t>Programar é abstrair situações humanas para o computador, de maneira que ele possa realizar determinada atividade de acordo com a demanda humana. Isso ocorre por meio da criação de conjuntos de instruções para que o computador realize determinada tarefa, desenvolvendo as mais diversas utilidades e funcionalidades.</a:t>
            </a:r>
            <a:r>
              <a:rPr lang="pt-BR" sz="1400"/>
              <a:t> As possibilidades da programação vão desde contas simples, mostrar palavras escritas na tela, até criação de programas mais complexos, como navegadores web e jogos. </a:t>
            </a:r>
            <a:endParaRPr sz="1400"/>
          </a:p>
          <a:p>
            <a:pPr indent="457200" lvl="0" marL="0" rtl="0" algn="just">
              <a:lnSpc>
                <a:spcPct val="200000"/>
              </a:lnSpc>
              <a:spcBef>
                <a:spcPts val="1200"/>
              </a:spcBef>
              <a:spcAft>
                <a:spcPts val="1200"/>
              </a:spcAft>
              <a:buNone/>
            </a:pPr>
            <a:r>
              <a:rPr lang="pt-BR" sz="1400"/>
              <a:t>A criatividade e a imaginação são uns dos aspectos mais importantes da programação.</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Introdução</a:t>
            </a:r>
            <a:endParaRPr/>
          </a:p>
        </p:txBody>
      </p:sp>
      <p:sp>
        <p:nvSpPr>
          <p:cNvPr id="104" name="Google Shape;104;p20"/>
          <p:cNvSpPr txBox="1"/>
          <p:nvPr>
            <p:ph idx="1" type="body"/>
          </p:nvPr>
        </p:nvSpPr>
        <p:spPr>
          <a:xfrm>
            <a:off x="311700" y="951300"/>
            <a:ext cx="8520600" cy="3993000"/>
          </a:xfrm>
          <a:prstGeom prst="rect">
            <a:avLst/>
          </a:prstGeom>
        </p:spPr>
        <p:txBody>
          <a:bodyPr anchorCtr="0" anchor="t" bIns="91425" lIns="91425" spcFirstLastPara="1" rIns="91425" wrap="square" tIns="91425">
            <a:normAutofit lnSpcReduction="20000"/>
          </a:bodyPr>
          <a:lstStyle/>
          <a:p>
            <a:pPr indent="457200" lvl="0" marL="0" rtl="0" algn="l">
              <a:lnSpc>
                <a:spcPct val="200000"/>
              </a:lnSpc>
              <a:spcBef>
                <a:spcPts val="0"/>
              </a:spcBef>
              <a:spcAft>
                <a:spcPts val="0"/>
              </a:spcAft>
              <a:buNone/>
            </a:pPr>
            <a:r>
              <a:rPr b="1" lang="pt-BR" sz="1600"/>
              <a:t>O que são linguagens de programação?</a:t>
            </a:r>
            <a:endParaRPr b="1" sz="1600"/>
          </a:p>
          <a:p>
            <a:pPr indent="0" lvl="0" marL="0" rtl="0" algn="just">
              <a:lnSpc>
                <a:spcPct val="200000"/>
              </a:lnSpc>
              <a:spcBef>
                <a:spcPts val="1200"/>
              </a:spcBef>
              <a:spcAft>
                <a:spcPts val="0"/>
              </a:spcAft>
              <a:buNone/>
            </a:pPr>
            <a:r>
              <a:rPr lang="pt-BR" sz="1400"/>
              <a:t>	Ao dar instruções para um computador, escreveremos comandos que, para ele, têm significado. As palavras que utilizamos possuem determinadas regras para que ele entenda, sendo palavras especiais.</a:t>
            </a:r>
            <a:endParaRPr sz="1400"/>
          </a:p>
          <a:p>
            <a:pPr indent="457200" lvl="0" marL="0" rtl="0" algn="just">
              <a:lnSpc>
                <a:spcPct val="200000"/>
              </a:lnSpc>
              <a:spcBef>
                <a:spcPts val="1200"/>
              </a:spcBef>
              <a:spcAft>
                <a:spcPts val="0"/>
              </a:spcAft>
              <a:buNone/>
            </a:pPr>
            <a:r>
              <a:rPr lang="pt-BR" sz="1400"/>
              <a:t>Nesse sentido, essas palavras ditas especiais, são maneiras de dizer algo ao computador, e dependendo da linguagem que utilizamos, elas se apresentarão de maneira diferente, seja em ideia ou em escrita. </a:t>
            </a:r>
            <a:r>
              <a:rPr b="1" lang="pt-BR" sz="1400"/>
              <a:t>Um conjunto de regras que define a maneira de escrevermos comandos ao computador é conhecido como linguagem de programação</a:t>
            </a:r>
            <a:r>
              <a:rPr lang="pt-BR" sz="1400"/>
              <a:t>. Exemplos de linguagens de programação: C, C ++, Python, Java.</a:t>
            </a:r>
            <a:endParaRPr sz="1400"/>
          </a:p>
          <a:p>
            <a:pPr indent="457200" lvl="0" marL="0" rtl="0" algn="just">
              <a:lnSpc>
                <a:spcPct val="200000"/>
              </a:lnSpc>
              <a:spcBef>
                <a:spcPts val="1200"/>
              </a:spcBef>
              <a:spcAft>
                <a:spcPts val="1200"/>
              </a:spcAft>
              <a:buNone/>
            </a:pPr>
            <a:r>
              <a:rPr lang="pt-BR" sz="1400"/>
              <a:t>Nosso foco será na linguagem C++.</a:t>
            </a:r>
            <a:endParaRPr sz="1400"/>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Introdução</a:t>
            </a:r>
            <a:endParaRPr/>
          </a:p>
        </p:txBody>
      </p:sp>
      <p:sp>
        <p:nvSpPr>
          <p:cNvPr id="111" name="Google Shape;111;p21"/>
          <p:cNvSpPr txBox="1"/>
          <p:nvPr>
            <p:ph idx="1" type="body"/>
          </p:nvPr>
        </p:nvSpPr>
        <p:spPr>
          <a:xfrm>
            <a:off x="311700" y="1152475"/>
            <a:ext cx="8520600" cy="38508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b="1" lang="pt-BR" sz="1600"/>
              <a:t>Programação competitiva</a:t>
            </a:r>
            <a:endParaRPr b="1" sz="1600"/>
          </a:p>
          <a:p>
            <a:pPr indent="0" lvl="0" marL="0" marR="0" rtl="0" algn="just">
              <a:lnSpc>
                <a:spcPct val="200000"/>
              </a:lnSpc>
              <a:spcBef>
                <a:spcPts val="1200"/>
              </a:spcBef>
              <a:spcAft>
                <a:spcPts val="1200"/>
              </a:spcAft>
              <a:buNone/>
            </a:pPr>
            <a:r>
              <a:rPr lang="pt-BR" sz="1400"/>
              <a:t>	É um esporte onde os competidores se deparam com problemas bem definidos de lógica</a:t>
            </a:r>
            <a:r>
              <a:rPr lang="pt-BR" sz="1400"/>
              <a:t>, </a:t>
            </a:r>
            <a:r>
              <a:rPr lang="pt-BR" sz="1400"/>
              <a:t>quebra-cabeças, que testam suas habilidades em escrever programas de computador que resolvam o problema de maneira eficiente, que respondam corretamente aos casos teste, seguindo determinadas especificações. O esporte é bastante usado por empresas como meio de encontrar profissionais para contratar. Exemplos de eventos de programação competitiva: a própria </a:t>
            </a:r>
            <a:r>
              <a:rPr lang="pt-BR" sz="1400"/>
              <a:t>OBI e a Maratona de Programação</a:t>
            </a:r>
            <a:r>
              <a:rPr lang="pt-BR" sz="1400"/>
              <a:t>.</a:t>
            </a:r>
            <a:endParaRPr sz="1400"/>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